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39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39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6222B3A-3EFA-41CE-B29B-C98F1835E7F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Email Sentiment Analysis</a:t>
            </a:r>
            <a:endParaRPr/>
          </a:p>
          <a:p>
            <a:pPr algn="ctr"/>
            <a:r>
              <a:rPr lang="en-US" sz="1400">
                <a:latin typeface="Arial"/>
              </a:rPr>
              <a:t>By: Daniel Griffin, Jeff Nainaparampil, and Olutobi 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4) First classification approach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Classifiers trained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Support Vector Machine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Radial Basis Function kernel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Naive Bayes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Multinomial Naive Bayes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Logistic Regression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Stochastic Gradient Descent (Shown to work well for sparse text classification models.)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Decision Trees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Random Forrest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AdaBoost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38680"/>
            <a:ext cx="9071640" cy="1387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5) Metrics and Results of first approach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6) Second classification approach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7) Comparison with first approach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8) Potential future work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9) Conclusions and take aways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10) Papers referenced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Outline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1) Problem description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2) Background research and current methods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3) Interesting email stats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4) First classification approach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5) Metrics and Results of first approach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6) Second classification approach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7) Comparison with first approach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8) Potential future 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9) Conclusions and take aways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10) Papers referenced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1) Problem Description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What is sentiment analysis?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Sentiment Analysis: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study of people's opinions, attitudes, and emotions towards an entity.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Key goals of sentiment analysis: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Find opinions.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Identify the sentiments they express.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Classify their polarity (eg. Positive or negative emotion)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74320" y="18000"/>
            <a:ext cx="95097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Abstract Sentiment Analysis Flow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3942360" y="3726000"/>
            <a:ext cx="1924920" cy="94608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000">
                <a:latin typeface="Arial"/>
              </a:rPr>
              <a:t>Feature Selection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3942360" y="2541960"/>
            <a:ext cx="1924920" cy="90972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000">
                <a:latin typeface="Arial"/>
              </a:rPr>
              <a:t>Sentiment Identification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3942360" y="4960440"/>
            <a:ext cx="1924920" cy="94608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000">
                <a:latin typeface="Arial"/>
              </a:rPr>
              <a:t>Sentiment Classification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3942360" y="1280160"/>
            <a:ext cx="1924920" cy="84132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000">
                <a:latin typeface="Arial"/>
              </a:rPr>
              <a:t>Documents</a:t>
            </a:r>
            <a:endParaRPr/>
          </a:p>
        </p:txBody>
      </p:sp>
      <p:sp>
        <p:nvSpPr>
          <p:cNvPr id="49" name="CustomShape 6"/>
          <p:cNvSpPr/>
          <p:nvPr/>
        </p:nvSpPr>
        <p:spPr>
          <a:xfrm>
            <a:off x="3749040" y="6304680"/>
            <a:ext cx="2286000" cy="736200"/>
          </a:xfrm>
          <a:prstGeom prst="flowChartInputOutpu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000">
                <a:latin typeface="Arial"/>
              </a:rPr>
              <a:t>Sentiment Polarity</a:t>
            </a:r>
            <a:endParaRPr/>
          </a:p>
        </p:txBody>
      </p:sp>
      <p:sp>
        <p:nvSpPr>
          <p:cNvPr id="50" name="Line 7"/>
          <p:cNvSpPr/>
          <p:nvPr/>
        </p:nvSpPr>
        <p:spPr>
          <a:xfrm>
            <a:off x="4905000" y="2121480"/>
            <a:ext cx="0" cy="420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1" name="Line 8"/>
          <p:cNvSpPr/>
          <p:nvPr/>
        </p:nvSpPr>
        <p:spPr>
          <a:xfrm>
            <a:off x="4905000" y="3451680"/>
            <a:ext cx="0" cy="352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2" name="Line 9"/>
          <p:cNvSpPr/>
          <p:nvPr/>
        </p:nvSpPr>
        <p:spPr>
          <a:xfrm>
            <a:off x="4905000" y="4672080"/>
            <a:ext cx="0" cy="28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3" name="Line 10"/>
          <p:cNvSpPr/>
          <p:nvPr/>
        </p:nvSpPr>
        <p:spPr>
          <a:xfrm>
            <a:off x="4905000" y="5906520"/>
            <a:ext cx="0" cy="420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38680"/>
            <a:ext cx="9071640" cy="1387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2) Background research and current methods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 Main Methods For Sentiment Analysis: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1) Machine Learning Approach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Break documents into features, and classify based on feature sets.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2) Lexicon Approach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Function applied to a set of key words with scores found in a lexical database.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Ways to structure data.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5088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Note: This is the key task for any text classification framework.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Representation kinds: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Bag-of-words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A dictionary where each attribute represents a word, and each value for an attribute indicates the presence or absence of a word.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Latent Semantic Indexing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Uses principal component analysis to reduce a bag-of-words representation to a smaller set of attriutes.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Bag-of-concepts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Uses a sentiment lexicon (database of words with sentiment scores), and assigns each word in a document with a weight.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N-grams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Uses strings of “N” words as features.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Parts of speech tagging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Each document is represented by a set of attributes representing parts of speech. These attributes could be adjectives, nouns, verbs, complements (eg. words like “not”)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Ways to choose features.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Point-wise mutual information (PMI):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Defines the level of co-occurrence between class I and word w.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Defines a level of correlation between a word and a document class.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Words with high correlation should be kept as features, while those with low should be dropped.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Ch-square method: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Measures the independence between two events (in this case, the occurrence of a word and the occurrence of a class label)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Other methods: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Hidden Markov Models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Latent Dirchlet Allocation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Sentiment analysis methods tree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486440"/>
            <a:ext cx="9805320" cy="592020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5358960" y="1737360"/>
            <a:ext cx="3383280" cy="1371600"/>
          </a:xfrm>
          <a:prstGeom prst="roundRect">
            <a:avLst>
              <a:gd name="adj" fmla="val 3600"/>
            </a:avLst>
          </a:prstGeom>
          <a:noFill/>
          <a:ln w="76320">
            <a:solidFill>
              <a:srgbClr val="3465a4"/>
            </a:solidFill>
            <a:round/>
          </a:ln>
        </p:spPr>
      </p:sp>
      <p:sp>
        <p:nvSpPr>
          <p:cNvPr id="63" name="CustomShape 3"/>
          <p:cNvSpPr/>
          <p:nvPr/>
        </p:nvSpPr>
        <p:spPr>
          <a:xfrm>
            <a:off x="2103120" y="1463040"/>
            <a:ext cx="7498080" cy="3566160"/>
          </a:xfrm>
          <a:prstGeom prst="roundRect">
            <a:avLst>
              <a:gd name="adj" fmla="val 3600"/>
            </a:avLst>
          </a:prstGeom>
          <a:noFill/>
          <a:ln w="76320">
            <a:solidFill>
              <a:srgbClr val="00cc00"/>
            </a:solidFill>
            <a:round/>
          </a:ln>
        </p:spPr>
      </p:sp>
      <p:sp>
        <p:nvSpPr>
          <p:cNvPr id="64" name="CustomShape 4"/>
          <p:cNvSpPr/>
          <p:nvPr/>
        </p:nvSpPr>
        <p:spPr>
          <a:xfrm>
            <a:off x="2011680" y="5303520"/>
            <a:ext cx="4480560" cy="2103120"/>
          </a:xfrm>
          <a:prstGeom prst="roundRect">
            <a:avLst>
              <a:gd name="adj" fmla="val 3600"/>
            </a:avLst>
          </a:prstGeom>
          <a:noFill/>
          <a:ln w="76320">
            <a:solidFill>
              <a:srgbClr val="00cc00"/>
            </a:solidFill>
            <a:round/>
          </a:ln>
        </p:spPr>
      </p:sp>
      <p:sp>
        <p:nvSpPr>
          <p:cNvPr id="65" name="CustomShape 5"/>
          <p:cNvSpPr/>
          <p:nvPr/>
        </p:nvSpPr>
        <p:spPr>
          <a:xfrm>
            <a:off x="6766560" y="3200400"/>
            <a:ext cx="1828800" cy="457200"/>
          </a:xfrm>
          <a:prstGeom prst="roundRect">
            <a:avLst>
              <a:gd name="adj" fmla="val 3600"/>
            </a:avLst>
          </a:prstGeom>
          <a:noFill/>
          <a:ln w="76320">
            <a:solidFill>
              <a:srgbClr val="3465a4"/>
            </a:solidFill>
            <a:round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freeze">
                      <p:stCondLst>
                        <p:cond delay="indefinite"/>
                      </p:stCondLst>
                      <p:childTnLst>
                        <p:par>
                          <p:cTn id="23" fill="freeze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3) Interesting Email Stats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