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2DFEC-3C14-4B29-9701-EC0D7A5B53BE}" v="682" dt="2023-04-26T17:49:42.797"/>
    <p1510:client id="{BD4136FF-4C50-43B0-8B20-12E9D0F8EC5A}" v="404" dt="2023-04-10T00:12:4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4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9F17EF22-14DF-1223-5917-9A8511BC0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6" b="251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CSC 458: Parallel and Distributed Systems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144" y="2555544"/>
            <a:ext cx="3349214" cy="8968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Parallel Video Compression using MPI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FF219E-4A83-D422-A7E8-201B51FBFB4C}"/>
              </a:ext>
            </a:extLst>
          </p:cNvPr>
          <p:cNvSpPr txBox="1">
            <a:spLocks/>
          </p:cNvSpPr>
          <p:nvPr/>
        </p:nvSpPr>
        <p:spPr>
          <a:xfrm>
            <a:off x="-3010619" y="3452514"/>
            <a:ext cx="9819736" cy="9225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1600" dirty="0" err="1">
                <a:ea typeface="Calibri"/>
                <a:cs typeface="Calibri"/>
              </a:rPr>
              <a:t>Suumil</a:t>
            </a:r>
            <a:r>
              <a:rPr lang="en-US" sz="1600" dirty="0">
                <a:ea typeface="Calibri"/>
                <a:cs typeface="Calibri"/>
              </a:rPr>
              <a:t> Roy (32378771)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19A21292-43EC-A245-DE3F-3878AB03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127" y="4100598"/>
            <a:ext cx="2200564" cy="275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8C22-406D-6599-5494-F75B2F9F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5" y="1139236"/>
            <a:ext cx="5029200" cy="196215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9B7A-54F9-52AC-8FE1-BCAC3405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1143000"/>
            <a:ext cx="3810000" cy="457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Video compression is the process of reducing size of a video file without degrading its quality. </a:t>
            </a:r>
          </a:p>
          <a:p>
            <a:endParaRPr lang="en-US" dirty="0"/>
          </a:p>
          <a:p>
            <a:r>
              <a:rPr lang="en-US" dirty="0"/>
              <a:t>Utilized to use less storage and bandwidth for efficiently transmitting videos in </a:t>
            </a:r>
            <a:r>
              <a:rPr lang="en-US"/>
              <a:t>streaming, video conferencing, broadcasting digital TV</a:t>
            </a:r>
            <a:endParaRPr lang="en-US" dirty="0"/>
          </a:p>
          <a:p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4/26/2023</a:t>
            </a:fld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35C1-54E2-DE85-A24D-7BCF6F5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Video Compression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A318B-F2AD-ACD7-A38A-98810243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DCT/IDCT : Direct Cosine Transform / Inverse Direct Cosine Transform</a:t>
            </a:r>
          </a:p>
          <a:p>
            <a:pPr>
              <a:lnSpc>
                <a:spcPct val="110000"/>
              </a:lnSpc>
            </a:pPr>
            <a:r>
              <a:rPr lang="en-US"/>
              <a:t>Q/IQ: Quantization / Inverse Quantization</a:t>
            </a:r>
          </a:p>
          <a:p>
            <a:pPr>
              <a:lnSpc>
                <a:spcPct val="110000"/>
              </a:lnSpc>
            </a:pPr>
            <a:r>
              <a:rPr lang="en-US"/>
              <a:t>ME/ MC: Motion Estimation/Motion Compensation</a:t>
            </a:r>
          </a:p>
          <a:p>
            <a:pPr>
              <a:lnSpc>
                <a:spcPct val="110000"/>
              </a:lnSpc>
            </a:pPr>
            <a:r>
              <a:rPr lang="en-US"/>
              <a:t>EC: Entropy Coding (Huffman)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5FAE4D9-C116-4E42-6D85-5269DF1C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12" y="2134962"/>
            <a:ext cx="5858773" cy="3430975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390588-D381-460B-B461-914E1785F9C6}" type="datetime1">
              <a:rPr lang="en-US" smtClean="0"/>
              <a:pPr>
                <a:spcAft>
                  <a:spcPts val="600"/>
                </a:spcAft>
              </a:pPr>
              <a:t>4/26/2023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F283-F7B3-7F4B-42E5-73DDFDE7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79" y="-55414"/>
            <a:ext cx="4666911" cy="953669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46E0C2-D8FD-A9AB-B370-3A7CD27C6A2C}"/>
              </a:ext>
            </a:extLst>
          </p:cNvPr>
          <p:cNvSpPr txBox="1">
            <a:spLocks/>
          </p:cNvSpPr>
          <p:nvPr/>
        </p:nvSpPr>
        <p:spPr>
          <a:xfrm>
            <a:off x="6484361" y="2248964"/>
            <a:ext cx="6482818" cy="3950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5003A2-7A3D-62F6-FBEC-FDCE53C6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940" y="1192969"/>
            <a:ext cx="5893562" cy="44050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Architecture: x86_64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CPU op-mode(s): 32-bit, 64-bit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Byte Order:  Little Endian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CPU(s):   4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On-line CPU(s) list: 0-3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Thread(s) per core: 1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Core(s) per socket: 4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Socket(s): 1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Vendor ID: </a:t>
            </a:r>
            <a:r>
              <a:rPr lang="en-US" sz="1600" dirty="0" err="1">
                <a:ea typeface="+mn-lt"/>
                <a:cs typeface="+mn-lt"/>
              </a:rPr>
              <a:t>GenuineIntel</a:t>
            </a:r>
            <a:endParaRPr lang="en-US" sz="1600" dirty="0" err="1"/>
          </a:p>
          <a:p>
            <a:r>
              <a:rPr lang="en-US" sz="1600" dirty="0">
                <a:ea typeface="+mn-lt"/>
                <a:cs typeface="+mn-lt"/>
              </a:rPr>
              <a:t>CPU family: 6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Model: 58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Model name: Intel(R) Core(TM) i5-7500 CPU @ 3.40GHz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474-D772-F16A-D5A1-8D44306F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73" y="197932"/>
            <a:ext cx="8886884" cy="953669"/>
          </a:xfrm>
        </p:spPr>
        <p:txBody>
          <a:bodyPr/>
          <a:lstStyle/>
          <a:p>
            <a:r>
              <a:rPr lang="en-US" dirty="0"/>
              <a:t>Experiment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144E-9B94-5FBF-F67A-CF5D1B24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5" y="1314087"/>
            <a:ext cx="12626524" cy="5337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Setup: Simple Video Compression vs Parallel Video Compression </a:t>
            </a:r>
          </a:p>
          <a:p>
            <a:r>
              <a:rPr lang="en-US" dirty="0">
                <a:latin typeface="Calibri"/>
                <a:cs typeface="Calibri"/>
              </a:rPr>
              <a:t>Input : 126 MB Raw Video Stream</a:t>
            </a:r>
          </a:p>
          <a:p>
            <a:r>
              <a:rPr lang="en-US" dirty="0">
                <a:latin typeface="Calibri"/>
                <a:cs typeface="Calibri"/>
              </a:rPr>
              <a:t>Simple Video Compression: Utilizes OpenCV's </a:t>
            </a:r>
            <a:r>
              <a:rPr lang="en-US" dirty="0" err="1">
                <a:latin typeface="Calibri"/>
                <a:cs typeface="Calibri"/>
              </a:rPr>
              <a:t>VideoWriter</a:t>
            </a:r>
            <a:r>
              <a:rPr lang="en-US" dirty="0">
                <a:latin typeface="Calibri"/>
                <a:cs typeface="Calibri"/>
              </a:rPr>
              <a:t> to compress to desired format.</a:t>
            </a:r>
          </a:p>
          <a:p>
            <a:r>
              <a:rPr lang="en-US" dirty="0">
                <a:latin typeface="Calibri"/>
                <a:cs typeface="Calibri"/>
              </a:rPr>
              <a:t>Parallel Video Compression: Splits Video Stream into chunks defined by the number of processors specified to </a:t>
            </a:r>
            <a:r>
              <a:rPr lang="en-US" b="1" dirty="0">
                <a:latin typeface="Calibri"/>
                <a:cs typeface="Calibri"/>
              </a:rPr>
              <a:t>MPI</a:t>
            </a:r>
            <a:r>
              <a:rPr lang="en-US" dirty="0">
                <a:latin typeface="Calibri"/>
                <a:cs typeface="Calibri"/>
              </a:rPr>
              <a:t>. Utilizes</a:t>
            </a:r>
            <a:r>
              <a:rPr lang="en-US" dirty="0">
                <a:latin typeface="Calibri"/>
                <a:ea typeface="+mn-lt"/>
                <a:cs typeface="+mn-lt"/>
              </a:rPr>
              <a:t> OpenCV's </a:t>
            </a:r>
            <a:r>
              <a:rPr lang="en-US" dirty="0" err="1">
                <a:latin typeface="Calibri"/>
                <a:ea typeface="+mn-lt"/>
                <a:cs typeface="+mn-lt"/>
              </a:rPr>
              <a:t>VideoWriter</a:t>
            </a:r>
            <a:r>
              <a:rPr lang="en-US" dirty="0">
                <a:latin typeface="Calibri"/>
                <a:ea typeface="+mn-lt"/>
                <a:cs typeface="+mn-lt"/>
              </a:rPr>
              <a:t> to compress each chunk independently.</a:t>
            </a:r>
          </a:p>
          <a:p>
            <a:r>
              <a:rPr lang="en-US" dirty="0">
                <a:latin typeface="Calibri"/>
                <a:cs typeface="Calibri"/>
              </a:rPr>
              <a:t>Experiments: 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Simple vs Parallel (2 processors): Speedup = 33.99/20.64 = 1.64</a:t>
            </a:r>
          </a:p>
          <a:p>
            <a:pPr lvl="1"/>
            <a:r>
              <a:rPr lang="en-US" sz="1800" dirty="0">
                <a:latin typeface="Calibri"/>
                <a:cs typeface="Arial"/>
              </a:rPr>
              <a:t>Simple vs Parallel (3 processors): Speedup = </a:t>
            </a:r>
            <a:r>
              <a:rPr lang="en-US" sz="1800" dirty="0">
                <a:latin typeface="Calibri"/>
                <a:ea typeface="+mn-lt"/>
                <a:cs typeface="+mn-lt"/>
              </a:rPr>
              <a:t>33.99/26.05 = 1.30</a:t>
            </a:r>
            <a:endParaRPr lang="en-US" sz="1800" dirty="0">
              <a:latin typeface="Calibri"/>
              <a:cs typeface="Arial"/>
            </a:endParaRPr>
          </a:p>
          <a:p>
            <a:pPr lvl="1"/>
            <a:r>
              <a:rPr lang="en-US" sz="1800" dirty="0">
                <a:latin typeface="Calibri"/>
                <a:cs typeface="Arial"/>
              </a:rPr>
              <a:t>Simple vs Parallel (4 processors): Speedup = </a:t>
            </a:r>
            <a:r>
              <a:rPr lang="en-US" sz="1800" dirty="0">
                <a:latin typeface="Calibri"/>
                <a:ea typeface="+mn-lt"/>
                <a:cs typeface="+mn-lt"/>
              </a:rPr>
              <a:t>33.99/21.87 = 1.554</a:t>
            </a:r>
          </a:p>
          <a:p>
            <a:pPr marL="320040" lvl="1" indent="0">
              <a:buNone/>
            </a:pPr>
            <a:endParaRPr lang="en-US" sz="1800" dirty="0">
              <a:latin typeface="Calibri"/>
              <a:cs typeface="Arial"/>
            </a:endParaRPr>
          </a:p>
          <a:p>
            <a:pPr lvl="1"/>
            <a:endParaRPr lang="en-US" sz="1800" dirty="0">
              <a:latin typeface="Calibri"/>
              <a:cs typeface="Arial"/>
            </a:endParaRPr>
          </a:p>
          <a:p>
            <a:pPr lvl="1"/>
            <a:endParaRPr lang="en-US" sz="1800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85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3CA-F390-F4EE-119E-F49ED379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Experiment #1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C2E0785-B3F4-3FC4-F6CB-514827E6C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09" y="2151364"/>
            <a:ext cx="11026062" cy="4013780"/>
          </a:xfrm>
        </p:spPr>
      </p:pic>
    </p:spTree>
    <p:extLst>
      <p:ext uri="{BB962C8B-B14F-4D97-AF65-F5344CB8AC3E}">
        <p14:creationId xmlns:p14="http://schemas.microsoft.com/office/powerpoint/2010/main" val="164029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474-D772-F16A-D5A1-8D44306F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73" y="197932"/>
            <a:ext cx="8886884" cy="953669"/>
          </a:xfrm>
        </p:spPr>
        <p:txBody>
          <a:bodyPr/>
          <a:lstStyle/>
          <a:p>
            <a:r>
              <a:rPr lang="en-US" dirty="0"/>
              <a:t>Experiment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144E-9B94-5FBF-F67A-CF5D1B24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13" y="1314087"/>
            <a:ext cx="10513053" cy="5337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Setup: Vanilla Video Compression vs Distributed Video Compression </a:t>
            </a:r>
          </a:p>
          <a:p>
            <a:r>
              <a:rPr lang="en-US" dirty="0">
                <a:latin typeface="Calibri"/>
                <a:cs typeface="Calibri"/>
              </a:rPr>
              <a:t>Input : 126 MB Raw Video Stream </a:t>
            </a:r>
          </a:p>
          <a:p>
            <a:r>
              <a:rPr lang="en-US" dirty="0">
                <a:latin typeface="Calibri"/>
                <a:cs typeface="Calibri"/>
              </a:rPr>
              <a:t>Vanilla Video Compression: Custom Implementation of Video Compression using the stages: discrete cosine transform-&gt;quantization-&gt;inverse quantization-&gt; inverse discrete cosine transform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Calibri"/>
              </a:rPr>
              <a:t>Distributed </a:t>
            </a:r>
            <a:r>
              <a:rPr lang="en-US" dirty="0">
                <a:latin typeface="Calibri"/>
                <a:cs typeface="Calibri"/>
              </a:rPr>
              <a:t>Video Compression: Interframe Compression for the above implementation achieved by using OpenMP. </a:t>
            </a:r>
          </a:p>
          <a:p>
            <a:r>
              <a:rPr lang="en-US" dirty="0">
                <a:latin typeface="Calibri"/>
                <a:cs typeface="Calibri"/>
              </a:rPr>
              <a:t>Experiments: </a:t>
            </a:r>
            <a:endParaRPr lang="en-US" dirty="0"/>
          </a:p>
          <a:p>
            <a:pPr lvl="1"/>
            <a:r>
              <a:rPr lang="en-US" sz="1800" dirty="0">
                <a:latin typeface="Calibri"/>
                <a:cs typeface="Calibri"/>
              </a:rPr>
              <a:t>Simple vs Parallel (2 threads): Speedup = 138.20/78.76 = 1.75</a:t>
            </a:r>
          </a:p>
          <a:p>
            <a:pPr lvl="1"/>
            <a:r>
              <a:rPr lang="en-US" sz="1800" dirty="0">
                <a:latin typeface="Calibri"/>
                <a:cs typeface="Arial"/>
              </a:rPr>
              <a:t>Simple vs Parallel (4 threads): Speedup = </a:t>
            </a:r>
            <a:r>
              <a:rPr lang="en-US" sz="1800" dirty="0">
                <a:latin typeface="Calibri"/>
                <a:ea typeface="+mn-lt"/>
                <a:cs typeface="Arial"/>
              </a:rPr>
              <a:t>138.20</a:t>
            </a:r>
            <a:r>
              <a:rPr lang="en-US" sz="1800" dirty="0">
                <a:latin typeface="Calibri"/>
                <a:ea typeface="+mn-lt"/>
                <a:cs typeface="+mn-lt"/>
              </a:rPr>
              <a:t>/64.49 = 2.14</a:t>
            </a:r>
            <a:endParaRPr lang="en-US" sz="1800" dirty="0">
              <a:latin typeface="Calibri"/>
              <a:cs typeface="Arial"/>
            </a:endParaRPr>
          </a:p>
          <a:p>
            <a:pPr lvl="1"/>
            <a:r>
              <a:rPr lang="en-US" sz="1800" dirty="0">
                <a:latin typeface="Calibri"/>
                <a:cs typeface="Arial"/>
              </a:rPr>
              <a:t>Simple vs Parallel (8 threads): Speedup = </a:t>
            </a:r>
            <a:r>
              <a:rPr lang="en-US" sz="1800" dirty="0">
                <a:latin typeface="Calibri"/>
                <a:ea typeface="+mn-lt"/>
                <a:cs typeface="Arial"/>
              </a:rPr>
              <a:t>138.20</a:t>
            </a:r>
            <a:r>
              <a:rPr lang="en-US" sz="1800" dirty="0">
                <a:latin typeface="Calibri"/>
                <a:ea typeface="+mn-lt"/>
                <a:cs typeface="+mn-lt"/>
              </a:rPr>
              <a:t>/54.54 = 2.53</a:t>
            </a:r>
            <a:endParaRPr lang="en-US" sz="1800" dirty="0">
              <a:latin typeface="Calibri"/>
              <a:cs typeface="Arial"/>
            </a:endParaRPr>
          </a:p>
          <a:p>
            <a:pPr lvl="1"/>
            <a:endParaRPr lang="en-US" sz="1800" dirty="0">
              <a:latin typeface="Calibri"/>
              <a:cs typeface="Arial"/>
            </a:endParaRPr>
          </a:p>
          <a:p>
            <a:pPr lvl="1"/>
            <a:endParaRPr lang="en-US" sz="1800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45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3CA-F390-F4EE-119E-F49ED379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Experiment #2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AEB76F0-EA15-700F-35B5-B8C8DC191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90" y="2717796"/>
            <a:ext cx="10968552" cy="1903257"/>
          </a:xfrm>
        </p:spPr>
      </p:pic>
    </p:spTree>
    <p:extLst>
      <p:ext uri="{BB962C8B-B14F-4D97-AF65-F5344CB8AC3E}">
        <p14:creationId xmlns:p14="http://schemas.microsoft.com/office/powerpoint/2010/main" val="90605622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SwellVTI</vt:lpstr>
      <vt:lpstr>CSC 458: Parallel and Distributed Systems Final Project</vt:lpstr>
      <vt:lpstr>Introduction</vt:lpstr>
      <vt:lpstr>Video Compression Pipeline</vt:lpstr>
      <vt:lpstr>Environment</vt:lpstr>
      <vt:lpstr>Experiment #1</vt:lpstr>
      <vt:lpstr>Results – Experiment #1</vt:lpstr>
      <vt:lpstr>Experiment #2</vt:lpstr>
      <vt:lpstr>Results – Experiment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329</cp:revision>
  <dcterms:created xsi:type="dcterms:W3CDTF">2023-04-09T23:43:30Z</dcterms:created>
  <dcterms:modified xsi:type="dcterms:W3CDTF">2023-04-26T17:50:15Z</dcterms:modified>
</cp:coreProperties>
</file>