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Default Extension="gif" ContentType="image/gif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3" r:id="rId11"/>
    <p:sldId id="265" r:id="rId12"/>
    <p:sldId id="271" r:id="rId13"/>
    <p:sldId id="272" r:id="rId14"/>
    <p:sldId id="266" r:id="rId15"/>
    <p:sldId id="274" r:id="rId16"/>
    <p:sldId id="267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0221" autoAdjust="0"/>
    <p:restoredTop sz="94660"/>
  </p:normalViewPr>
  <p:slideViewPr>
    <p:cSldViewPr>
      <p:cViewPr>
        <p:scale>
          <a:sx n="60" d="100"/>
          <a:sy n="60" d="100"/>
        </p:scale>
        <p:origin x="-133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rata-rata%20akurasi%20dan%20reward%20keseluruha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400x%20vs%20bo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400x%20vs%20bo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rata-rata%20akurasi%20dan%20reward%20keseluruh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baseline="0" dirty="0" smtClean="0"/>
              <a:t> </a:t>
            </a:r>
            <a:r>
              <a:rPr lang="en-US" sz="1800" dirty="0" smtClean="0"/>
              <a:t>Accuracy 1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Sheet1!$C$4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Sheet1!$C$5:$C$14</c:f>
              <c:numCache>
                <c:formatCode>General</c:formatCode>
                <c:ptCount val="10"/>
                <c:pt idx="0">
                  <c:v>15.492957746478902</c:v>
                </c:pt>
                <c:pt idx="1">
                  <c:v>19.780219780219692</c:v>
                </c:pt>
                <c:pt idx="2">
                  <c:v>30.10752688172024</c:v>
                </c:pt>
                <c:pt idx="3">
                  <c:v>32.911392405063033</c:v>
                </c:pt>
                <c:pt idx="4">
                  <c:v>21.428571428571292</c:v>
                </c:pt>
                <c:pt idx="5">
                  <c:v>20</c:v>
                </c:pt>
                <c:pt idx="6">
                  <c:v>24.705882352941096</c:v>
                </c:pt>
                <c:pt idx="7">
                  <c:v>21.951219512194996</c:v>
                </c:pt>
                <c:pt idx="8">
                  <c:v>18.571428571428587</c:v>
                </c:pt>
                <c:pt idx="9">
                  <c:v>11.428571428571342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088-4C99-AE95-4CA5517D9FE4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Sheet1!$D$5:$D$14</c:f>
              <c:numCache>
                <c:formatCode>General</c:formatCode>
                <c:ptCount val="10"/>
                <c:pt idx="0">
                  <c:v>14.666666666666726</c:v>
                </c:pt>
                <c:pt idx="1">
                  <c:v>15.0537634408602</c:v>
                </c:pt>
                <c:pt idx="2">
                  <c:v>15.463917525773224</c:v>
                </c:pt>
                <c:pt idx="3">
                  <c:v>12.195121951219498</c:v>
                </c:pt>
                <c:pt idx="4">
                  <c:v>15.909090909090899</c:v>
                </c:pt>
                <c:pt idx="5">
                  <c:v>15.217391304347798</c:v>
                </c:pt>
                <c:pt idx="6">
                  <c:v>15.384615384615399</c:v>
                </c:pt>
                <c:pt idx="7">
                  <c:v>18.0722891566265</c:v>
                </c:pt>
                <c:pt idx="8">
                  <c:v>17.567567567567586</c:v>
                </c:pt>
                <c:pt idx="9">
                  <c:v>16.6666666666667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088-4C99-AE95-4CA5517D9FE4}"/>
            </c:ext>
          </c:extLst>
        </c:ser>
        <c:ser>
          <c:idx val="2"/>
          <c:order val="2"/>
          <c:tx>
            <c:strRef>
              <c:f>Sheet1!$E$4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Sheet1!$E$5:$E$14</c:f>
              <c:numCache>
                <c:formatCode>General</c:formatCode>
                <c:ptCount val="10"/>
                <c:pt idx="0">
                  <c:v>29.268292682926596</c:v>
                </c:pt>
                <c:pt idx="1">
                  <c:v>32</c:v>
                </c:pt>
                <c:pt idx="2">
                  <c:v>6.6666666666666696</c:v>
                </c:pt>
                <c:pt idx="3">
                  <c:v>31.868131868131766</c:v>
                </c:pt>
                <c:pt idx="4">
                  <c:v>34.042553191489411</c:v>
                </c:pt>
                <c:pt idx="5">
                  <c:v>32.6732673267325</c:v>
                </c:pt>
                <c:pt idx="6">
                  <c:v>32</c:v>
                </c:pt>
                <c:pt idx="7">
                  <c:v>36.842105263157912</c:v>
                </c:pt>
                <c:pt idx="8">
                  <c:v>33.75</c:v>
                </c:pt>
                <c:pt idx="9">
                  <c:v>27.380952380952401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088-4C99-AE95-4CA5517D9FE4}"/>
            </c:ext>
          </c:extLst>
        </c:ser>
        <c:marker val="1"/>
        <c:axId val="72516352"/>
        <c:axId val="72519040"/>
      </c:lineChart>
      <c:catAx>
        <c:axId val="7251635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</a:t>
                </a:r>
                <a:r>
                  <a:rPr lang="en-US" baseline="0"/>
                  <a:t> Play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19040"/>
        <c:crosses val="autoZero"/>
        <c:auto val="1"/>
        <c:lblAlgn val="ctr"/>
        <c:lblOffset val="100"/>
      </c:catAx>
      <c:valAx>
        <c:axId val="7251904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  <a:r>
                  <a:rPr lang="en-US" baseline="0"/>
                  <a:t> (%)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1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Hasil</a:t>
            </a:r>
            <a:r>
              <a:rPr lang="en-US" dirty="0" smtClean="0"/>
              <a:t> Rata-rata</a:t>
            </a:r>
            <a:r>
              <a:rPr lang="en-US" baseline="0" dirty="0" smtClean="0"/>
              <a:t> </a:t>
            </a:r>
            <a:r>
              <a:rPr lang="en-US" dirty="0" smtClean="0"/>
              <a:t>Reward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My Bot 1</c:v>
          </c:tx>
          <c:spPr>
            <a:ln w="38100">
              <a:solidFill>
                <a:srgbClr val="7030A0"/>
              </a:solidFill>
            </a:ln>
          </c:spPr>
          <c:marker>
            <c:symbol val="none"/>
          </c:marker>
          <c:val>
            <c:numRef>
              <c:f>Sheet1!$O$22:$O$25</c:f>
              <c:numCache>
                <c:formatCode>General</c:formatCode>
                <c:ptCount val="4"/>
                <c:pt idx="0">
                  <c:v>1067.3539999999998</c:v>
                </c:pt>
                <c:pt idx="1">
                  <c:v>1052.7049999999999</c:v>
                </c:pt>
                <c:pt idx="2">
                  <c:v>934.82499999999948</c:v>
                </c:pt>
                <c:pt idx="3">
                  <c:v>2302.7470000000003</c:v>
                </c:pt>
              </c:numCache>
            </c:numRef>
          </c:val>
        </c:ser>
        <c:ser>
          <c:idx val="1"/>
          <c:order val="1"/>
          <c:tx>
            <c:v>My Bot 2</c:v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Sheet1!$R$22:$R$25</c:f>
              <c:numCache>
                <c:formatCode>General</c:formatCode>
                <c:ptCount val="4"/>
                <c:pt idx="0">
                  <c:v>1410.2249999999999</c:v>
                </c:pt>
                <c:pt idx="1">
                  <c:v>1095.6919999999998</c:v>
                </c:pt>
                <c:pt idx="2">
                  <c:v>1067.47</c:v>
                </c:pt>
                <c:pt idx="3">
                  <c:v>696.99999999999977</c:v>
                </c:pt>
              </c:numCache>
            </c:numRef>
          </c:val>
        </c:ser>
        <c:ser>
          <c:idx val="2"/>
          <c:order val="2"/>
          <c:tx>
            <c:v>My Bot 3</c:v>
          </c:tx>
          <c:spPr>
            <a:ln w="38100">
              <a:solidFill>
                <a:srgbClr val="00B0F0"/>
              </a:solidFill>
            </a:ln>
          </c:spPr>
          <c:marker>
            <c:symbol val="none"/>
          </c:marker>
          <c:val>
            <c:numRef>
              <c:f>Sheet1!$U$22:$U$25</c:f>
              <c:numCache>
                <c:formatCode>General</c:formatCode>
                <c:ptCount val="4"/>
                <c:pt idx="0">
                  <c:v>1210.1689999999999</c:v>
                </c:pt>
                <c:pt idx="1">
                  <c:v>1595.787</c:v>
                </c:pt>
                <c:pt idx="2">
                  <c:v>1694.029</c:v>
                </c:pt>
                <c:pt idx="3">
                  <c:v>750.84599999999796</c:v>
                </c:pt>
              </c:numCache>
            </c:numRef>
          </c:val>
        </c:ser>
        <c:marker val="1"/>
        <c:axId val="63610240"/>
        <c:axId val="65345408"/>
      </c:lineChart>
      <c:catAx>
        <c:axId val="636102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Pengujian</a:t>
                </a:r>
              </a:p>
            </c:rich>
          </c:tx>
          <c:layout/>
        </c:title>
        <c:majorTickMark val="none"/>
        <c:tickLblPos val="nextTo"/>
        <c:crossAx val="65345408"/>
        <c:crosses val="autoZero"/>
        <c:auto val="1"/>
        <c:lblAlgn val="ctr"/>
        <c:lblOffset val="100"/>
      </c:catAx>
      <c:valAx>
        <c:axId val="6534540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Reward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3610240"/>
        <c:crosses val="autoZero"/>
        <c:crossBetween val="between"/>
      </c:valAx>
    </c:plotArea>
    <c:legend>
      <c:legendPos val="r"/>
      <c:layout/>
    </c:legend>
    <c:plotVisOnly val="1"/>
  </c:chart>
  <c:spPr>
    <a:ln cap="sq">
      <a:solidFill>
        <a:schemeClr val="accent1"/>
      </a:solidFill>
      <a:miter lim="800000"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Accuracy 2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Sheet1!$M$4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Sheet1!$L$5:$L$14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Sheet1!$M$5:$M$14</c:f>
              <c:numCache>
                <c:formatCode>General</c:formatCode>
                <c:ptCount val="10"/>
                <c:pt idx="0">
                  <c:v>17.741935483871</c:v>
                </c:pt>
                <c:pt idx="1">
                  <c:v>16.6666666666667</c:v>
                </c:pt>
                <c:pt idx="2">
                  <c:v>19.696969696969699</c:v>
                </c:pt>
                <c:pt idx="3">
                  <c:v>20.481927710843401</c:v>
                </c:pt>
                <c:pt idx="4">
                  <c:v>28.205128205128069</c:v>
                </c:pt>
                <c:pt idx="5">
                  <c:v>28.571428571428587</c:v>
                </c:pt>
                <c:pt idx="6">
                  <c:v>16.455696202531396</c:v>
                </c:pt>
                <c:pt idx="7">
                  <c:v>25.714285714285815</c:v>
                </c:pt>
                <c:pt idx="8">
                  <c:v>31.645569620253202</c:v>
                </c:pt>
                <c:pt idx="9">
                  <c:v>20.224719101123469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B2A-43E5-BD2E-D9EEA6ED2172}"/>
            </c:ext>
          </c:extLst>
        </c:ser>
        <c:ser>
          <c:idx val="1"/>
          <c:order val="1"/>
          <c:tx>
            <c:strRef>
              <c:f>Sheet1!$N$4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Sheet1!$L$5:$L$14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Sheet1!$N$5:$N$14</c:f>
              <c:numCache>
                <c:formatCode>General</c:formatCode>
                <c:ptCount val="10"/>
                <c:pt idx="0">
                  <c:v>11.5942028985507</c:v>
                </c:pt>
                <c:pt idx="1">
                  <c:v>15.068493150684899</c:v>
                </c:pt>
                <c:pt idx="2">
                  <c:v>14.285714285714302</c:v>
                </c:pt>
                <c:pt idx="3">
                  <c:v>15.294117647058798</c:v>
                </c:pt>
                <c:pt idx="4">
                  <c:v>15.116279069767399</c:v>
                </c:pt>
                <c:pt idx="5">
                  <c:v>4.1237113402061745</c:v>
                </c:pt>
                <c:pt idx="6">
                  <c:v>13.4146341463415</c:v>
                </c:pt>
                <c:pt idx="7">
                  <c:v>16.901408450704199</c:v>
                </c:pt>
                <c:pt idx="8">
                  <c:v>12.048192771084301</c:v>
                </c:pt>
                <c:pt idx="9">
                  <c:v>13.483146067415706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B2A-43E5-BD2E-D9EEA6ED2172}"/>
            </c:ext>
          </c:extLst>
        </c:ser>
        <c:ser>
          <c:idx val="2"/>
          <c:order val="2"/>
          <c:tx>
            <c:strRef>
              <c:f>Sheet1!$O$4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Sheet1!$L$5:$L$14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Sheet1!$O$5:$O$14</c:f>
              <c:numCache>
                <c:formatCode>General</c:formatCode>
                <c:ptCount val="10"/>
                <c:pt idx="0">
                  <c:v>35.064935064935113</c:v>
                </c:pt>
                <c:pt idx="1">
                  <c:v>36.363636363636097</c:v>
                </c:pt>
                <c:pt idx="2">
                  <c:v>37.5</c:v>
                </c:pt>
                <c:pt idx="3">
                  <c:v>37.634408602150501</c:v>
                </c:pt>
                <c:pt idx="4">
                  <c:v>32.608695652174013</c:v>
                </c:pt>
                <c:pt idx="5">
                  <c:v>37.142857142857103</c:v>
                </c:pt>
                <c:pt idx="6">
                  <c:v>29.67032967032954</c:v>
                </c:pt>
                <c:pt idx="7">
                  <c:v>20.731707317073202</c:v>
                </c:pt>
                <c:pt idx="8">
                  <c:v>35.869565217391298</c:v>
                </c:pt>
                <c:pt idx="9">
                  <c:v>43.137254901960802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B2A-43E5-BD2E-D9EEA6ED2172}"/>
            </c:ext>
          </c:extLst>
        </c:ser>
        <c:marker val="1"/>
        <c:axId val="61661568"/>
        <c:axId val="61879040"/>
      </c:lineChart>
      <c:catAx>
        <c:axId val="6166156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79040"/>
        <c:crosses val="autoZero"/>
        <c:auto val="1"/>
        <c:lblAlgn val="ctr"/>
        <c:lblOffset val="100"/>
      </c:catAx>
      <c:valAx>
        <c:axId val="6187904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6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Accuracy 3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Sheet1!$W$4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Sheet1!$V$5:$V$14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Sheet1!$W$5:$W$14</c:f>
              <c:numCache>
                <c:formatCode>General</c:formatCode>
                <c:ptCount val="10"/>
                <c:pt idx="0">
                  <c:v>27.358490566037688</c:v>
                </c:pt>
                <c:pt idx="1">
                  <c:v>16.129032258064488</c:v>
                </c:pt>
                <c:pt idx="2">
                  <c:v>16.883116883116784</c:v>
                </c:pt>
                <c:pt idx="3">
                  <c:v>13.846153846153801</c:v>
                </c:pt>
                <c:pt idx="4">
                  <c:v>28.8888888888889</c:v>
                </c:pt>
                <c:pt idx="5">
                  <c:v>17.073170731707286</c:v>
                </c:pt>
                <c:pt idx="6">
                  <c:v>11.764705882352898</c:v>
                </c:pt>
                <c:pt idx="7">
                  <c:v>23.529411764705888</c:v>
                </c:pt>
                <c:pt idx="8">
                  <c:v>30.769230769230788</c:v>
                </c:pt>
                <c:pt idx="9">
                  <c:v>25.882352941176489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394-4DE6-9F68-F97819812F0A}"/>
            </c:ext>
          </c:extLst>
        </c:ser>
        <c:ser>
          <c:idx val="1"/>
          <c:order val="1"/>
          <c:tx>
            <c:strRef>
              <c:f>Sheet1!$X$4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Sheet1!$V$5:$V$14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Sheet1!$X$5:$X$14</c:f>
              <c:numCache>
                <c:formatCode>General</c:formatCode>
                <c:ptCount val="10"/>
                <c:pt idx="0">
                  <c:v>7.4766355140186924</c:v>
                </c:pt>
                <c:pt idx="1">
                  <c:v>11.9402985074627</c:v>
                </c:pt>
                <c:pt idx="2">
                  <c:v>6.0975609756097455</c:v>
                </c:pt>
                <c:pt idx="3">
                  <c:v>16.901408450704199</c:v>
                </c:pt>
                <c:pt idx="4">
                  <c:v>15.217391304347798</c:v>
                </c:pt>
                <c:pt idx="5">
                  <c:v>6.7415730337078834</c:v>
                </c:pt>
                <c:pt idx="6">
                  <c:v>13.888888888888953</c:v>
                </c:pt>
                <c:pt idx="7">
                  <c:v>17.045454545454501</c:v>
                </c:pt>
                <c:pt idx="8">
                  <c:v>15.0537634408602</c:v>
                </c:pt>
                <c:pt idx="9">
                  <c:v>11.363636363636468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394-4DE6-9F68-F97819812F0A}"/>
            </c:ext>
          </c:extLst>
        </c:ser>
        <c:ser>
          <c:idx val="2"/>
          <c:order val="2"/>
          <c:tx>
            <c:strRef>
              <c:f>Sheet1!$Y$4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Sheet1!$V$5:$V$14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Sheet1!$Y$5:$Y$14</c:f>
              <c:numCache>
                <c:formatCode>General</c:formatCode>
                <c:ptCount val="10"/>
                <c:pt idx="0">
                  <c:v>30.172413793103292</c:v>
                </c:pt>
                <c:pt idx="1">
                  <c:v>39.743589743589915</c:v>
                </c:pt>
                <c:pt idx="2">
                  <c:v>38.8888888888889</c:v>
                </c:pt>
                <c:pt idx="3">
                  <c:v>35</c:v>
                </c:pt>
                <c:pt idx="4">
                  <c:v>29.126213592232986</c:v>
                </c:pt>
                <c:pt idx="5">
                  <c:v>37.113402061855702</c:v>
                </c:pt>
                <c:pt idx="6">
                  <c:v>41.25</c:v>
                </c:pt>
                <c:pt idx="7">
                  <c:v>33.684210526315802</c:v>
                </c:pt>
                <c:pt idx="8">
                  <c:v>18.269230769230788</c:v>
                </c:pt>
                <c:pt idx="9">
                  <c:v>37.113402061855702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394-4DE6-9F68-F97819812F0A}"/>
            </c:ext>
          </c:extLst>
        </c:ser>
        <c:marker val="1"/>
        <c:axId val="55957376"/>
        <c:axId val="56757632"/>
      </c:lineChart>
      <c:catAx>
        <c:axId val="5595737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57632"/>
        <c:crosses val="autoZero"/>
        <c:auto val="1"/>
        <c:lblAlgn val="ctr"/>
        <c:lblOffset val="100"/>
      </c:catAx>
      <c:valAx>
        <c:axId val="5675763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5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Accuracy 4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Sheet1!$C$3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Sheet1!$B$4:$B$13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Sheet1!$C$4:$C$13</c:f>
              <c:numCache>
                <c:formatCode>General</c:formatCode>
                <c:ptCount val="10"/>
                <c:pt idx="0">
                  <c:v>42.331288343558299</c:v>
                </c:pt>
                <c:pt idx="1">
                  <c:v>48.412698412698205</c:v>
                </c:pt>
                <c:pt idx="2">
                  <c:v>42.384105960264897</c:v>
                </c:pt>
                <c:pt idx="3">
                  <c:v>47.154471544715342</c:v>
                </c:pt>
                <c:pt idx="4">
                  <c:v>54.477611940298495</c:v>
                </c:pt>
                <c:pt idx="5">
                  <c:v>49.673202614379242</c:v>
                </c:pt>
                <c:pt idx="6">
                  <c:v>40.97560975609742</c:v>
                </c:pt>
                <c:pt idx="7">
                  <c:v>48.936170212766001</c:v>
                </c:pt>
                <c:pt idx="8">
                  <c:v>44.210526315789501</c:v>
                </c:pt>
                <c:pt idx="9">
                  <c:v>49.635036496350402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46-4675-A2CD-8BDB6DFDF2C8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Sheet1!$B$4:$B$13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Sheet1!$D$4:$D$13</c:f>
              <c:numCache>
                <c:formatCode>General</c:formatCode>
                <c:ptCount val="10"/>
                <c:pt idx="0">
                  <c:v>20.422535211267487</c:v>
                </c:pt>
                <c:pt idx="1">
                  <c:v>18.9542483660131</c:v>
                </c:pt>
                <c:pt idx="2">
                  <c:v>22.556390977443588</c:v>
                </c:pt>
                <c:pt idx="3">
                  <c:v>14.124293785310639</c:v>
                </c:pt>
                <c:pt idx="4">
                  <c:v>17.948717948717857</c:v>
                </c:pt>
                <c:pt idx="5">
                  <c:v>20.129870129870227</c:v>
                </c:pt>
                <c:pt idx="6">
                  <c:v>18.6666666666667</c:v>
                </c:pt>
                <c:pt idx="7">
                  <c:v>21.186440677965976</c:v>
                </c:pt>
                <c:pt idx="8">
                  <c:v>15.555555555555671</c:v>
                </c:pt>
                <c:pt idx="9">
                  <c:v>19.230769230769042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646-4675-A2CD-8BDB6DFDF2C8}"/>
            </c:ext>
          </c:extLst>
        </c:ser>
        <c:ser>
          <c:idx val="2"/>
          <c:order val="2"/>
          <c:tx>
            <c:strRef>
              <c:f>Sheet1!$E$3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Sheet1!$B$4:$B$13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Sheet1!$E$4:$E$13</c:f>
              <c:numCache>
                <c:formatCode>General</c:formatCode>
                <c:ptCount val="10"/>
                <c:pt idx="0">
                  <c:v>29.710144927536199</c:v>
                </c:pt>
                <c:pt idx="1">
                  <c:v>31.297709923664087</c:v>
                </c:pt>
                <c:pt idx="2">
                  <c:v>31.6239316239316</c:v>
                </c:pt>
                <c:pt idx="3">
                  <c:v>28.8</c:v>
                </c:pt>
                <c:pt idx="4">
                  <c:v>21.739130434782599</c:v>
                </c:pt>
                <c:pt idx="5">
                  <c:v>31.460674157303309</c:v>
                </c:pt>
                <c:pt idx="6">
                  <c:v>24.864864864864931</c:v>
                </c:pt>
                <c:pt idx="7">
                  <c:v>23.255813953488399</c:v>
                </c:pt>
                <c:pt idx="8">
                  <c:v>24.637681159420335</c:v>
                </c:pt>
                <c:pt idx="9">
                  <c:v>33.009708737864102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646-4675-A2CD-8BDB6DFDF2C8}"/>
            </c:ext>
          </c:extLst>
        </c:ser>
        <c:marker val="1"/>
        <c:axId val="55666176"/>
        <c:axId val="61650816"/>
      </c:lineChart>
      <c:catAx>
        <c:axId val="5566617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50816"/>
        <c:crosses val="autoZero"/>
        <c:auto val="1"/>
        <c:lblAlgn val="ctr"/>
        <c:lblOffset val="100"/>
      </c:catAx>
      <c:valAx>
        <c:axId val="6165081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6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Reward 1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Sheet1!$H$4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Sheet1!$G$5:$G$14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Sheet1!$H$5:$H$14</c:f>
              <c:numCache>
                <c:formatCode>General</c:formatCode>
                <c:ptCount val="10"/>
                <c:pt idx="0">
                  <c:v>404.71999999999969</c:v>
                </c:pt>
                <c:pt idx="1">
                  <c:v>1439.74</c:v>
                </c:pt>
                <c:pt idx="2">
                  <c:v>1728.6</c:v>
                </c:pt>
                <c:pt idx="3">
                  <c:v>2017.33</c:v>
                </c:pt>
                <c:pt idx="4">
                  <c:v>1088.4000000000001</c:v>
                </c:pt>
                <c:pt idx="5">
                  <c:v>1223.73</c:v>
                </c:pt>
                <c:pt idx="6">
                  <c:v>1109.2</c:v>
                </c:pt>
                <c:pt idx="7">
                  <c:v>935.17000000000053</c:v>
                </c:pt>
                <c:pt idx="8">
                  <c:v>400.62</c:v>
                </c:pt>
                <c:pt idx="9">
                  <c:v>326.02999999999969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E39-4EE4-A9D1-E956C7AB6603}"/>
            </c:ext>
          </c:extLst>
        </c:ser>
        <c:ser>
          <c:idx val="1"/>
          <c:order val="1"/>
          <c:tx>
            <c:strRef>
              <c:f>Sheet1!$I$4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Sheet1!$G$5:$G$14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Sheet1!$I$5:$I$14</c:f>
              <c:numCache>
                <c:formatCode>General</c:formatCode>
                <c:ptCount val="10"/>
                <c:pt idx="0">
                  <c:v>1163.02</c:v>
                </c:pt>
                <c:pt idx="1">
                  <c:v>1474.4</c:v>
                </c:pt>
                <c:pt idx="2">
                  <c:v>1594</c:v>
                </c:pt>
                <c:pt idx="3">
                  <c:v>1059</c:v>
                </c:pt>
                <c:pt idx="4">
                  <c:v>1489.48</c:v>
                </c:pt>
                <c:pt idx="5">
                  <c:v>1464.09</c:v>
                </c:pt>
                <c:pt idx="6">
                  <c:v>1488</c:v>
                </c:pt>
                <c:pt idx="7">
                  <c:v>1582.45</c:v>
                </c:pt>
                <c:pt idx="8">
                  <c:v>1391</c:v>
                </c:pt>
                <c:pt idx="9">
                  <c:v>1396.81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E39-4EE4-A9D1-E956C7AB6603}"/>
            </c:ext>
          </c:extLst>
        </c:ser>
        <c:ser>
          <c:idx val="2"/>
          <c:order val="2"/>
          <c:tx>
            <c:strRef>
              <c:f>Sheet1!$J$4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Sheet1!$G$5:$G$14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Sheet1!$J$5:$J$14</c:f>
              <c:numCache>
                <c:formatCode>General</c:formatCode>
                <c:ptCount val="10"/>
                <c:pt idx="0">
                  <c:v>2007.96</c:v>
                </c:pt>
                <c:pt idx="1">
                  <c:v>856.26</c:v>
                </c:pt>
                <c:pt idx="2">
                  <c:v>337.96999999999969</c:v>
                </c:pt>
                <c:pt idx="3">
                  <c:v>820.56</c:v>
                </c:pt>
                <c:pt idx="4">
                  <c:v>1125.48</c:v>
                </c:pt>
                <c:pt idx="5">
                  <c:v>1106.28</c:v>
                </c:pt>
                <c:pt idx="6">
                  <c:v>1055.42</c:v>
                </c:pt>
                <c:pt idx="7">
                  <c:v>1168.5</c:v>
                </c:pt>
                <c:pt idx="8">
                  <c:v>1907.24</c:v>
                </c:pt>
                <c:pt idx="9">
                  <c:v>1716.02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E39-4EE4-A9D1-E956C7AB6603}"/>
            </c:ext>
          </c:extLst>
        </c:ser>
        <c:marker val="1"/>
        <c:axId val="43238528"/>
        <c:axId val="55607680"/>
      </c:lineChart>
      <c:catAx>
        <c:axId val="4323852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07680"/>
        <c:crosses val="autoZero"/>
        <c:auto val="1"/>
        <c:lblAlgn val="ctr"/>
        <c:lblOffset val="100"/>
      </c:catAx>
      <c:valAx>
        <c:axId val="556076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38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Reward 2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Sheet1!$R$4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Sheet1!$Q$5:$Q$14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Sheet1!$R$5:$R$14</c:f>
              <c:numCache>
                <c:formatCode>General</c:formatCode>
                <c:ptCount val="10"/>
                <c:pt idx="0">
                  <c:v>682.19</c:v>
                </c:pt>
                <c:pt idx="1">
                  <c:v>382.61</c:v>
                </c:pt>
                <c:pt idx="2">
                  <c:v>698.65</c:v>
                </c:pt>
                <c:pt idx="3">
                  <c:v>747.69</c:v>
                </c:pt>
                <c:pt idx="4">
                  <c:v>1491.12</c:v>
                </c:pt>
                <c:pt idx="5">
                  <c:v>1910.56</c:v>
                </c:pt>
                <c:pt idx="6">
                  <c:v>574.52</c:v>
                </c:pt>
                <c:pt idx="7">
                  <c:v>1145.46</c:v>
                </c:pt>
                <c:pt idx="8">
                  <c:v>1987.1799999999998</c:v>
                </c:pt>
                <c:pt idx="9">
                  <c:v>907.07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92D-4850-BF1D-A3FB1FFF84B5}"/>
            </c:ext>
          </c:extLst>
        </c:ser>
        <c:ser>
          <c:idx val="1"/>
          <c:order val="1"/>
          <c:tx>
            <c:strRef>
              <c:f>Sheet1!$S$4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Sheet1!$Q$5:$Q$14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Sheet1!$S$5:$S$14</c:f>
              <c:numCache>
                <c:formatCode>General</c:formatCode>
                <c:ptCount val="10"/>
                <c:pt idx="0">
                  <c:v>849</c:v>
                </c:pt>
                <c:pt idx="1">
                  <c:v>1175</c:v>
                </c:pt>
                <c:pt idx="2">
                  <c:v>1052.3599999999999</c:v>
                </c:pt>
                <c:pt idx="3">
                  <c:v>1337.06</c:v>
                </c:pt>
                <c:pt idx="4">
                  <c:v>1368.43</c:v>
                </c:pt>
                <c:pt idx="5">
                  <c:v>414.36</c:v>
                </c:pt>
                <c:pt idx="6">
                  <c:v>1155.45</c:v>
                </c:pt>
                <c:pt idx="7">
                  <c:v>1286</c:v>
                </c:pt>
                <c:pt idx="8">
                  <c:v>1056.45</c:v>
                </c:pt>
                <c:pt idx="9">
                  <c:v>1262.81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92D-4850-BF1D-A3FB1FFF84B5}"/>
            </c:ext>
          </c:extLst>
        </c:ser>
        <c:ser>
          <c:idx val="2"/>
          <c:order val="2"/>
          <c:tx>
            <c:strRef>
              <c:f>Sheet1!$T$4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Sheet1!$Q$5:$Q$14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Sheet1!$T$5:$T$14</c:f>
              <c:numCache>
                <c:formatCode>General</c:formatCode>
                <c:ptCount val="10"/>
                <c:pt idx="0">
                  <c:v>1934.74</c:v>
                </c:pt>
                <c:pt idx="1">
                  <c:v>2055.98</c:v>
                </c:pt>
                <c:pt idx="2">
                  <c:v>1778.74</c:v>
                </c:pt>
                <c:pt idx="3">
                  <c:v>1470.48</c:v>
                </c:pt>
                <c:pt idx="4">
                  <c:v>1047.07</c:v>
                </c:pt>
                <c:pt idx="5">
                  <c:v>1588.11</c:v>
                </c:pt>
                <c:pt idx="6">
                  <c:v>2057.0100000000002</c:v>
                </c:pt>
                <c:pt idx="7">
                  <c:v>1499.76</c:v>
                </c:pt>
                <c:pt idx="8">
                  <c:v>937.93</c:v>
                </c:pt>
                <c:pt idx="9">
                  <c:v>1588.05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92D-4850-BF1D-A3FB1FFF84B5}"/>
            </c:ext>
          </c:extLst>
        </c:ser>
        <c:marker val="1"/>
        <c:axId val="65604608"/>
        <c:axId val="65666432"/>
      </c:lineChart>
      <c:catAx>
        <c:axId val="6560460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</a:t>
                </a:r>
                <a:r>
                  <a:rPr lang="en-US" baseline="0"/>
                  <a:t> Play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66432"/>
        <c:crosses val="autoZero"/>
        <c:auto val="1"/>
        <c:lblAlgn val="ctr"/>
        <c:lblOffset val="100"/>
      </c:catAx>
      <c:valAx>
        <c:axId val="6566643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0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Reward 3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Sheet1!$AB$4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Sheet1!$AA$5:$AA$14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Sheet1!$AB$5:$AB$14</c:f>
              <c:numCache>
                <c:formatCode>General</c:formatCode>
                <c:ptCount val="10"/>
                <c:pt idx="0">
                  <c:v>1960.3899999999999</c:v>
                </c:pt>
                <c:pt idx="1">
                  <c:v>482.63</c:v>
                </c:pt>
                <c:pt idx="2">
                  <c:v>425.39</c:v>
                </c:pt>
                <c:pt idx="3">
                  <c:v>312.47000000000003</c:v>
                </c:pt>
                <c:pt idx="4">
                  <c:v>1580.1699999999998</c:v>
                </c:pt>
                <c:pt idx="5">
                  <c:v>418.52</c:v>
                </c:pt>
                <c:pt idx="6">
                  <c:v>202.64</c:v>
                </c:pt>
                <c:pt idx="7">
                  <c:v>790.17000000000053</c:v>
                </c:pt>
                <c:pt idx="8">
                  <c:v>1828.27</c:v>
                </c:pt>
                <c:pt idx="9">
                  <c:v>1347.6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5FC-45DA-9F33-7070889BC5F5}"/>
            </c:ext>
          </c:extLst>
        </c:ser>
        <c:ser>
          <c:idx val="1"/>
          <c:order val="1"/>
          <c:tx>
            <c:strRef>
              <c:f>Sheet1!$AC$4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Sheet1!$AA$5:$AA$14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Sheet1!$AC$5:$AC$14</c:f>
              <c:numCache>
                <c:formatCode>General</c:formatCode>
                <c:ptCount val="10"/>
                <c:pt idx="0">
                  <c:v>796.95999999999947</c:v>
                </c:pt>
                <c:pt idx="1">
                  <c:v>844</c:v>
                </c:pt>
                <c:pt idx="2">
                  <c:v>516.21</c:v>
                </c:pt>
                <c:pt idx="3">
                  <c:v>1276.6299999999999</c:v>
                </c:pt>
                <c:pt idx="4">
                  <c:v>1469.02</c:v>
                </c:pt>
                <c:pt idx="5">
                  <c:v>622.44000000000096</c:v>
                </c:pt>
                <c:pt idx="6">
                  <c:v>1067</c:v>
                </c:pt>
                <c:pt idx="7">
                  <c:v>1581.79</c:v>
                </c:pt>
                <c:pt idx="8">
                  <c:v>1443.6499999999999</c:v>
                </c:pt>
                <c:pt idx="9">
                  <c:v>1057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5FC-45DA-9F33-7070889BC5F5}"/>
            </c:ext>
          </c:extLst>
        </c:ser>
        <c:ser>
          <c:idx val="2"/>
          <c:order val="2"/>
          <c:tx>
            <c:strRef>
              <c:f>Sheet1!$AD$4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Sheet1!$AA$5:$AA$14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Sheet1!$AD$5:$AD$14</c:f>
              <c:numCache>
                <c:formatCode>General</c:formatCode>
                <c:ptCount val="10"/>
                <c:pt idx="0">
                  <c:v>1196.92</c:v>
                </c:pt>
                <c:pt idx="1">
                  <c:v>2293.67</c:v>
                </c:pt>
                <c:pt idx="2">
                  <c:v>2621.77</c:v>
                </c:pt>
                <c:pt idx="3">
                  <c:v>2020.11</c:v>
                </c:pt>
                <c:pt idx="4">
                  <c:v>800.56</c:v>
                </c:pt>
                <c:pt idx="5">
                  <c:v>2548.67</c:v>
                </c:pt>
                <c:pt idx="6">
                  <c:v>2644.3900000000012</c:v>
                </c:pt>
                <c:pt idx="7">
                  <c:v>1310.33</c:v>
                </c:pt>
                <c:pt idx="8">
                  <c:v>334.67</c:v>
                </c:pt>
                <c:pt idx="9">
                  <c:v>1169.2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5FC-45DA-9F33-7070889BC5F5}"/>
            </c:ext>
          </c:extLst>
        </c:ser>
        <c:marker val="1"/>
        <c:axId val="65530496"/>
        <c:axId val="65738240"/>
      </c:lineChart>
      <c:catAx>
        <c:axId val="6553049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38240"/>
        <c:crosses val="autoZero"/>
        <c:auto val="1"/>
        <c:lblAlgn val="ctr"/>
        <c:lblOffset val="100"/>
      </c:catAx>
      <c:valAx>
        <c:axId val="6573824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3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Reward 4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Sheet1!$H$3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Sheet1!$G$4:$G$13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Sheet1!$H$4:$H$13</c:f>
              <c:numCache>
                <c:formatCode>General</c:formatCode>
                <c:ptCount val="10"/>
                <c:pt idx="0">
                  <c:v>2118.4899999999998</c:v>
                </c:pt>
                <c:pt idx="1">
                  <c:v>1564.09</c:v>
                </c:pt>
                <c:pt idx="2">
                  <c:v>1885.21</c:v>
                </c:pt>
                <c:pt idx="3">
                  <c:v>1522.41</c:v>
                </c:pt>
                <c:pt idx="4">
                  <c:v>2512.25</c:v>
                </c:pt>
                <c:pt idx="5">
                  <c:v>2679.86</c:v>
                </c:pt>
                <c:pt idx="6">
                  <c:v>3022.9000000000101</c:v>
                </c:pt>
                <c:pt idx="7">
                  <c:v>1809.35</c:v>
                </c:pt>
                <c:pt idx="8">
                  <c:v>3067.1399999999899</c:v>
                </c:pt>
                <c:pt idx="9">
                  <c:v>2845.77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5D-442F-B556-7B6EAECF986D}"/>
            </c:ext>
          </c:extLst>
        </c:ser>
        <c:ser>
          <c:idx val="1"/>
          <c:order val="1"/>
          <c:tx>
            <c:strRef>
              <c:f>Sheet1!$I$3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Sheet1!$G$4:$G$13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Sheet1!$I$4:$I$13</c:f>
              <c:numCache>
                <c:formatCode>General</c:formatCode>
                <c:ptCount val="10"/>
                <c:pt idx="0">
                  <c:v>520.54999999999848</c:v>
                </c:pt>
                <c:pt idx="1">
                  <c:v>677.520000000001</c:v>
                </c:pt>
                <c:pt idx="2">
                  <c:v>770.98999999999899</c:v>
                </c:pt>
                <c:pt idx="3">
                  <c:v>1009.06</c:v>
                </c:pt>
                <c:pt idx="4">
                  <c:v>292.02999999999969</c:v>
                </c:pt>
                <c:pt idx="5">
                  <c:v>784.25000000000102</c:v>
                </c:pt>
                <c:pt idx="6">
                  <c:v>517.48</c:v>
                </c:pt>
                <c:pt idx="7">
                  <c:v>447.26</c:v>
                </c:pt>
                <c:pt idx="8">
                  <c:v>866.73999999999899</c:v>
                </c:pt>
                <c:pt idx="9">
                  <c:v>1084.1199999999999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E5D-442F-B556-7B6EAECF986D}"/>
            </c:ext>
          </c:extLst>
        </c:ser>
        <c:ser>
          <c:idx val="2"/>
          <c:order val="2"/>
          <c:tx>
            <c:strRef>
              <c:f>Sheet1!$J$3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Sheet1!$G$4:$G$13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Sheet1!$J$4:$J$13</c:f>
              <c:numCache>
                <c:formatCode>General</c:formatCode>
                <c:ptCount val="10"/>
                <c:pt idx="0">
                  <c:v>1380.83</c:v>
                </c:pt>
                <c:pt idx="1">
                  <c:v>1107.07</c:v>
                </c:pt>
                <c:pt idx="2">
                  <c:v>823.04</c:v>
                </c:pt>
                <c:pt idx="3">
                  <c:v>754.44999999999789</c:v>
                </c:pt>
                <c:pt idx="4">
                  <c:v>168</c:v>
                </c:pt>
                <c:pt idx="5">
                  <c:v>507</c:v>
                </c:pt>
                <c:pt idx="6">
                  <c:v>1203.57</c:v>
                </c:pt>
                <c:pt idx="7">
                  <c:v>471.56999999999903</c:v>
                </c:pt>
                <c:pt idx="8">
                  <c:v>321.08999999999969</c:v>
                </c:pt>
                <c:pt idx="9">
                  <c:v>771.84000000000106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E5D-442F-B556-7B6EAECF986D}"/>
            </c:ext>
          </c:extLst>
        </c:ser>
        <c:marker val="1"/>
        <c:axId val="67270912"/>
        <c:axId val="69171072"/>
      </c:lineChart>
      <c:catAx>
        <c:axId val="6727091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71072"/>
        <c:crosses val="autoZero"/>
        <c:auto val="1"/>
        <c:lblAlgn val="ctr"/>
        <c:lblOffset val="100"/>
      </c:catAx>
      <c:valAx>
        <c:axId val="6917107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7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Hasil</a:t>
            </a:r>
            <a:r>
              <a:rPr lang="en-US" dirty="0" smtClean="0"/>
              <a:t> Rata-rata Accuracy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My Bot 1</c:v>
          </c:tx>
          <c:spPr>
            <a:ln w="38100">
              <a:solidFill>
                <a:srgbClr val="7030A0"/>
              </a:solidFill>
            </a:ln>
          </c:spPr>
          <c:marker>
            <c:symbol val="none"/>
          </c:marker>
          <c:val>
            <c:numRef>
              <c:f>Sheet1!$C$22:$C$25</c:f>
              <c:numCache>
                <c:formatCode>General</c:formatCode>
                <c:ptCount val="4"/>
                <c:pt idx="0">
                  <c:v>21.637777010719031</c:v>
                </c:pt>
                <c:pt idx="1">
                  <c:v>22.540432697310084</c:v>
                </c:pt>
                <c:pt idx="2">
                  <c:v>21.21245545314353</c:v>
                </c:pt>
                <c:pt idx="3">
                  <c:v>46.81907215969165</c:v>
                </c:pt>
              </c:numCache>
            </c:numRef>
          </c:val>
        </c:ser>
        <c:ser>
          <c:idx val="1"/>
          <c:order val="1"/>
          <c:tx>
            <c:v>My Bot 2</c:v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Sheet1!$G$22:$G$25</c:f>
              <c:numCache>
                <c:formatCode>General</c:formatCode>
                <c:ptCount val="4"/>
                <c:pt idx="0">
                  <c:v>15.619709057343456</c:v>
                </c:pt>
                <c:pt idx="1">
                  <c:v>13.132989982752798</c:v>
                </c:pt>
                <c:pt idx="2">
                  <c:v>12.172661102469101</c:v>
                </c:pt>
                <c:pt idx="3">
                  <c:v>18.877548854958071</c:v>
                </c:pt>
              </c:numCache>
            </c:numRef>
          </c:val>
        </c:ser>
        <c:ser>
          <c:idx val="2"/>
          <c:order val="2"/>
          <c:tx>
            <c:v>My Bot 3</c:v>
          </c:tx>
          <c:spPr>
            <a:ln w="38100">
              <a:solidFill>
                <a:srgbClr val="00B0F0"/>
              </a:solidFill>
            </a:ln>
          </c:spPr>
          <c:marker>
            <c:symbol val="none"/>
          </c:marker>
          <c:val>
            <c:numRef>
              <c:f>Sheet1!$K$22:$K$25</c:f>
              <c:numCache>
                <c:formatCode>General</c:formatCode>
                <c:ptCount val="4"/>
                <c:pt idx="0">
                  <c:v>29.649196938005776</c:v>
                </c:pt>
                <c:pt idx="1">
                  <c:v>34.572338993250987</c:v>
                </c:pt>
                <c:pt idx="2">
                  <c:v>34.036135143707313</c:v>
                </c:pt>
                <c:pt idx="3">
                  <c:v>28.03996597828565</c:v>
                </c:pt>
              </c:numCache>
            </c:numRef>
          </c:val>
        </c:ser>
        <c:marker val="1"/>
        <c:axId val="58631680"/>
        <c:axId val="58634624"/>
      </c:lineChart>
      <c:catAx>
        <c:axId val="586316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Pengujian</a:t>
                </a:r>
              </a:p>
            </c:rich>
          </c:tx>
          <c:layout/>
        </c:title>
        <c:majorTickMark val="none"/>
        <c:tickLblPos val="nextTo"/>
        <c:crossAx val="58634624"/>
        <c:crosses val="autoZero"/>
        <c:auto val="1"/>
        <c:lblAlgn val="ctr"/>
        <c:lblOffset val="100"/>
      </c:catAx>
      <c:valAx>
        <c:axId val="5863462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Accuracy (%)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58631680"/>
        <c:crosses val="autoZero"/>
        <c:crossBetween val="between"/>
      </c:valAx>
    </c:plotArea>
    <c:legend>
      <c:legendPos val="r"/>
      <c:layout/>
    </c:legend>
    <c:plotVisOnly val="1"/>
  </c:chart>
  <c:spPr>
    <a:ln cap="sq">
      <a:solidFill>
        <a:srgbClr val="53548A"/>
      </a:solidFill>
      <a:bevel/>
    </a:ln>
  </c:sp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mpibberlin.mpg.de/toc/ze_2006_1479.pdf" TargetMode="External"/><Relationship Id="rId2" Type="http://schemas.openxmlformats.org/officeDocument/2006/relationships/hyperlink" Target="http://elib.unikom.ac.id/files/disk1/621/jbptunikompp-gdl-nurulimann-31004-10-13.unik-i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ve.it/media/allegato/DIP/Economia/Working_papers/Working_papers_2015/WP_DSE_corazza_sangalli_15_15.pdf" TargetMode="External"/><Relationship Id="rId2" Type="http://schemas.openxmlformats.org/officeDocument/2006/relationships/hyperlink" Target="http://geneura.ugr.es/cig2012/papers/paper44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PENGEMBANGAN </a:t>
            </a:r>
            <a:r>
              <a:rPr lang="en-US" i="1" dirty="0" smtClean="0"/>
              <a:t>BOT </a:t>
            </a:r>
            <a:r>
              <a:rPr lang="en-US" dirty="0" smtClean="0"/>
              <a:t>PADA </a:t>
            </a:r>
            <a:r>
              <a:rPr lang="en-US" i="1" dirty="0" smtClean="0"/>
              <a:t>GAME GANG GARRISON </a:t>
            </a:r>
            <a:r>
              <a:rPr lang="en-US" dirty="0" smtClean="0"/>
              <a:t>2 DENGAN 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PENGUJIAN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133598"/>
          <a:ext cx="8229599" cy="4114801"/>
        </p:xfrm>
        <a:graphic>
          <a:graphicData uri="http://schemas.openxmlformats.org/drawingml/2006/table">
            <a:tbl>
              <a:tblPr/>
              <a:tblGrid>
                <a:gridCol w="697692"/>
                <a:gridCol w="3472605"/>
                <a:gridCol w="2029651"/>
                <a:gridCol w="2029651"/>
              </a:tblGrid>
              <a:tr h="776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Tahap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Pembelajaran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Total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Pembelajaran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Pengujian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 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bergerak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menembak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 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menembak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 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menembak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 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melawan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HASIL PENGUJIAN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648200" y="10668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57200" y="38862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648200" y="38862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 smtClean="0"/>
              <a:t>HASIL PENGUJIAN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11430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800600" y="11430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57200" y="39624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800600" y="39624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/>
          <a:lstStyle/>
          <a:p>
            <a:r>
              <a:rPr lang="en-US" dirty="0" smtClean="0"/>
              <a:t>HASIL PENGUJIAN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21336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953000" y="21336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 DAN 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Kesimpulan</a:t>
            </a:r>
            <a:endParaRPr lang="en-US" dirty="0"/>
          </a:p>
          <a:p>
            <a:pPr lvl="0"/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reward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yang 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tembakan</a:t>
            </a:r>
            <a:r>
              <a:rPr lang="en-US" dirty="0" smtClean="0"/>
              <a:t>.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reward yang </a:t>
            </a:r>
            <a:r>
              <a:rPr lang="en-US" dirty="0" err="1" smtClean="0"/>
              <a:t>maksimal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 DAN 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Saran</a:t>
            </a:r>
          </a:p>
          <a:p>
            <a:r>
              <a:rPr lang="en-US" dirty="0" err="1" smtClean="0"/>
              <a:t>Adapun</a:t>
            </a:r>
            <a:r>
              <a:rPr lang="en-US" dirty="0" smtClean="0"/>
              <a:t> saran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lain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memaksimalkan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reward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class.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err="1" smtClean="0"/>
              <a:t>Hermawati,"Pengolahan</a:t>
            </a:r>
            <a:r>
              <a:rPr lang="en-US" dirty="0" smtClean="0"/>
              <a:t> Citra Digital". Yogyakarta: </a:t>
            </a:r>
            <a:r>
              <a:rPr lang="en-US" dirty="0" err="1" smtClean="0"/>
              <a:t>Penerbit</a:t>
            </a:r>
            <a:r>
              <a:rPr lang="en-US" dirty="0" smtClean="0"/>
              <a:t> ANDI, 2013.</a:t>
            </a:r>
          </a:p>
          <a:p>
            <a:pPr algn="just"/>
            <a:r>
              <a:rPr lang="en-US" dirty="0" smtClean="0"/>
              <a:t>Gonzalez R.C. &amp; Woods R.E. “Digital Image Processing Second Edition”. Prentice Hall Inc, New Jersey. 2002.</a:t>
            </a:r>
          </a:p>
          <a:p>
            <a:pPr algn="just"/>
            <a:r>
              <a:rPr lang="en-US" dirty="0" err="1" smtClean="0"/>
              <a:t>Aniati</a:t>
            </a:r>
            <a:r>
              <a:rPr lang="en-US" dirty="0" smtClean="0"/>
              <a:t> </a:t>
            </a:r>
            <a:r>
              <a:rPr lang="en-US" dirty="0" err="1" smtClean="0"/>
              <a:t>Murni</a:t>
            </a:r>
            <a:r>
              <a:rPr lang="en-US" dirty="0" smtClean="0"/>
              <a:t>. “</a:t>
            </a:r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Citra”. P.T. </a:t>
            </a:r>
            <a:r>
              <a:rPr lang="en-US" dirty="0" err="1" smtClean="0"/>
              <a:t>Elex</a:t>
            </a:r>
            <a:r>
              <a:rPr lang="en-US" dirty="0" smtClean="0"/>
              <a:t> Media </a:t>
            </a:r>
            <a:r>
              <a:rPr lang="en-US" dirty="0" err="1" smtClean="0"/>
              <a:t>Komputindo</a:t>
            </a:r>
            <a:r>
              <a:rPr lang="en-US" dirty="0" smtClean="0"/>
              <a:t> &amp; 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AntarUniversitas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Indonesia, Jakarta. 1992.</a:t>
            </a:r>
          </a:p>
          <a:p>
            <a:pPr algn="just"/>
            <a:r>
              <a:rPr lang="en-US" dirty="0" smtClean="0"/>
              <a:t>John F. Hughes, </a:t>
            </a:r>
            <a:r>
              <a:rPr lang="en-US" dirty="0" err="1" smtClean="0"/>
              <a:t>Andries</a:t>
            </a:r>
            <a:r>
              <a:rPr lang="en-US" dirty="0" smtClean="0"/>
              <a:t> Van Dam, Morgan </a:t>
            </a:r>
            <a:r>
              <a:rPr lang="en-US" dirty="0" err="1" smtClean="0"/>
              <a:t>Mcguire</a:t>
            </a:r>
            <a:r>
              <a:rPr lang="en-US" dirty="0" smtClean="0"/>
              <a:t>, David F. </a:t>
            </a:r>
            <a:r>
              <a:rPr lang="en-US" dirty="0" err="1" smtClean="0"/>
              <a:t>Sklar</a:t>
            </a:r>
            <a:r>
              <a:rPr lang="en-US" dirty="0" smtClean="0"/>
              <a:t>, James </a:t>
            </a:r>
            <a:r>
              <a:rPr lang="en-US" dirty="0" err="1" smtClean="0"/>
              <a:t>D.Foley</a:t>
            </a:r>
            <a:r>
              <a:rPr lang="en-US" dirty="0" smtClean="0"/>
              <a:t>, Steven K. </a:t>
            </a:r>
            <a:r>
              <a:rPr lang="en-US" dirty="0" err="1" smtClean="0"/>
              <a:t>Feiner</a:t>
            </a:r>
            <a:r>
              <a:rPr lang="en-US" dirty="0" smtClean="0"/>
              <a:t>, Kurt Akeley, Computer Graphics: Principles and Practice	(3rd edition), Addison-Wesley, 2014</a:t>
            </a:r>
          </a:p>
          <a:p>
            <a:pPr algn="just"/>
            <a:r>
              <a:rPr lang="en-US" dirty="0" smtClean="0"/>
              <a:t>Juan Nicky </a:t>
            </a:r>
            <a:r>
              <a:rPr lang="en-US" dirty="0" err="1" smtClean="0"/>
              <a:t>Aristo</a:t>
            </a:r>
            <a:r>
              <a:rPr lang="en-US" dirty="0" smtClean="0"/>
              <a:t> </a:t>
            </a:r>
            <a:r>
              <a:rPr lang="en-US" dirty="0" err="1" smtClean="0"/>
              <a:t>Pattymahu</a:t>
            </a:r>
            <a:r>
              <a:rPr lang="en-US" dirty="0" smtClean="0"/>
              <a:t> &amp; </a:t>
            </a:r>
            <a:r>
              <a:rPr lang="en-US" dirty="0" err="1" smtClean="0"/>
              <a:t>Oktoverano</a:t>
            </a:r>
            <a:r>
              <a:rPr lang="en-US" dirty="0" smtClean="0"/>
              <a:t> </a:t>
            </a:r>
            <a:r>
              <a:rPr lang="en-US" dirty="0" err="1" smtClean="0"/>
              <a:t>Lengkong</a:t>
            </a:r>
            <a:r>
              <a:rPr lang="en-US" dirty="0" smtClean="0"/>
              <a:t>. (2016). </a:t>
            </a:r>
            <a:r>
              <a:rPr lang="en-US" i="1" dirty="0" smtClean="0"/>
              <a:t>APLIKASI VIRTUAL EKSPLORASI RSUP PROF DR. R. D. KANDOU MANADO</a:t>
            </a:r>
            <a:r>
              <a:rPr lang="en-US" dirty="0" smtClean="0"/>
              <a:t> , 2.6-32.</a:t>
            </a:r>
          </a:p>
          <a:p>
            <a:pPr algn="just"/>
            <a:r>
              <a:rPr lang="en-US" dirty="0" err="1" smtClean="0"/>
              <a:t>Wahyudhi</a:t>
            </a:r>
            <a:r>
              <a:rPr lang="en-US" dirty="0" smtClean="0"/>
              <a:t>, Johan. "Video game </a:t>
            </a:r>
            <a:r>
              <a:rPr lang="en-US" dirty="0" err="1" smtClean="0"/>
              <a:t>sebagai</a:t>
            </a:r>
            <a:r>
              <a:rPr lang="en-US" dirty="0" smtClean="0"/>
              <a:t> media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(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menyelenggarakan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)." </a:t>
            </a:r>
            <a:r>
              <a:rPr lang="en-US" i="1" dirty="0" smtClean="0"/>
              <a:t>SOSIO-DIDAKTIKA: Social Science Education Journal</a:t>
            </a:r>
            <a:r>
              <a:rPr lang="en-US" dirty="0" smtClean="0"/>
              <a:t> 1.2 (2014): 199-210.</a:t>
            </a:r>
          </a:p>
          <a:p>
            <a:pPr algn="just"/>
            <a:r>
              <a:rPr lang="en-US" dirty="0" err="1" smtClean="0"/>
              <a:t>Novaliendri</a:t>
            </a:r>
            <a:r>
              <a:rPr lang="en-US" dirty="0" smtClean="0"/>
              <a:t>, </a:t>
            </a:r>
            <a:r>
              <a:rPr lang="en-US" dirty="0" err="1" smtClean="0"/>
              <a:t>Dony</a:t>
            </a:r>
            <a:r>
              <a:rPr lang="en-US" dirty="0" smtClean="0"/>
              <a:t>. "</a:t>
            </a:r>
            <a:r>
              <a:rPr lang="en-US" dirty="0" err="1" smtClean="0"/>
              <a:t>Aplikasi</a:t>
            </a:r>
            <a:r>
              <a:rPr lang="en-US" dirty="0" smtClean="0"/>
              <a:t> Game </a:t>
            </a:r>
            <a:r>
              <a:rPr lang="en-US" dirty="0" err="1" smtClean="0"/>
              <a:t>Geografi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Multimedia </a:t>
            </a:r>
            <a:r>
              <a:rPr lang="en-US" dirty="0" err="1" smtClean="0"/>
              <a:t>Interaktif</a:t>
            </a:r>
            <a:r>
              <a:rPr lang="en-US" dirty="0" smtClean="0"/>
              <a:t> (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IX SMPN 1 RAO)." </a:t>
            </a:r>
            <a:r>
              <a:rPr lang="en-US" i="1" dirty="0" err="1" smtClean="0"/>
              <a:t>Jurnal</a:t>
            </a:r>
            <a:r>
              <a:rPr lang="en-US" i="1" dirty="0" smtClean="0"/>
              <a:t> </a:t>
            </a:r>
            <a:r>
              <a:rPr lang="en-US" i="1" dirty="0" err="1" smtClean="0"/>
              <a:t>Teknologi</a:t>
            </a:r>
            <a:r>
              <a:rPr lang="en-US" i="1" dirty="0" smtClean="0"/>
              <a:t> </a:t>
            </a:r>
            <a:r>
              <a:rPr lang="en-US" i="1" dirty="0" err="1" smtClean="0"/>
              <a:t>Informasi</a:t>
            </a:r>
            <a:r>
              <a:rPr lang="en-US" i="1" dirty="0" smtClean="0"/>
              <a:t> &amp; </a:t>
            </a:r>
            <a:r>
              <a:rPr lang="en-US" i="1" dirty="0" err="1" smtClean="0"/>
              <a:t>Pendidikan</a:t>
            </a:r>
            <a:r>
              <a:rPr lang="en-US" dirty="0" smtClean="0"/>
              <a:t> 6.2 (2013): 1-100.</a:t>
            </a:r>
          </a:p>
          <a:p>
            <a:r>
              <a:rPr lang="en-US" dirty="0" err="1" smtClean="0"/>
              <a:t>Aji</a:t>
            </a:r>
            <a:r>
              <a:rPr lang="en-US" dirty="0" smtClean="0"/>
              <a:t>, </a:t>
            </a:r>
            <a:r>
              <a:rPr lang="en-US" dirty="0" err="1" smtClean="0"/>
              <a:t>Irfan</a:t>
            </a:r>
            <a:r>
              <a:rPr lang="en-US" dirty="0" smtClean="0"/>
              <a:t> </a:t>
            </a:r>
            <a:r>
              <a:rPr lang="en-US" dirty="0" err="1" smtClean="0"/>
              <a:t>Satya</a:t>
            </a:r>
            <a:r>
              <a:rPr lang="en-US" dirty="0" smtClean="0"/>
              <a:t>., 2014,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Bermain</a:t>
            </a:r>
            <a:r>
              <a:rPr lang="en-US" dirty="0" smtClean="0"/>
              <a:t> </a:t>
            </a:r>
            <a:r>
              <a:rPr lang="en-US" i="1" dirty="0" smtClean="0"/>
              <a:t>Video Game </a:t>
            </a:r>
            <a:r>
              <a:rPr lang="en-US" dirty="0" err="1" smtClean="0"/>
              <a:t>Tipe</a:t>
            </a:r>
            <a:r>
              <a:rPr lang="en-US" dirty="0" smtClean="0"/>
              <a:t> First Person Shooter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Reaksi</a:t>
            </a:r>
            <a:r>
              <a:rPr lang="en-US" dirty="0" smtClean="0"/>
              <a:t> Yang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Ruler Drop Test, Available: http://eprints.undip.ac.id/44789/1/Irfan_Satya_Aji_22010110130158_bab0KTI.pdf</a:t>
            </a:r>
          </a:p>
          <a:p>
            <a:r>
              <a:rPr lang="en-US" dirty="0" smtClean="0"/>
              <a:t> Novak, Jeannie </a:t>
            </a:r>
            <a:r>
              <a:rPr lang="en-US" dirty="0" err="1" smtClean="0"/>
              <a:t>dkk</a:t>
            </a:r>
            <a:r>
              <a:rPr lang="en-US" dirty="0" smtClean="0"/>
              <a:t>. 2008. </a:t>
            </a:r>
            <a:r>
              <a:rPr lang="en-US" i="1" dirty="0" smtClean="0"/>
              <a:t>Play The Game; The Parent’s Guide to Video 	Game</a:t>
            </a:r>
            <a:r>
              <a:rPr lang="en-US" dirty="0" smtClean="0"/>
              <a:t>, Boston:</a:t>
            </a:r>
            <a:r>
              <a:rPr lang="en-US" i="1" dirty="0" smtClean="0"/>
              <a:t> </a:t>
            </a:r>
            <a:r>
              <a:rPr lang="en-US" dirty="0" smtClean="0"/>
              <a:t>Thomson Course Technology.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Iman</a:t>
            </a:r>
            <a:r>
              <a:rPr lang="en-US" dirty="0" smtClean="0"/>
              <a:t>, </a:t>
            </a:r>
            <a:r>
              <a:rPr lang="en-US" dirty="0" err="1" smtClean="0"/>
              <a:t>Nurul</a:t>
            </a:r>
            <a:r>
              <a:rPr lang="en-US" dirty="0" smtClean="0"/>
              <a:t>., 2013, Pembangunan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i="1" dirty="0" smtClean="0"/>
              <a:t>Game Hybrid</a:t>
            </a:r>
            <a:r>
              <a:rPr lang="en-US" dirty="0" smtClean="0"/>
              <a:t> </a:t>
            </a:r>
            <a:r>
              <a:rPr lang="en-US" i="1" dirty="0" smtClean="0"/>
              <a:t>Shooter Side-scrolling Destroyer </a:t>
            </a:r>
            <a:r>
              <a:rPr lang="en-US" dirty="0" smtClean="0"/>
              <a:t>Garuda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i="1" dirty="0" smtClean="0"/>
              <a:t>Desktop</a:t>
            </a:r>
            <a:r>
              <a:rPr lang="en-US" dirty="0" smtClean="0"/>
              <a:t>, Available : </a:t>
            </a:r>
            <a:r>
              <a:rPr lang="en-US" dirty="0" smtClean="0">
                <a:hlinkClick r:id="rId2"/>
              </a:rPr>
              <a:t>http://elib.unikom.ac.id/files/disk1/621/jbptunikompp-gdl-nurulimann-31004-10-13.unik-i.pdf</a:t>
            </a:r>
            <a:endParaRPr lang="en-US" dirty="0" smtClean="0"/>
          </a:p>
          <a:p>
            <a:r>
              <a:rPr lang="en-US" dirty="0" smtClean="0"/>
              <a:t>Russell, Stuart J. and </a:t>
            </a:r>
            <a:r>
              <a:rPr lang="en-US" dirty="0" err="1" smtClean="0"/>
              <a:t>Norvig</a:t>
            </a:r>
            <a:r>
              <a:rPr lang="en-US" dirty="0" smtClean="0"/>
              <a:t>, Peter., 1995, Artificial </a:t>
            </a:r>
            <a:r>
              <a:rPr lang="en-US" dirty="0" err="1" smtClean="0"/>
              <a:t>Interlligence</a:t>
            </a:r>
            <a:r>
              <a:rPr lang="en-US" dirty="0" smtClean="0"/>
              <a:t> A Modern Approach, Available : http://www.cin.ufpe.br/~tfl2/artificial-intelligence-modern-	approach.9780131038059.25368.pdf</a:t>
            </a:r>
          </a:p>
          <a:p>
            <a:r>
              <a:rPr lang="en-US" dirty="0" err="1" smtClean="0"/>
              <a:t>Sianturi</a:t>
            </a:r>
            <a:r>
              <a:rPr lang="en-US" dirty="0" smtClean="0"/>
              <a:t>, </a:t>
            </a:r>
            <a:r>
              <a:rPr lang="en-US" dirty="0" err="1" smtClean="0"/>
              <a:t>Edy</a:t>
            </a:r>
            <a:r>
              <a:rPr lang="en-US" dirty="0" smtClean="0"/>
              <a:t> Victor </a:t>
            </a:r>
            <a:r>
              <a:rPr lang="en-US" dirty="0" err="1" smtClean="0"/>
              <a:t>Haryanto</a:t>
            </a:r>
            <a:r>
              <a:rPr lang="en-US" dirty="0" smtClean="0"/>
              <a:t>, and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STMIK </a:t>
            </a:r>
            <a:r>
              <a:rPr lang="en-US" dirty="0" err="1" smtClean="0"/>
              <a:t>Potensi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. "SISTEM TRANSFORMASI LUKISAN OBJEK DUA DIMENSI DAN TIGA DIMENSI PADA GRAFIKA KOMPUTER DENGAN MENGGUNAKAN MATRIKS TRANSFORMASI.“</a:t>
            </a:r>
          </a:p>
          <a:p>
            <a:r>
              <a:rPr lang="en-US" dirty="0" smtClean="0"/>
              <a:t>Hall, Patrick., Dean, Jared., Kabul, </a:t>
            </a:r>
            <a:r>
              <a:rPr lang="en-US" dirty="0" err="1" smtClean="0"/>
              <a:t>Iiknur</a:t>
            </a:r>
            <a:r>
              <a:rPr lang="en-US" dirty="0" smtClean="0"/>
              <a:t> </a:t>
            </a:r>
            <a:r>
              <a:rPr lang="en-US" dirty="0" err="1" smtClean="0"/>
              <a:t>Kaynar</a:t>
            </a:r>
            <a:r>
              <a:rPr lang="en-US" dirty="0" smtClean="0"/>
              <a:t>., Silva, Jorge., 2014, An Overview of Machine Learning with SAS­­­</a:t>
            </a:r>
            <a:r>
              <a:rPr lang="en-US" baseline="30000" dirty="0" smtClean="0"/>
              <a:t>®</a:t>
            </a:r>
            <a:r>
              <a:rPr lang="en-US" dirty="0" smtClean="0"/>
              <a:t> Enterprise Miner</a:t>
            </a:r>
            <a:r>
              <a:rPr lang="en-US" baseline="30000" dirty="0" smtClean="0"/>
              <a:t>™</a:t>
            </a:r>
            <a:r>
              <a:rPr lang="en-US" dirty="0" smtClean="0"/>
              <a:t>, Available: https://support.sas.com/resources/papers/proceedings14/SAS313-2014.pdf</a:t>
            </a:r>
          </a:p>
          <a:p>
            <a:r>
              <a:rPr lang="en-US" dirty="0" err="1" smtClean="0"/>
              <a:t>Wiering</a:t>
            </a:r>
            <a:r>
              <a:rPr lang="en-US" dirty="0" smtClean="0"/>
              <a:t>, Marco A., </a:t>
            </a:r>
            <a:r>
              <a:rPr lang="en-US" dirty="0" err="1" smtClean="0"/>
              <a:t>Patist</a:t>
            </a:r>
            <a:r>
              <a:rPr lang="en-US" dirty="0" smtClean="0"/>
              <a:t>, Jan Peter., </a:t>
            </a:r>
            <a:r>
              <a:rPr lang="en-US" dirty="0" err="1" smtClean="0"/>
              <a:t>Mannen</a:t>
            </a:r>
            <a:r>
              <a:rPr lang="en-US" dirty="0" smtClean="0"/>
              <a:t>, </a:t>
            </a:r>
            <a:r>
              <a:rPr lang="en-US" dirty="0" err="1" smtClean="0"/>
              <a:t>Henk</a:t>
            </a:r>
            <a:r>
              <a:rPr lang="en-US" dirty="0" smtClean="0"/>
              <a:t>., 2007, Learning to Play 	Board Games using Temporal Difference Methods, Available: http://pad.twiki.di.uniroma1.it/pub/ApprAuto/WebHome/lerningchessgames	.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Sprague, Nathan </a:t>
            </a:r>
            <a:r>
              <a:rPr lang="en-US" dirty="0" err="1" smtClean="0"/>
              <a:t>dan</a:t>
            </a:r>
            <a:r>
              <a:rPr lang="en-US" dirty="0" smtClean="0"/>
              <a:t> Ballard, Dana., 2003, Multiple-Goal Reinforcement Learning with Modular </a:t>
            </a:r>
            <a:r>
              <a:rPr lang="en-US" dirty="0" err="1" smtClean="0"/>
              <a:t>Sarsa</a:t>
            </a:r>
            <a:r>
              <a:rPr lang="en-US" dirty="0" smtClean="0"/>
              <a:t>(0), Available : </a:t>
            </a:r>
            <a:r>
              <a:rPr lang="en-US" dirty="0" smtClean="0">
                <a:hlinkClick r:id="rId3"/>
              </a:rPr>
              <a:t>http://library.mpibberlin.mpg.de/toc/ze_2006_1479.pdf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Wender</a:t>
            </a:r>
            <a:r>
              <a:rPr lang="en-US" dirty="0" smtClean="0"/>
              <a:t>, Stefan., Watson, Ian., 2012, Applying Reinforcement Learning to 	Small Scale Combat in the Real-Time Strategy Game </a:t>
            </a:r>
            <a:r>
              <a:rPr lang="en-US" dirty="0" err="1" smtClean="0"/>
              <a:t>StarCraft:Broodwar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	Available : </a:t>
            </a:r>
            <a:r>
              <a:rPr lang="en-US" dirty="0" smtClean="0">
                <a:hlinkClick r:id="rId2"/>
              </a:rPr>
              <a:t>http://geneura.ugr.es/cig2012/papers/paper44.pdf</a:t>
            </a:r>
            <a:endParaRPr lang="en-US" dirty="0" smtClean="0"/>
          </a:p>
          <a:p>
            <a:r>
              <a:rPr lang="en-US" dirty="0" err="1" smtClean="0"/>
              <a:t>Corazza</a:t>
            </a:r>
            <a:r>
              <a:rPr lang="en-US" dirty="0" smtClean="0"/>
              <a:t>, Marco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Sangalli</a:t>
            </a:r>
            <a:r>
              <a:rPr lang="en-US" dirty="0" smtClean="0"/>
              <a:t>, Andrea., 2015, Q-Learning and SARSA : a 	comparison between two intelligent stochastic control approaches for financial </a:t>
            </a:r>
            <a:r>
              <a:rPr lang="en-US" dirty="0" err="1" smtClean="0"/>
              <a:t>trading,Available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http://www.unive.it/media/allegato/DIP/Economia/Working_papers/Working_papers_2015/WP_DSE_corazza_sangalli_15_15.pdf</a:t>
            </a:r>
            <a:endParaRPr lang="en-US" dirty="0" smtClean="0"/>
          </a:p>
          <a:p>
            <a:r>
              <a:rPr lang="en-US" dirty="0" err="1" smtClean="0"/>
              <a:t>Desiani</a:t>
            </a:r>
            <a:r>
              <a:rPr lang="en-US" dirty="0" smtClean="0"/>
              <a:t> A &amp; </a:t>
            </a:r>
            <a:r>
              <a:rPr lang="en-US" dirty="0" err="1" smtClean="0"/>
              <a:t>Arhami</a:t>
            </a:r>
            <a:r>
              <a:rPr lang="en-US" dirty="0" smtClean="0"/>
              <a:t> M 2006, </a:t>
            </a:r>
            <a:r>
              <a:rPr lang="en-US" i="1" dirty="0" err="1" smtClean="0"/>
              <a:t>Konsep</a:t>
            </a:r>
            <a:r>
              <a:rPr lang="en-US" i="1" dirty="0" smtClean="0"/>
              <a:t> </a:t>
            </a:r>
            <a:r>
              <a:rPr lang="en-US" i="1" dirty="0" err="1" smtClean="0"/>
              <a:t>Kecerdasan</a:t>
            </a:r>
            <a:r>
              <a:rPr lang="en-US" i="1" dirty="0" smtClean="0"/>
              <a:t> </a:t>
            </a:r>
            <a:r>
              <a:rPr lang="en-US" i="1" dirty="0" err="1" smtClean="0"/>
              <a:t>Buatan</a:t>
            </a:r>
            <a:r>
              <a:rPr lang="en-US" dirty="0" smtClean="0"/>
              <a:t>, </a:t>
            </a:r>
            <a:r>
              <a:rPr lang="en-US" dirty="0" err="1" smtClean="0"/>
              <a:t>Andi</a:t>
            </a:r>
            <a:r>
              <a:rPr lang="en-US" dirty="0" smtClean="0"/>
              <a:t>, Yogyakarta.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Bot</a:t>
            </a:r>
            <a:endParaRPr lang="en-US" i="1" dirty="0"/>
          </a:p>
        </p:txBody>
      </p:sp>
      <p:pic>
        <p:nvPicPr>
          <p:cNvPr id="4" name="Content Placeholder 3" descr="33yt6gy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506663"/>
            <a:ext cx="7696200" cy="3848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Reinforcement Learning</a:t>
            </a:r>
          </a:p>
          <a:p>
            <a:pPr lvl="1"/>
            <a:r>
              <a:rPr lang="en-US" i="1" dirty="0" smtClean="0"/>
              <a:t>Q-Learning</a:t>
            </a:r>
          </a:p>
          <a:p>
            <a:pPr lvl="1"/>
            <a:r>
              <a:rPr lang="en-US" i="1" dirty="0" smtClean="0"/>
              <a:t>SARSA</a:t>
            </a:r>
          </a:p>
          <a:p>
            <a:pPr lvl="2"/>
            <a:r>
              <a:rPr lang="en-US" i="1" dirty="0" smtClean="0"/>
              <a:t>Markov Decision Process (MDP)</a:t>
            </a:r>
            <a:endParaRPr lang="en-US" i="1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24070" t="29699" r="43002" b="21038"/>
          <a:stretch>
            <a:fillRect/>
          </a:stretch>
        </p:blipFill>
        <p:spPr bwMode="auto">
          <a:xfrm>
            <a:off x="4267200" y="4049032"/>
            <a:ext cx="3857625" cy="280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RUMUSAN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dinamisasi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gerakan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reinforcement learning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TUJUAN DAN 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181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Tujuan</a:t>
            </a:r>
            <a:endParaRPr lang="en-US" dirty="0" smtClean="0"/>
          </a:p>
          <a:p>
            <a:pPr marL="630936" lvl="2" indent="-256032">
              <a:buClr>
                <a:schemeClr val="accent3"/>
              </a:buClr>
            </a:pPr>
            <a:r>
              <a:rPr lang="en-US" dirty="0" err="1" smtClean="0">
                <a:solidFill>
                  <a:schemeClr val="tx1"/>
                </a:solidFill>
              </a:rPr>
              <a:t>Menambahkan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kemampuan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terhadap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bot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menambahkan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learning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permainan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Gang Garrison 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sehingga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dinamis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cerdas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i="1" dirty="0" err="1" smtClean="0">
                <a:solidFill>
                  <a:schemeClr val="tx1"/>
                </a:solidFill>
              </a:rPr>
              <a:t>Bot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memilih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action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terbaik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state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tersimpan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RL </a:t>
            </a:r>
            <a:r>
              <a:rPr lang="en-US" i="1" dirty="0" smtClean="0">
                <a:solidFill>
                  <a:schemeClr val="tx1"/>
                </a:solidFill>
              </a:rPr>
              <a:t>memory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Manfaat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Membuat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permainan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gang garrison 2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menarik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pemain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karena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pemain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melawan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bot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yang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cerdas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pembelajaran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lanjut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mengenai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reinforcement learning </a:t>
            </a:r>
            <a:r>
              <a:rPr lang="en-US" dirty="0" err="1" smtClean="0">
                <a:solidFill>
                  <a:schemeClr val="tx1"/>
                </a:solidFill>
              </a:rPr>
              <a:t>serta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referensi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pengembangan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selanjutnya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SARSA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/>
              <a:t>State – Action – Reward – State –Action)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s://scontent-iad3-1.xx.fbcdn.net/v/t34.0-12/16683291_1637625009587075_1243961244_n.jpg?oh=f691e31ffa86dcca0d33d134cc7e2f13&amp;oe=589C992B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0"/>
            <a:ext cx="4953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PEMBELAJARAN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 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Pengujian</a:t>
            </a:r>
            <a:r>
              <a:rPr lang="en-US" sz="2200" dirty="0" smtClean="0"/>
              <a:t> </a:t>
            </a:r>
            <a:r>
              <a:rPr lang="en-US" sz="2200" dirty="0" smtClean="0"/>
              <a:t>data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melakukan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pembacaan</a:t>
            </a:r>
            <a:r>
              <a:rPr lang="en-US" sz="2200" dirty="0" smtClean="0"/>
              <a:t>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RL </a:t>
            </a:r>
            <a:r>
              <a:rPr lang="en-US" sz="2200" i="1" dirty="0" smtClean="0"/>
              <a:t>Movement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RL </a:t>
            </a:r>
            <a:r>
              <a:rPr lang="en-US" sz="2200" i="1" dirty="0" smtClean="0"/>
              <a:t>Shooting</a:t>
            </a:r>
            <a:r>
              <a:rPr lang="en-US" sz="2200" dirty="0" smtClean="0"/>
              <a:t>. </a:t>
            </a:r>
            <a:endParaRPr lang="en-US" sz="2200" dirty="0" smtClean="0"/>
          </a:p>
          <a:p>
            <a:pPr lvl="1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2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pergerakan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menembak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 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lain. (total 200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2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menembak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 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lain.</a:t>
            </a:r>
            <a:b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(total 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300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Ketiga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2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menembak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lain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(total 4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00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Keempat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2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400 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menembak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 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lain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(total 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800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136</TotalTime>
  <Words>518</Words>
  <Application>Microsoft Office PowerPoint</Application>
  <PresentationFormat>On-screen Show (4:3)</PresentationFormat>
  <Paragraphs>118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PENGEMBANGAN BOT PADA GAME GANG GARRISON 2 DENGAN REINFORCEMENT LEARNING</vt:lpstr>
      <vt:lpstr>Bot</vt:lpstr>
      <vt:lpstr>ALGORITMA</vt:lpstr>
      <vt:lpstr>RUMUSAN MASALAH</vt:lpstr>
      <vt:lpstr>TUJUAN DAN MANFAAT</vt:lpstr>
      <vt:lpstr>SARSA  (State – Action – Reward – State –Action)</vt:lpstr>
      <vt:lpstr>PEMBELAJARAN</vt:lpstr>
      <vt:lpstr>HASIL PEMBELAJARAN</vt:lpstr>
      <vt:lpstr>PENGUJIAN</vt:lpstr>
      <vt:lpstr>PENGUJIAN</vt:lpstr>
      <vt:lpstr>HASIL PENGUJIAN</vt:lpstr>
      <vt:lpstr>HASIL PENGUJIAN</vt:lpstr>
      <vt:lpstr>HASIL PENGUJIAN</vt:lpstr>
      <vt:lpstr>KESIMPULAN DAN SARAN</vt:lpstr>
      <vt:lpstr>KESIMPULAN DAN SARAN</vt:lpstr>
      <vt:lpstr>REFERENSI</vt:lpstr>
      <vt:lpstr>REFERENSI</vt:lpstr>
      <vt:lpstr>REFERENSI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BOT PADA GAME GANG GARRISON 2 DENGAN REINFORCEMENT LEARNING</dc:title>
  <dc:creator>User</dc:creator>
  <cp:lastModifiedBy>User</cp:lastModifiedBy>
  <cp:revision>18</cp:revision>
  <dcterms:created xsi:type="dcterms:W3CDTF">2017-02-19T15:32:20Z</dcterms:created>
  <dcterms:modified xsi:type="dcterms:W3CDTF">2017-02-20T12:59:58Z</dcterms:modified>
</cp:coreProperties>
</file>