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9" r:id="rId14"/>
    <p:sldId id="270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0221" autoAdjust="0"/>
    <p:restoredTop sz="94660"/>
  </p:normalViewPr>
  <p:slideViewPr>
    <p:cSldViewPr>
      <p:cViewPr varScale="1">
        <p:scale>
          <a:sx n="65" d="100"/>
          <a:sy n="65" d="100"/>
        </p:scale>
        <p:origin x="-1218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319AAB45-6364-46CF-9C1C-3AF04E3602C2}" type="datetimeFigureOut">
              <a:rPr lang="en-US" smtClean="0"/>
              <a:pPr/>
              <a:t>2/20/2017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599D050E-D841-4C53-80BE-9447B09F32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AAB45-6364-46CF-9C1C-3AF04E3602C2}" type="datetimeFigureOut">
              <a:rPr lang="en-US" smtClean="0"/>
              <a:pPr/>
              <a:t>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D050E-D841-4C53-80BE-9447B09F32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AAB45-6364-46CF-9C1C-3AF04E3602C2}" type="datetimeFigureOut">
              <a:rPr lang="en-US" smtClean="0"/>
              <a:pPr/>
              <a:t>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D050E-D841-4C53-80BE-9447B09F32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AAB45-6364-46CF-9C1C-3AF04E3602C2}" type="datetimeFigureOut">
              <a:rPr lang="en-US" smtClean="0"/>
              <a:pPr/>
              <a:t>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D050E-D841-4C53-80BE-9447B09F32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AAB45-6364-46CF-9C1C-3AF04E3602C2}" type="datetimeFigureOut">
              <a:rPr lang="en-US" smtClean="0"/>
              <a:pPr/>
              <a:t>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D050E-D841-4C53-80BE-9447B09F32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AAB45-6364-46CF-9C1C-3AF04E3602C2}" type="datetimeFigureOut">
              <a:rPr lang="en-US" smtClean="0"/>
              <a:pPr/>
              <a:t>2/20/2017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D050E-D841-4C53-80BE-9447B09F32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19AAB45-6364-46CF-9C1C-3AF04E3602C2}" type="datetimeFigureOut">
              <a:rPr lang="en-US" smtClean="0"/>
              <a:pPr/>
              <a:t>2/20/2017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599D050E-D841-4C53-80BE-9447B09F32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319AAB45-6364-46CF-9C1C-3AF04E3602C2}" type="datetimeFigureOut">
              <a:rPr lang="en-US" smtClean="0"/>
              <a:pPr/>
              <a:t>2/20/2017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599D050E-D841-4C53-80BE-9447B09F32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AAB45-6364-46CF-9C1C-3AF04E3602C2}" type="datetimeFigureOut">
              <a:rPr lang="en-US" smtClean="0"/>
              <a:pPr/>
              <a:t>2/20/2017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D050E-D841-4C53-80BE-9447B09F32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AAB45-6364-46CF-9C1C-3AF04E3602C2}" type="datetimeFigureOut">
              <a:rPr lang="en-US" smtClean="0"/>
              <a:pPr/>
              <a:t>2/20/2017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D050E-D841-4C53-80BE-9447B09F32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AAB45-6364-46CF-9C1C-3AF04E3602C2}" type="datetimeFigureOut">
              <a:rPr lang="en-US" smtClean="0"/>
              <a:pPr/>
              <a:t>2/20/2017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D050E-D841-4C53-80BE-9447B09F32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319AAB45-6364-46CF-9C1C-3AF04E3602C2}" type="datetimeFigureOut">
              <a:rPr lang="en-US" smtClean="0"/>
              <a:pPr/>
              <a:t>2/20/2017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599D050E-D841-4C53-80BE-9447B09F321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library.mpibberlin.mpg.de/toc/ze_2006_1479.pdf" TargetMode="External"/><Relationship Id="rId2" Type="http://schemas.openxmlformats.org/officeDocument/2006/relationships/hyperlink" Target="http://elib.unikom.ac.id/files/disk1/621/jbptunikompp-gdl-nurulimann-31004-10-13.unik-i.pdf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unive.it/media/allegato/DIP/Economia/Working_papers/Working_papers_2015/WP_DSE_corazza_sangalli_15_15.pdf" TargetMode="External"/><Relationship Id="rId2" Type="http://schemas.openxmlformats.org/officeDocument/2006/relationships/hyperlink" Target="http://geneura.ugr.es/cig2012/papers/paper44.pdf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PENGEMBANGAN </a:t>
            </a:r>
            <a:r>
              <a:rPr lang="en-US" i="1" dirty="0" smtClean="0"/>
              <a:t>BOT </a:t>
            </a:r>
            <a:r>
              <a:rPr lang="en-US" dirty="0" smtClean="0"/>
              <a:t>PADA </a:t>
            </a:r>
            <a:r>
              <a:rPr lang="en-US" i="1" dirty="0" smtClean="0"/>
              <a:t>GAME GANG GARRISON </a:t>
            </a:r>
            <a:r>
              <a:rPr lang="en-US" dirty="0" smtClean="0"/>
              <a:t>2 DENGAN REINFORCEMENT LEARNING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HASIL PENGUJIAN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KESIMPULAN DAN SARAN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066800"/>
          </a:xfrm>
        </p:spPr>
        <p:txBody>
          <a:bodyPr/>
          <a:lstStyle/>
          <a:p>
            <a:r>
              <a:rPr lang="en-US" dirty="0" smtClean="0"/>
              <a:t>REFERENSI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71600"/>
            <a:ext cx="9144000" cy="5486400"/>
          </a:xfrm>
        </p:spPr>
        <p:txBody>
          <a:bodyPr>
            <a:normAutofit fontScale="62500" lnSpcReduction="20000"/>
          </a:bodyPr>
          <a:lstStyle/>
          <a:p>
            <a:pPr algn="just"/>
            <a:r>
              <a:rPr lang="en-US" dirty="0" err="1" smtClean="0"/>
              <a:t>Hermawati,"Pengolahan</a:t>
            </a:r>
            <a:r>
              <a:rPr lang="en-US" dirty="0" smtClean="0"/>
              <a:t> Citra Digital". Yogyakarta: </a:t>
            </a:r>
            <a:r>
              <a:rPr lang="en-US" dirty="0" err="1" smtClean="0"/>
              <a:t>Penerbit</a:t>
            </a:r>
            <a:r>
              <a:rPr lang="en-US" dirty="0" smtClean="0"/>
              <a:t> ANDI, 2013.</a:t>
            </a:r>
          </a:p>
          <a:p>
            <a:pPr algn="just"/>
            <a:r>
              <a:rPr lang="en-US" dirty="0" smtClean="0"/>
              <a:t>Gonzalez R.C. &amp; Woods R.E. “Digital Image Processing Second Edition”. Prentice Hall Inc, New Jersey. 2002.</a:t>
            </a:r>
          </a:p>
          <a:p>
            <a:pPr algn="just"/>
            <a:r>
              <a:rPr lang="en-US" dirty="0" err="1" smtClean="0"/>
              <a:t>Aniati</a:t>
            </a:r>
            <a:r>
              <a:rPr lang="en-US" dirty="0" smtClean="0"/>
              <a:t> </a:t>
            </a:r>
            <a:r>
              <a:rPr lang="en-US" dirty="0" err="1" smtClean="0"/>
              <a:t>Murni</a:t>
            </a:r>
            <a:r>
              <a:rPr lang="en-US" dirty="0" smtClean="0"/>
              <a:t>. “</a:t>
            </a:r>
            <a:r>
              <a:rPr lang="en-US" dirty="0" err="1" smtClean="0"/>
              <a:t>Pengantar</a:t>
            </a:r>
            <a:r>
              <a:rPr lang="en-US" dirty="0" smtClean="0"/>
              <a:t> </a:t>
            </a:r>
            <a:r>
              <a:rPr lang="en-US" dirty="0" err="1" smtClean="0"/>
              <a:t>Pengolahan</a:t>
            </a:r>
            <a:r>
              <a:rPr lang="en-US" dirty="0" smtClean="0"/>
              <a:t> Citra”. P.T. </a:t>
            </a:r>
            <a:r>
              <a:rPr lang="en-US" dirty="0" err="1" smtClean="0"/>
              <a:t>Elex</a:t>
            </a:r>
            <a:r>
              <a:rPr lang="en-US" dirty="0" smtClean="0"/>
              <a:t> Media </a:t>
            </a:r>
            <a:r>
              <a:rPr lang="en-US" dirty="0" err="1" smtClean="0"/>
              <a:t>Komputindo</a:t>
            </a:r>
            <a:r>
              <a:rPr lang="en-US" dirty="0" smtClean="0"/>
              <a:t> &amp; </a:t>
            </a:r>
            <a:r>
              <a:rPr lang="en-US" dirty="0" err="1" smtClean="0"/>
              <a:t>Pusat</a:t>
            </a:r>
            <a:r>
              <a:rPr lang="en-US" dirty="0" smtClean="0"/>
              <a:t> </a:t>
            </a:r>
            <a:r>
              <a:rPr lang="en-US" dirty="0" err="1" smtClean="0"/>
              <a:t>AntarUniversitas</a:t>
            </a:r>
            <a:r>
              <a:rPr lang="en-US" dirty="0" smtClean="0"/>
              <a:t> </a:t>
            </a:r>
            <a:r>
              <a:rPr lang="en-US" dirty="0" err="1" smtClean="0"/>
              <a:t>Ilmu</a:t>
            </a:r>
            <a:r>
              <a:rPr lang="en-US" dirty="0" smtClean="0"/>
              <a:t> </a:t>
            </a:r>
            <a:r>
              <a:rPr lang="en-US" dirty="0" err="1" smtClean="0"/>
              <a:t>Komputer</a:t>
            </a:r>
            <a:r>
              <a:rPr lang="en-US" dirty="0" smtClean="0"/>
              <a:t> </a:t>
            </a:r>
            <a:r>
              <a:rPr lang="en-US" dirty="0" err="1" smtClean="0"/>
              <a:t>Universitas</a:t>
            </a:r>
            <a:r>
              <a:rPr lang="en-US" dirty="0" smtClean="0"/>
              <a:t> Indonesia, Jakarta. 1992.</a:t>
            </a:r>
          </a:p>
          <a:p>
            <a:pPr algn="just"/>
            <a:r>
              <a:rPr lang="en-US" dirty="0" smtClean="0"/>
              <a:t>John F. Hughes, </a:t>
            </a:r>
            <a:r>
              <a:rPr lang="en-US" dirty="0" err="1" smtClean="0"/>
              <a:t>Andries</a:t>
            </a:r>
            <a:r>
              <a:rPr lang="en-US" dirty="0" smtClean="0"/>
              <a:t> Van Dam, Morgan </a:t>
            </a:r>
            <a:r>
              <a:rPr lang="en-US" dirty="0" err="1" smtClean="0"/>
              <a:t>Mcguire</a:t>
            </a:r>
            <a:r>
              <a:rPr lang="en-US" dirty="0" smtClean="0"/>
              <a:t>, David F. </a:t>
            </a:r>
            <a:r>
              <a:rPr lang="en-US" dirty="0" err="1" smtClean="0"/>
              <a:t>Sklar</a:t>
            </a:r>
            <a:r>
              <a:rPr lang="en-US" dirty="0" smtClean="0"/>
              <a:t>, James </a:t>
            </a:r>
            <a:r>
              <a:rPr lang="en-US" dirty="0" err="1" smtClean="0"/>
              <a:t>D.Foley</a:t>
            </a:r>
            <a:r>
              <a:rPr lang="en-US" dirty="0" smtClean="0"/>
              <a:t>, Steven K. </a:t>
            </a:r>
            <a:r>
              <a:rPr lang="en-US" dirty="0" err="1" smtClean="0"/>
              <a:t>Feiner</a:t>
            </a:r>
            <a:r>
              <a:rPr lang="en-US" dirty="0" smtClean="0"/>
              <a:t>, Kurt Akeley, Computer Graphics: Principles and Practice	(3rd edition), Addison-Wesley, 2014</a:t>
            </a:r>
          </a:p>
          <a:p>
            <a:pPr algn="just"/>
            <a:r>
              <a:rPr lang="en-US" dirty="0" smtClean="0"/>
              <a:t>Juan Nicky </a:t>
            </a:r>
            <a:r>
              <a:rPr lang="en-US" dirty="0" err="1" smtClean="0"/>
              <a:t>Aristo</a:t>
            </a:r>
            <a:r>
              <a:rPr lang="en-US" dirty="0" smtClean="0"/>
              <a:t> </a:t>
            </a:r>
            <a:r>
              <a:rPr lang="en-US" dirty="0" err="1" smtClean="0"/>
              <a:t>Pattymahu</a:t>
            </a:r>
            <a:r>
              <a:rPr lang="en-US" dirty="0" smtClean="0"/>
              <a:t> &amp; </a:t>
            </a:r>
            <a:r>
              <a:rPr lang="en-US" dirty="0" err="1" smtClean="0"/>
              <a:t>Oktoverano</a:t>
            </a:r>
            <a:r>
              <a:rPr lang="en-US" dirty="0" smtClean="0"/>
              <a:t> </a:t>
            </a:r>
            <a:r>
              <a:rPr lang="en-US" dirty="0" err="1" smtClean="0"/>
              <a:t>Lengkong</a:t>
            </a:r>
            <a:r>
              <a:rPr lang="en-US" dirty="0" smtClean="0"/>
              <a:t>. (2016). </a:t>
            </a:r>
            <a:r>
              <a:rPr lang="en-US" i="1" dirty="0" smtClean="0"/>
              <a:t>APLIKASI VIRTUAL EKSPLORASI RSUP PROF DR. R. D. KANDOU MANADO</a:t>
            </a:r>
            <a:r>
              <a:rPr lang="en-US" dirty="0" smtClean="0"/>
              <a:t> , 2.6-32.</a:t>
            </a:r>
          </a:p>
          <a:p>
            <a:pPr algn="just"/>
            <a:r>
              <a:rPr lang="en-US" dirty="0" err="1" smtClean="0"/>
              <a:t>Wahyudhi</a:t>
            </a:r>
            <a:r>
              <a:rPr lang="en-US" dirty="0" smtClean="0"/>
              <a:t>, Johan. "Video game </a:t>
            </a:r>
            <a:r>
              <a:rPr lang="en-US" dirty="0" err="1" smtClean="0"/>
              <a:t>sebagai</a:t>
            </a:r>
            <a:r>
              <a:rPr lang="en-US" dirty="0" smtClean="0"/>
              <a:t> media </a:t>
            </a:r>
            <a:r>
              <a:rPr lang="en-US" dirty="0" err="1" smtClean="0"/>
              <a:t>pembelajaran</a:t>
            </a:r>
            <a:r>
              <a:rPr lang="en-US" dirty="0" smtClean="0"/>
              <a:t> </a:t>
            </a:r>
            <a:r>
              <a:rPr lang="en-US" dirty="0" err="1" smtClean="0"/>
              <a:t>sejarah</a:t>
            </a:r>
            <a:r>
              <a:rPr lang="en-US" dirty="0" smtClean="0"/>
              <a:t> (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alternatif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menyelenggarakan</a:t>
            </a:r>
            <a:r>
              <a:rPr lang="en-US" dirty="0" smtClean="0"/>
              <a:t> </a:t>
            </a:r>
            <a:r>
              <a:rPr lang="en-US" dirty="0" err="1" smtClean="0"/>
              <a:t>pembelajaran</a:t>
            </a:r>
            <a:r>
              <a:rPr lang="en-US" dirty="0" smtClean="0"/>
              <a:t> </a:t>
            </a:r>
            <a:r>
              <a:rPr lang="en-US" dirty="0" err="1" smtClean="0"/>
              <a:t>sejarah</a:t>
            </a:r>
            <a:r>
              <a:rPr lang="en-US" dirty="0" smtClean="0"/>
              <a:t>)." </a:t>
            </a:r>
            <a:r>
              <a:rPr lang="en-US" i="1" dirty="0" smtClean="0"/>
              <a:t>SOSIO-DIDAKTIKA: Social Science Education Journal</a:t>
            </a:r>
            <a:r>
              <a:rPr lang="en-US" dirty="0" smtClean="0"/>
              <a:t> 1.2 (2014): 199-210.</a:t>
            </a:r>
          </a:p>
          <a:p>
            <a:pPr algn="just"/>
            <a:r>
              <a:rPr lang="en-US" dirty="0" err="1" smtClean="0"/>
              <a:t>Novaliendri</a:t>
            </a:r>
            <a:r>
              <a:rPr lang="en-US" dirty="0" smtClean="0"/>
              <a:t>, </a:t>
            </a:r>
            <a:r>
              <a:rPr lang="en-US" dirty="0" err="1" smtClean="0"/>
              <a:t>Dony</a:t>
            </a:r>
            <a:r>
              <a:rPr lang="en-US" dirty="0" smtClean="0"/>
              <a:t>. "</a:t>
            </a:r>
            <a:r>
              <a:rPr lang="en-US" dirty="0" err="1" smtClean="0"/>
              <a:t>Aplikasi</a:t>
            </a:r>
            <a:r>
              <a:rPr lang="en-US" dirty="0" smtClean="0"/>
              <a:t> Game </a:t>
            </a:r>
            <a:r>
              <a:rPr lang="en-US" dirty="0" err="1" smtClean="0"/>
              <a:t>Geografi</a:t>
            </a:r>
            <a:r>
              <a:rPr lang="en-US" dirty="0" smtClean="0"/>
              <a:t> </a:t>
            </a:r>
            <a:r>
              <a:rPr lang="en-US" dirty="0" err="1" smtClean="0"/>
              <a:t>Berbasis</a:t>
            </a:r>
            <a:r>
              <a:rPr lang="en-US" dirty="0" smtClean="0"/>
              <a:t> Multimedia </a:t>
            </a:r>
            <a:r>
              <a:rPr lang="en-US" dirty="0" err="1" smtClean="0"/>
              <a:t>Interaktif</a:t>
            </a:r>
            <a:r>
              <a:rPr lang="en-US" dirty="0" smtClean="0"/>
              <a:t> (</a:t>
            </a:r>
            <a:r>
              <a:rPr lang="en-US" dirty="0" err="1" smtClean="0"/>
              <a:t>Studi</a:t>
            </a:r>
            <a:r>
              <a:rPr lang="en-US" dirty="0" smtClean="0"/>
              <a:t> </a:t>
            </a:r>
            <a:r>
              <a:rPr lang="en-US" dirty="0" err="1" smtClean="0"/>
              <a:t>Kasus</a:t>
            </a:r>
            <a:r>
              <a:rPr lang="en-US" dirty="0" smtClean="0"/>
              <a:t> </a:t>
            </a:r>
            <a:r>
              <a:rPr lang="en-US" dirty="0" err="1" smtClean="0"/>
              <a:t>Siswa</a:t>
            </a:r>
            <a:r>
              <a:rPr lang="en-US" dirty="0" smtClean="0"/>
              <a:t> </a:t>
            </a:r>
            <a:r>
              <a:rPr lang="en-US" dirty="0" err="1" smtClean="0"/>
              <a:t>Kelas</a:t>
            </a:r>
            <a:r>
              <a:rPr lang="en-US" dirty="0" smtClean="0"/>
              <a:t> IX SMPN 1 RAO)." </a:t>
            </a:r>
            <a:r>
              <a:rPr lang="en-US" i="1" dirty="0" err="1" smtClean="0"/>
              <a:t>Jurnal</a:t>
            </a:r>
            <a:r>
              <a:rPr lang="en-US" i="1" dirty="0" smtClean="0"/>
              <a:t> </a:t>
            </a:r>
            <a:r>
              <a:rPr lang="en-US" i="1" dirty="0" err="1" smtClean="0"/>
              <a:t>Teknologi</a:t>
            </a:r>
            <a:r>
              <a:rPr lang="en-US" i="1" dirty="0" smtClean="0"/>
              <a:t> </a:t>
            </a:r>
            <a:r>
              <a:rPr lang="en-US" i="1" dirty="0" err="1" smtClean="0"/>
              <a:t>Informasi</a:t>
            </a:r>
            <a:r>
              <a:rPr lang="en-US" i="1" dirty="0" smtClean="0"/>
              <a:t> &amp; </a:t>
            </a:r>
            <a:r>
              <a:rPr lang="en-US" i="1" dirty="0" err="1" smtClean="0"/>
              <a:t>Pendidikan</a:t>
            </a:r>
            <a:r>
              <a:rPr lang="en-US" dirty="0" smtClean="0"/>
              <a:t> 6.2 (2013): 1-100.</a:t>
            </a:r>
          </a:p>
          <a:p>
            <a:r>
              <a:rPr lang="en-US" dirty="0" err="1" smtClean="0"/>
              <a:t>Aji</a:t>
            </a:r>
            <a:r>
              <a:rPr lang="en-US" dirty="0" smtClean="0"/>
              <a:t>, </a:t>
            </a:r>
            <a:r>
              <a:rPr lang="en-US" dirty="0" err="1" smtClean="0"/>
              <a:t>Irfan</a:t>
            </a:r>
            <a:r>
              <a:rPr lang="en-US" dirty="0" smtClean="0"/>
              <a:t> </a:t>
            </a:r>
            <a:r>
              <a:rPr lang="en-US" dirty="0" err="1" smtClean="0"/>
              <a:t>Satya</a:t>
            </a:r>
            <a:r>
              <a:rPr lang="en-US" dirty="0" smtClean="0"/>
              <a:t>., 2014, </a:t>
            </a:r>
            <a:r>
              <a:rPr lang="en-US" dirty="0" err="1" smtClean="0"/>
              <a:t>Pengaruh</a:t>
            </a:r>
            <a:r>
              <a:rPr lang="en-US" dirty="0" smtClean="0"/>
              <a:t> </a:t>
            </a:r>
            <a:r>
              <a:rPr lang="en-US" dirty="0" err="1" smtClean="0"/>
              <a:t>Bermain</a:t>
            </a:r>
            <a:r>
              <a:rPr lang="en-US" dirty="0" smtClean="0"/>
              <a:t> </a:t>
            </a:r>
            <a:r>
              <a:rPr lang="en-US" i="1" dirty="0" smtClean="0"/>
              <a:t>Video Game </a:t>
            </a:r>
            <a:r>
              <a:rPr lang="en-US" dirty="0" err="1" smtClean="0"/>
              <a:t>Tipe</a:t>
            </a:r>
            <a:r>
              <a:rPr lang="en-US" dirty="0" smtClean="0"/>
              <a:t> First Person Shooter </a:t>
            </a:r>
            <a:r>
              <a:rPr lang="en-US" dirty="0" err="1" smtClean="0"/>
              <a:t>Terhadap</a:t>
            </a:r>
            <a:r>
              <a:rPr lang="en-US" dirty="0" smtClean="0"/>
              <a:t> </a:t>
            </a:r>
            <a:r>
              <a:rPr lang="en-US" dirty="0" err="1" smtClean="0"/>
              <a:t>Waktu</a:t>
            </a:r>
            <a:r>
              <a:rPr lang="en-US" dirty="0" smtClean="0"/>
              <a:t> </a:t>
            </a:r>
            <a:r>
              <a:rPr lang="en-US" dirty="0" err="1" smtClean="0"/>
              <a:t>Reaksi</a:t>
            </a:r>
            <a:r>
              <a:rPr lang="en-US" dirty="0" smtClean="0"/>
              <a:t> Yang </a:t>
            </a:r>
            <a:r>
              <a:rPr lang="en-US" dirty="0" err="1" smtClean="0"/>
              <a:t>Diukur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Ruler Drop Test, Available: http://eprints.undip.ac.id/44789/1/Irfan_Satya_Aji_22010110130158_bab0KTI.pdf</a:t>
            </a:r>
          </a:p>
          <a:p>
            <a:r>
              <a:rPr lang="en-US" dirty="0" smtClean="0"/>
              <a:t> Novak, Jeannie </a:t>
            </a:r>
            <a:r>
              <a:rPr lang="en-US" dirty="0" err="1" smtClean="0"/>
              <a:t>dkk</a:t>
            </a:r>
            <a:r>
              <a:rPr lang="en-US" dirty="0" smtClean="0"/>
              <a:t>. 2008. </a:t>
            </a:r>
            <a:r>
              <a:rPr lang="en-US" i="1" dirty="0" smtClean="0"/>
              <a:t>Play The Game; The Parent’s Guide to Video 	Game</a:t>
            </a:r>
            <a:r>
              <a:rPr lang="en-US" dirty="0" smtClean="0"/>
              <a:t>, Boston:</a:t>
            </a:r>
            <a:r>
              <a:rPr lang="en-US" i="1" dirty="0" smtClean="0"/>
              <a:t> </a:t>
            </a:r>
            <a:r>
              <a:rPr lang="en-US" dirty="0" smtClean="0"/>
              <a:t>Thomson Course Technology.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066800"/>
          </a:xfrm>
        </p:spPr>
        <p:txBody>
          <a:bodyPr/>
          <a:lstStyle/>
          <a:p>
            <a:r>
              <a:rPr lang="en-US" dirty="0" smtClean="0"/>
              <a:t>REFERENSI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71600"/>
            <a:ext cx="9144000" cy="5486400"/>
          </a:xfrm>
        </p:spPr>
        <p:txBody>
          <a:bodyPr>
            <a:normAutofit fontScale="70000" lnSpcReduction="20000"/>
          </a:bodyPr>
          <a:lstStyle/>
          <a:p>
            <a:r>
              <a:rPr lang="en-US" dirty="0" err="1" smtClean="0"/>
              <a:t>Iman</a:t>
            </a:r>
            <a:r>
              <a:rPr lang="en-US" dirty="0" smtClean="0"/>
              <a:t>, </a:t>
            </a:r>
            <a:r>
              <a:rPr lang="en-US" dirty="0" err="1" smtClean="0"/>
              <a:t>Nurul</a:t>
            </a:r>
            <a:r>
              <a:rPr lang="en-US" dirty="0" smtClean="0"/>
              <a:t>., 2013, Pembangunan </a:t>
            </a:r>
            <a:r>
              <a:rPr lang="en-US" dirty="0" err="1" smtClean="0"/>
              <a:t>Aplikasi</a:t>
            </a:r>
            <a:r>
              <a:rPr lang="en-US" dirty="0" smtClean="0"/>
              <a:t> </a:t>
            </a:r>
            <a:r>
              <a:rPr lang="en-US" i="1" dirty="0" smtClean="0"/>
              <a:t>Game Hybrid</a:t>
            </a:r>
            <a:r>
              <a:rPr lang="en-US" dirty="0" smtClean="0"/>
              <a:t> </a:t>
            </a:r>
            <a:r>
              <a:rPr lang="en-US" i="1" dirty="0" smtClean="0"/>
              <a:t>Shooter Side-scrolling Destroyer </a:t>
            </a:r>
            <a:r>
              <a:rPr lang="en-US" dirty="0" smtClean="0"/>
              <a:t>Garuda </a:t>
            </a:r>
            <a:r>
              <a:rPr lang="en-US" dirty="0" err="1" smtClean="0"/>
              <a:t>Berbasis</a:t>
            </a:r>
            <a:r>
              <a:rPr lang="en-US" dirty="0" smtClean="0"/>
              <a:t> </a:t>
            </a:r>
            <a:r>
              <a:rPr lang="en-US" i="1" dirty="0" smtClean="0"/>
              <a:t>Desktop</a:t>
            </a:r>
            <a:r>
              <a:rPr lang="en-US" dirty="0" smtClean="0"/>
              <a:t>, Available : </a:t>
            </a:r>
            <a:r>
              <a:rPr lang="en-US" dirty="0" smtClean="0">
                <a:hlinkClick r:id="rId2"/>
              </a:rPr>
              <a:t>http://elib.unikom.ac.id/files/disk1/621/jbptunikompp-gdl-nurulimann-31004-10-13.unik-i.pdf</a:t>
            </a:r>
            <a:endParaRPr lang="en-US" dirty="0" smtClean="0"/>
          </a:p>
          <a:p>
            <a:r>
              <a:rPr lang="en-US" dirty="0" smtClean="0"/>
              <a:t>Russell, Stuart J. and </a:t>
            </a:r>
            <a:r>
              <a:rPr lang="en-US" dirty="0" err="1" smtClean="0"/>
              <a:t>Norvig</a:t>
            </a:r>
            <a:r>
              <a:rPr lang="en-US" dirty="0" smtClean="0"/>
              <a:t>, Peter., 1995, Artificial </a:t>
            </a:r>
            <a:r>
              <a:rPr lang="en-US" dirty="0" err="1" smtClean="0"/>
              <a:t>Interlligence</a:t>
            </a:r>
            <a:r>
              <a:rPr lang="en-US" dirty="0" smtClean="0"/>
              <a:t> A Modern Approach, Available : http://www.cin.ufpe.br/~tfl2/artificial-intelligence-modern-	approach.9780131038059.25368.pdf</a:t>
            </a:r>
          </a:p>
          <a:p>
            <a:r>
              <a:rPr lang="en-US" dirty="0" err="1" smtClean="0"/>
              <a:t>Sianturi</a:t>
            </a:r>
            <a:r>
              <a:rPr lang="en-US" dirty="0" smtClean="0"/>
              <a:t>, </a:t>
            </a:r>
            <a:r>
              <a:rPr lang="en-US" dirty="0" err="1" smtClean="0"/>
              <a:t>Edy</a:t>
            </a:r>
            <a:r>
              <a:rPr lang="en-US" dirty="0" smtClean="0"/>
              <a:t> Victor </a:t>
            </a:r>
            <a:r>
              <a:rPr lang="en-US" dirty="0" err="1" smtClean="0"/>
              <a:t>Haryanto</a:t>
            </a:r>
            <a:r>
              <a:rPr lang="en-US" dirty="0" smtClean="0"/>
              <a:t>, and </a:t>
            </a:r>
            <a:r>
              <a:rPr lang="en-US" dirty="0" err="1" smtClean="0"/>
              <a:t>Dosen</a:t>
            </a:r>
            <a:r>
              <a:rPr lang="en-US" dirty="0" smtClean="0"/>
              <a:t> </a:t>
            </a:r>
            <a:r>
              <a:rPr lang="en-US" dirty="0" err="1" smtClean="0"/>
              <a:t>Teknik</a:t>
            </a:r>
            <a:r>
              <a:rPr lang="en-US" dirty="0" smtClean="0"/>
              <a:t> </a:t>
            </a:r>
            <a:r>
              <a:rPr lang="en-US" dirty="0" err="1" smtClean="0"/>
              <a:t>Informatika</a:t>
            </a:r>
            <a:r>
              <a:rPr lang="en-US" dirty="0" smtClean="0"/>
              <a:t> STMIK </a:t>
            </a:r>
            <a:r>
              <a:rPr lang="en-US" dirty="0" err="1" smtClean="0"/>
              <a:t>Potensi</a:t>
            </a:r>
            <a:r>
              <a:rPr lang="en-US" dirty="0" smtClean="0"/>
              <a:t> </a:t>
            </a:r>
            <a:r>
              <a:rPr lang="en-US" dirty="0" err="1" smtClean="0"/>
              <a:t>Utama</a:t>
            </a:r>
            <a:r>
              <a:rPr lang="en-US" dirty="0" smtClean="0"/>
              <a:t>. "SISTEM TRANSFORMASI LUKISAN OBJEK DUA DIMENSI DAN TIGA DIMENSI PADA GRAFIKA KOMPUTER DENGAN MENGGUNAKAN MATRIKS TRANSFORMASI.“</a:t>
            </a:r>
          </a:p>
          <a:p>
            <a:r>
              <a:rPr lang="en-US" dirty="0" smtClean="0"/>
              <a:t>Hall, Patrick., Dean, Jared., Kabul, </a:t>
            </a:r>
            <a:r>
              <a:rPr lang="en-US" dirty="0" err="1" smtClean="0"/>
              <a:t>Iiknur</a:t>
            </a:r>
            <a:r>
              <a:rPr lang="en-US" dirty="0" smtClean="0"/>
              <a:t> </a:t>
            </a:r>
            <a:r>
              <a:rPr lang="en-US" dirty="0" err="1" smtClean="0"/>
              <a:t>Kaynar</a:t>
            </a:r>
            <a:r>
              <a:rPr lang="en-US" dirty="0" smtClean="0"/>
              <a:t>., Silva, Jorge., 2014, An Overview of Machine Learning with SAS­­­</a:t>
            </a:r>
            <a:r>
              <a:rPr lang="en-US" baseline="30000" dirty="0" smtClean="0"/>
              <a:t>®</a:t>
            </a:r>
            <a:r>
              <a:rPr lang="en-US" dirty="0" smtClean="0"/>
              <a:t> Enterprise Miner</a:t>
            </a:r>
            <a:r>
              <a:rPr lang="en-US" baseline="30000" dirty="0" smtClean="0"/>
              <a:t>™</a:t>
            </a:r>
            <a:r>
              <a:rPr lang="en-US" dirty="0" smtClean="0"/>
              <a:t>, Available: https://support.sas.com/resources/papers/proceedings14/SAS313-2014.pdf</a:t>
            </a:r>
          </a:p>
          <a:p>
            <a:r>
              <a:rPr lang="en-US" dirty="0" err="1" smtClean="0"/>
              <a:t>Wiering</a:t>
            </a:r>
            <a:r>
              <a:rPr lang="en-US" dirty="0" smtClean="0"/>
              <a:t>, Marco A., </a:t>
            </a:r>
            <a:r>
              <a:rPr lang="en-US" dirty="0" err="1" smtClean="0"/>
              <a:t>Patist</a:t>
            </a:r>
            <a:r>
              <a:rPr lang="en-US" dirty="0" smtClean="0"/>
              <a:t>, Jan Peter., </a:t>
            </a:r>
            <a:r>
              <a:rPr lang="en-US" dirty="0" err="1" smtClean="0"/>
              <a:t>Mannen</a:t>
            </a:r>
            <a:r>
              <a:rPr lang="en-US" dirty="0" smtClean="0"/>
              <a:t>, </a:t>
            </a:r>
            <a:r>
              <a:rPr lang="en-US" dirty="0" err="1" smtClean="0"/>
              <a:t>Henk</a:t>
            </a:r>
            <a:r>
              <a:rPr lang="en-US" dirty="0" smtClean="0"/>
              <a:t>., 2007, Learning to Play 	Board Games using Temporal Difference Methods, Available: http://pad.twiki.di.uniroma1.it/pub/ApprAuto/WebHome/lerningchessgames	.</a:t>
            </a:r>
            <a:r>
              <a:rPr lang="en-US" dirty="0" err="1" smtClean="0"/>
              <a:t>pdf</a:t>
            </a:r>
            <a:endParaRPr lang="en-US" dirty="0" smtClean="0"/>
          </a:p>
          <a:p>
            <a:r>
              <a:rPr lang="en-US" dirty="0" smtClean="0"/>
              <a:t>Sprague, Nathan </a:t>
            </a:r>
            <a:r>
              <a:rPr lang="en-US" dirty="0" err="1" smtClean="0"/>
              <a:t>dan</a:t>
            </a:r>
            <a:r>
              <a:rPr lang="en-US" dirty="0" smtClean="0"/>
              <a:t> Ballard, Dana., 2003, Multiple-Goal Reinforcement Learning with Modular </a:t>
            </a:r>
            <a:r>
              <a:rPr lang="en-US" dirty="0" err="1" smtClean="0"/>
              <a:t>Sarsa</a:t>
            </a:r>
            <a:r>
              <a:rPr lang="en-US" dirty="0" smtClean="0"/>
              <a:t>(0), Available : </a:t>
            </a:r>
            <a:r>
              <a:rPr lang="en-US" dirty="0" smtClean="0">
                <a:hlinkClick r:id="rId3"/>
              </a:rPr>
              <a:t>http://library.mpibberlin.mpg.de/toc/ze_2006_1479.pdf</a:t>
            </a:r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8229600" cy="1066800"/>
          </a:xfrm>
        </p:spPr>
        <p:txBody>
          <a:bodyPr/>
          <a:lstStyle/>
          <a:p>
            <a:r>
              <a:rPr lang="en-US" dirty="0" smtClean="0"/>
              <a:t>REFERENSI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71600"/>
            <a:ext cx="9144000" cy="5486400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 smtClean="0"/>
              <a:t>Wender</a:t>
            </a:r>
            <a:r>
              <a:rPr lang="en-US" dirty="0" smtClean="0"/>
              <a:t>, Stefan., Watson, Ian., 2012, Applying Reinforcement Learning to 	Small Scale Combat in the Real-Time Strategy Game </a:t>
            </a:r>
            <a:r>
              <a:rPr lang="en-US" dirty="0" err="1" smtClean="0"/>
              <a:t>StarCraft:Broodwar</a:t>
            </a:r>
            <a:r>
              <a:rPr lang="en-US" dirty="0" smtClean="0"/>
              <a:t>, </a:t>
            </a:r>
          </a:p>
          <a:p>
            <a:pPr>
              <a:buNone/>
            </a:pPr>
            <a:r>
              <a:rPr lang="en-US" dirty="0" smtClean="0"/>
              <a:t>	Available : </a:t>
            </a:r>
            <a:r>
              <a:rPr lang="en-US" dirty="0" smtClean="0">
                <a:hlinkClick r:id="rId2"/>
              </a:rPr>
              <a:t>http://geneura.ugr.es/cig2012/papers/paper44.pdf</a:t>
            </a:r>
            <a:endParaRPr lang="en-US" dirty="0" smtClean="0"/>
          </a:p>
          <a:p>
            <a:r>
              <a:rPr lang="en-US" dirty="0" err="1" smtClean="0"/>
              <a:t>Corazza</a:t>
            </a:r>
            <a:r>
              <a:rPr lang="en-US" dirty="0" smtClean="0"/>
              <a:t>, Marco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Sangalli</a:t>
            </a:r>
            <a:r>
              <a:rPr lang="en-US" dirty="0" smtClean="0"/>
              <a:t>, Andrea., 2015, Q-Learning and SARSA : a 	comparison between two intelligent stochastic control approaches for financial </a:t>
            </a:r>
            <a:r>
              <a:rPr lang="en-US" dirty="0" err="1" smtClean="0"/>
              <a:t>trading,Available</a:t>
            </a:r>
            <a:r>
              <a:rPr lang="en-US" dirty="0" smtClean="0"/>
              <a:t>: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hlinkClick r:id="rId3"/>
              </a:rPr>
              <a:t>http://www.unive.it/media/allegato/DIP/Economia/Working_papers/Working_papers_2015/WP_DSE_corazza_sangalli_15_15.pdf</a:t>
            </a:r>
            <a:endParaRPr lang="en-US" dirty="0" smtClean="0"/>
          </a:p>
          <a:p>
            <a:r>
              <a:rPr lang="en-US" dirty="0" err="1" smtClean="0"/>
              <a:t>Desiani</a:t>
            </a:r>
            <a:r>
              <a:rPr lang="en-US" dirty="0" smtClean="0"/>
              <a:t> A &amp; </a:t>
            </a:r>
            <a:r>
              <a:rPr lang="en-US" dirty="0" err="1" smtClean="0"/>
              <a:t>Arhami</a:t>
            </a:r>
            <a:r>
              <a:rPr lang="en-US" dirty="0" smtClean="0"/>
              <a:t> M 2006, </a:t>
            </a:r>
            <a:r>
              <a:rPr lang="en-US" i="1" dirty="0" err="1" smtClean="0"/>
              <a:t>Konsep</a:t>
            </a:r>
            <a:r>
              <a:rPr lang="en-US" i="1" dirty="0" smtClean="0"/>
              <a:t> </a:t>
            </a:r>
            <a:r>
              <a:rPr lang="en-US" i="1" dirty="0" err="1" smtClean="0"/>
              <a:t>Kecerdasan</a:t>
            </a:r>
            <a:r>
              <a:rPr lang="en-US" i="1" dirty="0" smtClean="0"/>
              <a:t> </a:t>
            </a:r>
            <a:r>
              <a:rPr lang="en-US" i="1" dirty="0" err="1" smtClean="0"/>
              <a:t>Buatan</a:t>
            </a:r>
            <a:r>
              <a:rPr lang="en-US" dirty="0" smtClean="0"/>
              <a:t>, </a:t>
            </a:r>
            <a:r>
              <a:rPr lang="en-US" dirty="0" err="1" smtClean="0"/>
              <a:t>Andi</a:t>
            </a:r>
            <a:r>
              <a:rPr lang="en-US" dirty="0" smtClean="0"/>
              <a:t>, Yogyakarta.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i="1" dirty="0" err="1" smtClean="0"/>
              <a:t>Bot</a:t>
            </a:r>
            <a:endParaRPr lang="en-US" i="1" dirty="0"/>
          </a:p>
        </p:txBody>
      </p:sp>
      <p:pic>
        <p:nvPicPr>
          <p:cNvPr id="4" name="Content Placeholder 3" descr="33yt6gy.gi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62000" y="2506663"/>
            <a:ext cx="7696200" cy="38481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ALGORITMA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SARSA 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i="1" dirty="0" smtClean="0"/>
              <a:t>State – Action – Reward – State – Action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RUMUSAN MASALAH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Menambahkan</a:t>
            </a:r>
            <a:r>
              <a:rPr lang="en-US" dirty="0" smtClean="0"/>
              <a:t> </a:t>
            </a:r>
            <a:r>
              <a:rPr lang="en-US" dirty="0" err="1" smtClean="0"/>
              <a:t>dinamisasi</a:t>
            </a:r>
            <a:r>
              <a:rPr lang="en-US" dirty="0" smtClean="0"/>
              <a:t> </a:t>
            </a:r>
            <a:r>
              <a:rPr lang="en-US" dirty="0" err="1" smtClean="0"/>
              <a:t>permainan</a:t>
            </a:r>
            <a:r>
              <a:rPr lang="en-US" dirty="0" smtClean="0"/>
              <a:t> </a:t>
            </a:r>
            <a:r>
              <a:rPr lang="en-US" dirty="0" err="1" smtClean="0"/>
              <a:t>yaitu</a:t>
            </a:r>
            <a:r>
              <a:rPr lang="en-US" dirty="0" smtClean="0"/>
              <a:t> </a:t>
            </a:r>
            <a:r>
              <a:rPr lang="en-US" dirty="0" err="1" smtClean="0"/>
              <a:t>berupa</a:t>
            </a:r>
            <a:r>
              <a:rPr lang="en-US" dirty="0" smtClean="0"/>
              <a:t> </a:t>
            </a:r>
            <a:r>
              <a:rPr lang="en-US" dirty="0" err="1" smtClean="0"/>
              <a:t>penambahan</a:t>
            </a:r>
            <a:r>
              <a:rPr lang="en-US" dirty="0" smtClean="0"/>
              <a:t> </a:t>
            </a:r>
            <a:r>
              <a:rPr lang="en-US" dirty="0" err="1" smtClean="0"/>
              <a:t>arah</a:t>
            </a:r>
            <a:r>
              <a:rPr lang="en-US" dirty="0" smtClean="0"/>
              <a:t> </a:t>
            </a:r>
            <a:r>
              <a:rPr lang="en-US" dirty="0" err="1" smtClean="0"/>
              <a:t>gerakan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penambahan</a:t>
            </a:r>
            <a:r>
              <a:rPr lang="en-US" dirty="0" smtClean="0"/>
              <a:t> </a:t>
            </a:r>
            <a:r>
              <a:rPr lang="en-US" dirty="0" err="1" smtClean="0"/>
              <a:t>keputusan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,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i="1" dirty="0" smtClean="0"/>
              <a:t>reinforcement learning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533400"/>
            <a:ext cx="8229600" cy="1066800"/>
          </a:xfrm>
        </p:spPr>
        <p:txBody>
          <a:bodyPr>
            <a:normAutofit/>
          </a:bodyPr>
          <a:lstStyle/>
          <a:p>
            <a:r>
              <a:rPr lang="en-US" dirty="0" smtClean="0"/>
              <a:t>TUJUAN DAN MANFAAT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47800"/>
            <a:ext cx="9144000" cy="5181600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Tujuan</a:t>
            </a:r>
            <a:endParaRPr lang="en-US" dirty="0" smtClean="0"/>
          </a:p>
          <a:p>
            <a:pPr marL="630936" lvl="2" indent="-256032">
              <a:buClr>
                <a:schemeClr val="accent3"/>
              </a:buClr>
            </a:pPr>
            <a:r>
              <a:rPr lang="en-US" dirty="0" err="1" smtClean="0">
                <a:solidFill>
                  <a:schemeClr val="tx1"/>
                </a:solidFill>
              </a:rPr>
              <a:t>Menambahkan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kemampuan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terhadap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i="1" dirty="0" err="1" smtClean="0">
                <a:solidFill>
                  <a:schemeClr val="tx1"/>
                </a:solidFill>
              </a:rPr>
              <a:t>bot</a:t>
            </a:r>
            <a:r>
              <a:rPr lang="en-US" i="1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dengan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menambahkan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i="1" dirty="0" smtClean="0">
                <a:solidFill>
                  <a:schemeClr val="tx1"/>
                </a:solidFill>
              </a:rPr>
              <a:t>learning </a:t>
            </a:r>
            <a:r>
              <a:rPr lang="en-US" dirty="0" err="1" smtClean="0">
                <a:solidFill>
                  <a:schemeClr val="tx1"/>
                </a:solidFill>
              </a:rPr>
              <a:t>dalam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permainan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i="1" dirty="0" smtClean="0">
                <a:solidFill>
                  <a:schemeClr val="tx1"/>
                </a:solidFill>
              </a:rPr>
              <a:t>Gang Garrison 2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sehingga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lebih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dinamis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cerdas</a:t>
            </a:r>
            <a:r>
              <a:rPr lang="en-US" dirty="0" smtClean="0">
                <a:solidFill>
                  <a:schemeClr val="tx1"/>
                </a:solidFill>
              </a:rPr>
              <a:t>. </a:t>
            </a:r>
            <a:r>
              <a:rPr lang="en-US" i="1" dirty="0" err="1" smtClean="0">
                <a:solidFill>
                  <a:schemeClr val="tx1"/>
                </a:solidFill>
              </a:rPr>
              <a:t>Bot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dapat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memilih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i="1" dirty="0" smtClean="0">
                <a:solidFill>
                  <a:schemeClr val="tx1"/>
                </a:solidFill>
              </a:rPr>
              <a:t>action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terbaik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dari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i="1" dirty="0" smtClean="0">
                <a:solidFill>
                  <a:schemeClr val="tx1"/>
                </a:solidFill>
              </a:rPr>
              <a:t>state</a:t>
            </a:r>
            <a:r>
              <a:rPr lang="en-US" dirty="0" smtClean="0">
                <a:solidFill>
                  <a:schemeClr val="tx1"/>
                </a:solidFill>
              </a:rPr>
              <a:t> yang </a:t>
            </a:r>
            <a:r>
              <a:rPr lang="en-US" dirty="0" err="1" smtClean="0">
                <a:solidFill>
                  <a:schemeClr val="tx1"/>
                </a:solidFill>
              </a:rPr>
              <a:t>tersimpan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pada</a:t>
            </a:r>
            <a:r>
              <a:rPr lang="en-US" dirty="0" smtClean="0">
                <a:solidFill>
                  <a:schemeClr val="tx1"/>
                </a:solidFill>
              </a:rPr>
              <a:t> RL </a:t>
            </a:r>
            <a:r>
              <a:rPr lang="en-US" i="1" dirty="0" smtClean="0">
                <a:solidFill>
                  <a:schemeClr val="tx1"/>
                </a:solidFill>
              </a:rPr>
              <a:t>memory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err="1" smtClean="0"/>
              <a:t>Manfaat</a:t>
            </a:r>
            <a:endParaRPr lang="en-US" dirty="0" smtClean="0"/>
          </a:p>
          <a:p>
            <a:pPr lvl="1"/>
            <a:r>
              <a:rPr lang="en-US" dirty="0" err="1" smtClean="0">
                <a:solidFill>
                  <a:schemeClr val="tx1"/>
                </a:solidFill>
              </a:rPr>
              <a:t>Membuat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permainan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i="1" dirty="0" smtClean="0">
                <a:solidFill>
                  <a:schemeClr val="tx1"/>
                </a:solidFill>
              </a:rPr>
              <a:t>gang garrison 2 </a:t>
            </a:r>
            <a:r>
              <a:rPr lang="en-US" dirty="0" err="1" smtClean="0">
                <a:solidFill>
                  <a:schemeClr val="tx1"/>
                </a:solidFill>
              </a:rPr>
              <a:t>ini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menjadi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lebih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menarik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bagi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pemain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karena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pemain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melawan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i="1" dirty="0" err="1" smtClean="0">
                <a:solidFill>
                  <a:schemeClr val="tx1"/>
                </a:solidFill>
              </a:rPr>
              <a:t>bot</a:t>
            </a:r>
            <a:r>
              <a:rPr lang="en-US" i="1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yang </a:t>
            </a:r>
            <a:r>
              <a:rPr lang="en-US" dirty="0" err="1" smtClean="0">
                <a:solidFill>
                  <a:schemeClr val="tx1"/>
                </a:solidFill>
              </a:rPr>
              <a:t>lebih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cerdas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lvl="1"/>
            <a:r>
              <a:rPr lang="en-US" dirty="0" err="1" smtClean="0">
                <a:solidFill>
                  <a:schemeClr val="tx1"/>
                </a:solidFill>
              </a:rPr>
              <a:t>Menjadi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bahan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pembelajaran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lebih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lanjut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mengenai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i="1" dirty="0" smtClean="0">
                <a:solidFill>
                  <a:schemeClr val="tx1"/>
                </a:solidFill>
              </a:rPr>
              <a:t>reinforcement learning </a:t>
            </a:r>
            <a:r>
              <a:rPr lang="en-US" dirty="0" err="1" smtClean="0">
                <a:solidFill>
                  <a:schemeClr val="tx1"/>
                </a:solidFill>
              </a:rPr>
              <a:t>serta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menjadi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bahan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referensi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untuk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pengembangan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selanjutnya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66800"/>
            <a:ext cx="86868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SARSA 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i="1" dirty="0" smtClean="0"/>
              <a:t>State – Action – Reward – State –Action)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PEMBELAJARAN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HASIL PEMBELAJARAN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PENGUJIAN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61</TotalTime>
  <Words>273</Words>
  <Application>Microsoft Office PowerPoint</Application>
  <PresentationFormat>On-screen Show (4:3)</PresentationFormat>
  <Paragraphs>45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Urban</vt:lpstr>
      <vt:lpstr>PENGEMBANGAN BOT PADA GAME GANG GARRISON 2 DENGAN REINFORCEMENT LEARNING</vt:lpstr>
      <vt:lpstr>Bot</vt:lpstr>
      <vt:lpstr>ALGORITMA</vt:lpstr>
      <vt:lpstr>RUMUSAN MASALAH</vt:lpstr>
      <vt:lpstr>TUJUAN DAN MANFAAT</vt:lpstr>
      <vt:lpstr>SARSA  (State – Action – Reward – State –Action)</vt:lpstr>
      <vt:lpstr>PEMBELAJARAN</vt:lpstr>
      <vt:lpstr>HASIL PEMBELAJARAN</vt:lpstr>
      <vt:lpstr>PENGUJIAN</vt:lpstr>
      <vt:lpstr>HASIL PENGUJIAN</vt:lpstr>
      <vt:lpstr>KESIMPULAN DAN SARAN</vt:lpstr>
      <vt:lpstr>REFERENSI</vt:lpstr>
      <vt:lpstr>REFERENSI</vt:lpstr>
      <vt:lpstr>REFERENSI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PENGEMBANGAN BOT PADA GAME GANG GARRISON 2 DENGAN REINFORCEMENT LEARNING</dc:title>
  <dc:creator>User</dc:creator>
  <cp:lastModifiedBy>User</cp:lastModifiedBy>
  <cp:revision>5</cp:revision>
  <dcterms:created xsi:type="dcterms:W3CDTF">2017-02-19T15:32:20Z</dcterms:created>
  <dcterms:modified xsi:type="dcterms:W3CDTF">2017-02-20T03:16:05Z</dcterms:modified>
</cp:coreProperties>
</file>