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5" r:id="rId9"/>
    <p:sldId id="264" r:id="rId10"/>
    <p:sldId id="268" r:id="rId11"/>
    <p:sldId id="269" r:id="rId12"/>
    <p:sldId id="270" r:id="rId13"/>
    <p:sldId id="272" r:id="rId14"/>
    <p:sldId id="271" r:id="rId15"/>
    <p:sldId id="275" r:id="rId16"/>
    <p:sldId id="276" r:id="rId17"/>
    <p:sldId id="273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9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2" r:id="rId35"/>
    <p:sldId id="294" r:id="rId36"/>
    <p:sldId id="296" r:id="rId37"/>
    <p:sldId id="297" r:id="rId38"/>
    <p:sldId id="299" r:id="rId39"/>
    <p:sldId id="300" r:id="rId40"/>
    <p:sldId id="298" r:id="rId41"/>
    <p:sldId id="307" r:id="rId42"/>
    <p:sldId id="308" r:id="rId43"/>
    <p:sldId id="301" r:id="rId44"/>
    <p:sldId id="303" r:id="rId45"/>
    <p:sldId id="304" r:id="rId46"/>
    <p:sldId id="305" r:id="rId47"/>
    <p:sldId id="306" r:id="rId48"/>
    <p:sldId id="311" r:id="rId49"/>
    <p:sldId id="312" r:id="rId50"/>
    <p:sldId id="31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>
        <p:scale>
          <a:sx n="98" d="100"/>
          <a:sy n="98" d="100"/>
        </p:scale>
        <p:origin x="72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Sheet1!$A$1:$A$5</c:f>
              <c:strCache>
                <c:ptCount val="4"/>
                <c:pt idx="0">
                  <c:v>Tên lớp</c:v>
                </c:pt>
                <c:pt idx="1">
                  <c:v>Iris-setosa</c:v>
                </c:pt>
                <c:pt idx="2">
                  <c:v>Iris-versicolor </c:v>
                </c:pt>
                <c:pt idx="3">
                  <c:v>Iris-virginica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  <c:pt idx="2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5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8B6D-C537-4F10-B1BB-6D01684C3FB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0DA1-B2FF-46E4-8E5D-CECBE94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7.png"/><Relationship Id="rId4" Type="http://schemas.openxmlformats.org/officeDocument/2006/relationships/image" Target="../media/image59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79350" y="3092167"/>
                <a:ext cx="524348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0" y="3092167"/>
                <a:ext cx="5243487" cy="381515"/>
              </a:xfrm>
              <a:prstGeom prst="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79349" y="3582306"/>
                <a:ext cx="5311839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3582306"/>
                <a:ext cx="5311839" cy="381515"/>
              </a:xfrm>
              <a:prstGeom prst="rect">
                <a:avLst/>
              </a:prstGeom>
              <a:blipFill rotWithShape="0"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79349" y="4311978"/>
                <a:ext cx="476079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4311978"/>
                <a:ext cx="4760790" cy="381515"/>
              </a:xfrm>
              <a:prstGeom prst="rect">
                <a:avLst/>
              </a:prstGeom>
              <a:blipFill rotWithShape="0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651981" y="2893846"/>
            <a:ext cx="5211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Nhìn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quá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ghê</a:t>
            </a:r>
            <a:endParaRPr lang="en-US" sz="4000" b="1" dirty="0" smtClean="0"/>
          </a:p>
          <a:p>
            <a:r>
              <a:rPr lang="en-US" sz="4000" b="1" dirty="0" err="1" smtClean="0"/>
              <a:t>Cài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đặt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được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nhưng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chưa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tốt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20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r>
              <a:rPr lang="en-US" dirty="0" smtClean="0"/>
              <a:t> :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79350" y="3308739"/>
                <a:ext cx="524348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0" y="3308739"/>
                <a:ext cx="5243487" cy="381515"/>
              </a:xfrm>
              <a:prstGeom prst="rect">
                <a:avLst/>
              </a:prstGeom>
              <a:blipFill rotWithShape="0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79349" y="3798878"/>
                <a:ext cx="5311839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3798878"/>
                <a:ext cx="5311839" cy="381515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9349" y="4467143"/>
                <a:ext cx="6254084" cy="65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 h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4467143"/>
                <a:ext cx="6254084" cy="650756"/>
              </a:xfrm>
              <a:prstGeom prst="rect">
                <a:avLst/>
              </a:prstGeom>
              <a:blipFill rotWithShape="0">
                <a:blip r:embed="rId4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1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79350" y="3092167"/>
                <a:ext cx="524348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0" y="3092167"/>
                <a:ext cx="5243487" cy="381515"/>
              </a:xfrm>
              <a:prstGeom prst="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79349" y="3582306"/>
                <a:ext cx="5311839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3582306"/>
                <a:ext cx="5311839" cy="381515"/>
              </a:xfrm>
              <a:prstGeom prst="rect">
                <a:avLst/>
              </a:prstGeom>
              <a:blipFill rotWithShape="0"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79349" y="5039605"/>
                <a:ext cx="476079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5039605"/>
                <a:ext cx="4760790" cy="381515"/>
              </a:xfrm>
              <a:prstGeom prst="rect">
                <a:avLst/>
              </a:prstGeom>
              <a:blipFill rotWithShape="0"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9349" y="4250571"/>
                <a:ext cx="6254084" cy="65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 h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4250571"/>
                <a:ext cx="6254084" cy="650756"/>
              </a:xfrm>
              <a:prstGeom prst="rect">
                <a:avLst/>
              </a:prstGeom>
              <a:blipFill rotWithShape="0">
                <a:blip r:embed="rId5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5493422"/>
                <a:ext cx="3480633" cy="65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 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93422"/>
                <a:ext cx="3480633" cy="650756"/>
              </a:xfrm>
              <a:prstGeom prst="rect">
                <a:avLst/>
              </a:prstGeom>
              <a:blipFill rotWithShape="0">
                <a:blip r:embed="rId6"/>
                <a:stretch>
                  <a:fillRect l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008768"/>
                <a:ext cx="5901424" cy="65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h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08768"/>
                <a:ext cx="5901424" cy="650756"/>
              </a:xfrm>
              <a:prstGeom prst="rect">
                <a:avLst/>
              </a:prstGeom>
              <a:blipFill rotWithShape="0">
                <a:blip r:embed="rId2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3659524"/>
                <a:ext cx="3233770" cy="65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 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9524"/>
                <a:ext cx="3233770" cy="6507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4635658"/>
                <a:ext cx="2310312" cy="1204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W1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b="0" dirty="0" smtClean="0">
                    <a:sym typeface="Wingdings" panose="05000000000000000000" pitchFamily="2" charset="2"/>
                  </a:rPr>
                  <a:t>B1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5658"/>
                <a:ext cx="2310312" cy="1204753"/>
              </a:xfrm>
              <a:prstGeom prst="rect">
                <a:avLst/>
              </a:prstGeom>
              <a:blipFill rotWithShape="0">
                <a:blip r:embed="rId4"/>
                <a:stretch>
                  <a:fillRect l="-2381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71970" y="4774157"/>
                <a:ext cx="1491242" cy="927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W2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70" y="4774157"/>
                <a:ext cx="1491242" cy="927754"/>
              </a:xfrm>
              <a:prstGeom prst="rect">
                <a:avLst/>
              </a:prstGeom>
              <a:blipFill rotWithShape="0">
                <a:blip r:embed="rId5"/>
                <a:stretch>
                  <a:fillRect l="-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601579" y="4635658"/>
            <a:ext cx="236621" cy="1204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3788912" y="4601772"/>
            <a:ext cx="236621" cy="1204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008768"/>
                <a:ext cx="5901424" cy="65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h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08768"/>
                <a:ext cx="5901424" cy="650756"/>
              </a:xfrm>
              <a:prstGeom prst="rect">
                <a:avLst/>
              </a:prstGeom>
              <a:blipFill rotWithShape="0">
                <a:blip r:embed="rId2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3659524"/>
                <a:ext cx="3233770" cy="65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 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9524"/>
                <a:ext cx="3233770" cy="6507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4635658"/>
                <a:ext cx="2310312" cy="1204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W1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b="0" dirty="0" smtClean="0">
                    <a:sym typeface="Wingdings" panose="05000000000000000000" pitchFamily="2" charset="2"/>
                  </a:rPr>
                  <a:t>B1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5658"/>
                <a:ext cx="2310312" cy="1204753"/>
              </a:xfrm>
              <a:prstGeom prst="rect">
                <a:avLst/>
              </a:prstGeom>
              <a:blipFill rotWithShape="0">
                <a:blip r:embed="rId4"/>
                <a:stretch>
                  <a:fillRect l="-2381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71970" y="4774157"/>
                <a:ext cx="1491242" cy="927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W2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70" y="4774157"/>
                <a:ext cx="1491242" cy="927754"/>
              </a:xfrm>
              <a:prstGeom prst="rect">
                <a:avLst/>
              </a:prstGeom>
              <a:blipFill rotWithShape="0">
                <a:blip r:embed="rId5"/>
                <a:stretch>
                  <a:fillRect l="-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601579" y="4635658"/>
            <a:ext cx="236621" cy="1204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3788912" y="4601772"/>
            <a:ext cx="236621" cy="1204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74929" y="3847508"/>
                <a:ext cx="5300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  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1)∗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929" y="3847508"/>
                <a:ext cx="530061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Bài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XOR</a:t>
                </a:r>
              </a:p>
              <a:p>
                <a:r>
                  <a:rPr lang="en-US" dirty="0" err="1" smtClean="0"/>
                  <a:t>Nhìn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mẫu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mẫu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kỳ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1)∗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𝑺</m:t>
                    </m:r>
                    <m:r>
                      <a:rPr lang="en-US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𝒔𝒊𝒈𝒎𝒐𝒊𝒅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𝒔𝒊𝒈𝒎𝒐𝒊𝒅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)∗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S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đoán</a:t>
                </a:r>
                <a:r>
                  <a:rPr lang="en-US" dirty="0" smtClean="0"/>
                  <a:t> (predict)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78402" y="2390092"/>
                <a:ext cx="490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1)∗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402" y="2390092"/>
                <a:ext cx="490147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0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Bài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XOR</a:t>
                </a:r>
              </a:p>
              <a:p>
                <a:r>
                  <a:rPr lang="en-US" dirty="0" err="1" smtClean="0"/>
                  <a:t>Nhìn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mẫu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mẫu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kỳ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𝒔𝒊𝒈𝒎𝒐𝒊𝒅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𝒔𝒊𝒈𝒎𝒐𝒊𝒅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𝑾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𝑾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b="1" dirty="0" smtClean="0">
                  <a:sym typeface="Wingdings" panose="05000000000000000000" pitchFamily="2" charset="2"/>
                </a:endParaRPr>
              </a:p>
              <a:p>
                <a:r>
                  <a:rPr lang="en-US" dirty="0" err="1" smtClean="0"/>
                  <a:t>Hàm</a:t>
                </a:r>
                <a:r>
                  <a:rPr lang="en-US" dirty="0" smtClean="0"/>
                  <a:t>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78402" y="2390092"/>
                <a:ext cx="490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1)∗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402" y="2390092"/>
                <a:ext cx="490147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tensorflow</a:t>
            </a:r>
            <a:r>
              <a:rPr lang="en-US" sz="2000" dirty="0"/>
              <a:t> as </a:t>
            </a:r>
            <a:r>
              <a:rPr lang="en-US" sz="2000" dirty="0" err="1"/>
              <a:t>tf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0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tensorflow</a:t>
            </a:r>
            <a:r>
              <a:rPr lang="en-US" sz="2000" dirty="0"/>
              <a:t> as </a:t>
            </a:r>
            <a:r>
              <a:rPr lang="en-US" sz="2000" dirty="0" err="1" smtClean="0"/>
              <a:t>tf</a:t>
            </a:r>
            <a:endParaRPr lang="en-US" sz="2000" dirty="0" smtClean="0"/>
          </a:p>
          <a:p>
            <a:pPr lvl="0"/>
            <a:r>
              <a:rPr lang="en-US" dirty="0" err="1" smtClean="0">
                <a:solidFill>
                  <a:prstClr val="black"/>
                </a:solidFill>
              </a:rPr>
              <a:t>Khởi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tạo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các</a:t>
            </a:r>
            <a:r>
              <a:rPr lang="en-US" dirty="0" smtClean="0">
                <a:solidFill>
                  <a:prstClr val="black"/>
                </a:solidFill>
              </a:rPr>
              <a:t> tensor: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000" dirty="0"/>
              <a:t>W1 = </a:t>
            </a:r>
            <a:r>
              <a:rPr lang="en-US" sz="2000" dirty="0" err="1"/>
              <a:t>tf.Variable</a:t>
            </a:r>
            <a:r>
              <a:rPr lang="en-US" sz="2000" dirty="0"/>
              <a:t>(</a:t>
            </a:r>
            <a:r>
              <a:rPr lang="en-US" sz="2000" dirty="0" err="1"/>
              <a:t>tf.random.uniform</a:t>
            </a:r>
            <a:r>
              <a:rPr lang="en-US" sz="2000" dirty="0"/>
              <a:t>((2, 2), -1, 1))</a:t>
            </a:r>
          </a:p>
          <a:p>
            <a:pPr marL="0" indent="0">
              <a:buNone/>
            </a:pPr>
            <a:r>
              <a:rPr lang="en-US" sz="2000" dirty="0"/>
              <a:t>b1 = </a:t>
            </a:r>
            <a:r>
              <a:rPr lang="en-US" sz="2000" dirty="0" err="1"/>
              <a:t>tf.Variable</a:t>
            </a:r>
            <a:r>
              <a:rPr lang="en-US" sz="2000" dirty="0"/>
              <a:t>(</a:t>
            </a:r>
            <a:r>
              <a:rPr lang="en-US" sz="2000" dirty="0" err="1"/>
              <a:t>tf.zeros</a:t>
            </a:r>
            <a:r>
              <a:rPr lang="en-US" sz="2000" dirty="0"/>
              <a:t>((2,)))</a:t>
            </a:r>
          </a:p>
          <a:p>
            <a:pPr marL="0" indent="0">
              <a:buNone/>
            </a:pPr>
            <a:r>
              <a:rPr lang="en-US" sz="2000" dirty="0"/>
              <a:t>W2 = </a:t>
            </a:r>
            <a:r>
              <a:rPr lang="en-US" sz="2000" dirty="0" err="1"/>
              <a:t>tf.Variable</a:t>
            </a:r>
            <a:r>
              <a:rPr lang="en-US" sz="2000" dirty="0"/>
              <a:t>(</a:t>
            </a:r>
            <a:r>
              <a:rPr lang="en-US" sz="2000" dirty="0" err="1"/>
              <a:t>tf.random.uniform</a:t>
            </a:r>
            <a:r>
              <a:rPr lang="en-US" sz="2000" dirty="0"/>
              <a:t>((2, 1), -1, 1))</a:t>
            </a:r>
          </a:p>
          <a:p>
            <a:pPr marL="0" indent="0">
              <a:buNone/>
            </a:pPr>
            <a:r>
              <a:rPr lang="en-US" sz="2000" dirty="0"/>
              <a:t>b2 = </a:t>
            </a:r>
            <a:r>
              <a:rPr lang="en-US" sz="2000" dirty="0" err="1"/>
              <a:t>tf.Variable</a:t>
            </a:r>
            <a:r>
              <a:rPr lang="en-US" sz="2000" dirty="0"/>
              <a:t>(</a:t>
            </a:r>
            <a:r>
              <a:rPr lang="en-US" sz="2000" dirty="0" err="1"/>
              <a:t>tf.zeros</a:t>
            </a:r>
            <a:r>
              <a:rPr lang="en-US" sz="2000" dirty="0"/>
              <a:t>((1,)))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602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X = [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[0.0, 0],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[0, 1],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[1, 0],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[1, 1]</a:t>
            </a:r>
          </a:p>
          <a:p>
            <a:pPr marL="0" indent="0">
              <a:buNone/>
            </a:pP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Y = [0.0, 1, 1, 0]</a:t>
            </a:r>
          </a:p>
        </p:txBody>
      </p:sp>
      <p:pic>
        <p:nvPicPr>
          <p:cNvPr id="4" name="Picture 10" descr="Solving XOR Problem using neural network — C# – mc.a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68"/>
          <a:stretch/>
        </p:blipFill>
        <p:spPr bwMode="auto">
          <a:xfrm>
            <a:off x="6878053" y="1495424"/>
            <a:ext cx="4936958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  <a:endParaRPr lang="en-US" dirty="0"/>
          </a:p>
        </p:txBody>
      </p:sp>
      <p:pic>
        <p:nvPicPr>
          <p:cNvPr id="1034" name="Picture 10" descr="Solving XOR Problem using neural network — C# – mc.a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68"/>
          <a:stretch/>
        </p:blipFill>
        <p:spPr bwMode="auto">
          <a:xfrm>
            <a:off x="3737811" y="1495424"/>
            <a:ext cx="4936958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predict: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predict(x):</a:t>
            </a:r>
          </a:p>
          <a:p>
            <a:pPr marL="0" indent="0">
              <a:buNone/>
            </a:pPr>
            <a:r>
              <a:rPr lang="en-US" dirty="0"/>
              <a:t>        hidden = </a:t>
            </a:r>
            <a:r>
              <a:rPr lang="en-US" dirty="0" err="1"/>
              <a:t>tf.nn.sigmoid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(x, W1) + b1)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tf.nn.sigmoid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(hidden, W2) + b2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???)</a:t>
            </a:r>
          </a:p>
        </p:txBody>
      </p:sp>
    </p:spTree>
    <p:extLst>
      <p:ext uri="{BB962C8B-B14F-4D97-AF65-F5344CB8AC3E}">
        <p14:creationId xmlns:p14="http://schemas.microsoft.com/office/powerpoint/2010/main" val="1033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 smtClean="0"/>
                  <a:t>Cài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đặt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Tensorflow</a:t>
                </a:r>
                <a:endParaRPr lang="en-US" dirty="0" smtClean="0"/>
              </a:p>
              <a:p>
                <a:r>
                  <a:rPr lang="en-US" dirty="0" err="1" smtClean="0"/>
                  <a:t>Hàm</a:t>
                </a:r>
                <a:r>
                  <a:rPr lang="en-US" dirty="0" smtClean="0"/>
                  <a:t> predict:</a:t>
                </a:r>
              </a:p>
              <a:p>
                <a:pPr marL="0" indent="0">
                  <a:buNone/>
                </a:pPr>
                <a:r>
                  <a:rPr lang="en-US" dirty="0" err="1"/>
                  <a:t>def</a:t>
                </a:r>
                <a:r>
                  <a:rPr lang="en-US" dirty="0"/>
                  <a:t> predict(x):</a:t>
                </a:r>
              </a:p>
              <a:p>
                <a:pPr marL="0" indent="0">
                  <a:buNone/>
                </a:pPr>
                <a:r>
                  <a:rPr lang="en-US" dirty="0"/>
                  <a:t>        hidden = </a:t>
                </a:r>
                <a:r>
                  <a:rPr lang="en-US" dirty="0" err="1"/>
                  <a:t>tf.nn.sigmoid</a:t>
                </a:r>
                <a:r>
                  <a:rPr lang="en-US" dirty="0"/>
                  <a:t>(</a:t>
                </a:r>
                <a:r>
                  <a:rPr lang="en-US" dirty="0" err="1"/>
                  <a:t>tf.matmul</a:t>
                </a:r>
                <a:r>
                  <a:rPr lang="en-US" dirty="0"/>
                  <a:t>(x, W1) + b1)</a:t>
                </a:r>
              </a:p>
              <a:p>
                <a:pPr marL="0" indent="0">
                  <a:buNone/>
                </a:pPr>
                <a:r>
                  <a:rPr lang="en-US" dirty="0"/>
                  <a:t>        return </a:t>
                </a:r>
                <a:r>
                  <a:rPr lang="en-US" dirty="0" err="1"/>
                  <a:t>tf.nn.sigmoid</a:t>
                </a:r>
                <a:r>
                  <a:rPr lang="en-US" dirty="0"/>
                  <a:t>(</a:t>
                </a:r>
                <a:r>
                  <a:rPr lang="en-US" dirty="0" err="1"/>
                  <a:t>tf.matmul</a:t>
                </a:r>
                <a:r>
                  <a:rPr lang="en-US" dirty="0"/>
                  <a:t>(hidden, W2) + b2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cái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này</a:t>
                </a:r>
                <a:r>
                  <a:rPr lang="en-US" dirty="0" smtClean="0"/>
                  <a:t> ở </a:t>
                </a:r>
                <a:r>
                  <a:rPr lang="en-US" dirty="0" err="1" smtClean="0"/>
                  <a:t>đâu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vậy</a:t>
                </a:r>
                <a:r>
                  <a:rPr lang="en-US" dirty="0" smtClean="0"/>
                  <a:t> ???)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Nhắc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𝒔𝒊𝒈𝒎𝒐𝒊𝒅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𝒔𝒊𝒈𝒎𝒐𝒊𝒅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loss: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loss(</a:t>
            </a:r>
            <a:r>
              <a:rPr lang="en-US" dirty="0" err="1"/>
              <a:t>y_true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return </a:t>
            </a:r>
            <a:r>
              <a:rPr lang="en-US" dirty="0" err="1" smtClean="0"/>
              <a:t>tf.reduce_mean</a:t>
            </a:r>
            <a:r>
              <a:rPr lang="en-US" dirty="0" smtClean="0"/>
              <a:t>(</a:t>
            </a:r>
            <a:r>
              <a:rPr lang="en-US" dirty="0" err="1" smtClean="0"/>
              <a:t>tf.square</a:t>
            </a:r>
            <a:r>
              <a:rPr lang="en-US" dirty="0" smtClean="0"/>
              <a:t>(</a:t>
            </a:r>
            <a:r>
              <a:rPr lang="en-US" dirty="0" err="1" smtClean="0"/>
              <a:t>y_true-y_pred</a:t>
            </a:r>
            <a:r>
              <a:rPr lang="en-US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172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train: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train(X, y, </a:t>
            </a:r>
            <a:r>
              <a:rPr lang="en-US" dirty="0" err="1"/>
              <a:t>learning_rate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with </a:t>
            </a:r>
            <a:r>
              <a:rPr lang="en-US" dirty="0" err="1"/>
              <a:t>tf.GradientTape</a:t>
            </a:r>
            <a:r>
              <a:rPr lang="en-US" dirty="0"/>
              <a:t>() as tape</a:t>
            </a:r>
            <a:r>
              <a:rPr lang="en-US" dirty="0" smtClean="0"/>
              <a:t>: #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gradient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current_loss</a:t>
            </a:r>
            <a:r>
              <a:rPr lang="en-US" dirty="0"/>
              <a:t> = loss(y, predict(X))</a:t>
            </a:r>
          </a:p>
          <a:p>
            <a:pPr marL="0" indent="0">
              <a:buNone/>
            </a:pPr>
            <a:r>
              <a:rPr lang="en-US" dirty="0"/>
              <a:t>        dW1, db1, dW2, db2 = </a:t>
            </a:r>
            <a:r>
              <a:rPr lang="en-US" dirty="0" err="1"/>
              <a:t>tape.gradient</a:t>
            </a:r>
            <a:r>
              <a:rPr lang="en-US" dirty="0"/>
              <a:t>(</a:t>
            </a:r>
            <a:r>
              <a:rPr lang="en-US" dirty="0" err="1"/>
              <a:t>current_loss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                        [W1, b1, W2, b2</a:t>
            </a:r>
            <a:r>
              <a:rPr lang="en-US" dirty="0" smtClean="0"/>
              <a:t>]) #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gradient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giảm</a:t>
            </a:r>
            <a:r>
              <a:rPr lang="en-US" dirty="0" smtClean="0"/>
              <a:t> gradient </a:t>
            </a:r>
            <a:r>
              <a:rPr lang="en-US" dirty="0" err="1" smtClean="0"/>
              <a:t>thôi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W1.assign_sub(</a:t>
            </a:r>
            <a:r>
              <a:rPr lang="en-US" dirty="0" err="1"/>
              <a:t>learning_rate</a:t>
            </a:r>
            <a:r>
              <a:rPr lang="en-US" dirty="0"/>
              <a:t> * dW1)</a:t>
            </a:r>
          </a:p>
          <a:p>
            <a:pPr marL="0" indent="0">
              <a:buNone/>
            </a:pPr>
            <a:r>
              <a:rPr lang="en-US" dirty="0"/>
              <a:t>        b1.assign_sub(</a:t>
            </a:r>
            <a:r>
              <a:rPr lang="en-US" dirty="0" err="1"/>
              <a:t>learning_rate</a:t>
            </a:r>
            <a:r>
              <a:rPr lang="en-US" dirty="0"/>
              <a:t> * db1)</a:t>
            </a:r>
          </a:p>
          <a:p>
            <a:pPr marL="0" indent="0">
              <a:buNone/>
            </a:pPr>
            <a:r>
              <a:rPr lang="en-US" dirty="0"/>
              <a:t>        W2.assign_sub(</a:t>
            </a:r>
            <a:r>
              <a:rPr lang="en-US" dirty="0" err="1"/>
              <a:t>learning_rate</a:t>
            </a:r>
            <a:r>
              <a:rPr lang="en-US" dirty="0"/>
              <a:t> * dW2)</a:t>
            </a:r>
          </a:p>
          <a:p>
            <a:pPr marL="0" indent="0">
              <a:buNone/>
            </a:pPr>
            <a:r>
              <a:rPr lang="en-US" dirty="0"/>
              <a:t>        b2.assign_sub(</a:t>
            </a:r>
            <a:r>
              <a:rPr lang="en-US" dirty="0" err="1"/>
              <a:t>learning_rate</a:t>
            </a:r>
            <a:r>
              <a:rPr lang="en-US" dirty="0"/>
              <a:t> * db2)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train:</a:t>
            </a:r>
          </a:p>
          <a:p>
            <a:pPr marL="0" indent="0">
              <a:buNone/>
            </a:pPr>
            <a:r>
              <a:rPr lang="en-US" dirty="0" smtClean="0"/>
              <a:t>Train qua 3000 epochs,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(learning rate) </a:t>
            </a:r>
            <a:r>
              <a:rPr lang="en-US" dirty="0" err="1" smtClean="0"/>
              <a:t>là</a:t>
            </a:r>
            <a:r>
              <a:rPr lang="en-US" dirty="0" smtClean="0"/>
              <a:t> 0.3 (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epochs</a:t>
            </a:r>
            <a:r>
              <a:rPr lang="en-US" dirty="0"/>
              <a:t>, </a:t>
            </a:r>
            <a:r>
              <a:rPr lang="en-US" dirty="0" err="1"/>
              <a:t>lr</a:t>
            </a:r>
            <a:r>
              <a:rPr lang="en-US" dirty="0"/>
              <a:t> = 3000, 0.3</a:t>
            </a:r>
          </a:p>
          <a:p>
            <a:pPr marL="0" indent="0">
              <a:buNone/>
            </a:pPr>
            <a:r>
              <a:rPr lang="en-US" dirty="0"/>
              <a:t>for epoch in range(epochs):</a:t>
            </a:r>
          </a:p>
          <a:p>
            <a:pPr marL="0" indent="0">
              <a:buNone/>
            </a:pPr>
            <a:r>
              <a:rPr lang="en-US" dirty="0"/>
              <a:t>    loss = </a:t>
            </a:r>
            <a:r>
              <a:rPr lang="en-US" dirty="0" err="1"/>
              <a:t>model.train</a:t>
            </a:r>
            <a:r>
              <a:rPr lang="en-US" dirty="0"/>
              <a:t>(X, y, </a:t>
            </a:r>
            <a:r>
              <a:rPr lang="en-US" dirty="0" err="1"/>
              <a:t>learning_rate</a:t>
            </a:r>
            <a:r>
              <a:rPr lang="en-US" dirty="0"/>
              <a:t>=</a:t>
            </a:r>
            <a:r>
              <a:rPr lang="en-US" dirty="0" err="1"/>
              <a:t>lr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09936" y="2116798"/>
            <a:ext cx="5643864" cy="41951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920058"/>
            <a:ext cx="6096000" cy="3005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7117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predict(X):</a:t>
            </a:r>
          </a:p>
          <a:p>
            <a:pPr marL="47117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7117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Menlo"/>
                <a:ea typeface="Times New Roman" panose="02020603050405020304" pitchFamily="18" charset="0"/>
              </a:rPr>
              <a:t>[[0.00420509]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7117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Menlo"/>
                <a:ea typeface="Times New Roman" panose="02020603050405020304" pitchFamily="18" charset="0"/>
              </a:rPr>
              <a:t> [0.99427223]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7117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Menlo"/>
                <a:ea typeface="Times New Roman" panose="02020603050405020304" pitchFamily="18" charset="0"/>
              </a:rPr>
              <a:t> [0.99614537]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effectLst/>
                <a:latin typeface="Menlo"/>
                <a:ea typeface="Times New Roman" panose="02020603050405020304" pitchFamily="18" charset="0"/>
              </a:rPr>
              <a:t>        [0.00360394]</a:t>
            </a:r>
          </a:p>
          <a:p>
            <a:endParaRPr lang="en-US" dirty="0">
              <a:latin typeface="Menlo"/>
            </a:endParaRPr>
          </a:p>
          <a:p>
            <a:r>
              <a:rPr lang="en-US" dirty="0" smtClean="0">
                <a:latin typeface="Menlo"/>
              </a:rPr>
              <a:t>Train </a:t>
            </a:r>
            <a:r>
              <a:rPr lang="en-US" dirty="0" err="1" smtClean="0">
                <a:latin typeface="Menlo"/>
              </a:rPr>
              <a:t>khá</a:t>
            </a:r>
            <a:r>
              <a:rPr lang="en-US" dirty="0" smtClean="0">
                <a:latin typeface="Menlo"/>
              </a:rPr>
              <a:t> </a:t>
            </a:r>
            <a:r>
              <a:rPr lang="en-US" dirty="0" err="1" smtClean="0">
                <a:latin typeface="Menlo"/>
              </a:rPr>
              <a:t>ổn</a:t>
            </a:r>
            <a:r>
              <a:rPr lang="en-US" dirty="0" smtClean="0">
                <a:latin typeface="Menlo"/>
              </a:rPr>
              <a:t> </a:t>
            </a:r>
            <a:r>
              <a:rPr lang="en-US" dirty="0" smtClean="0">
                <a:latin typeface="Menlo"/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/>
              <a:t> </a:t>
            </a:r>
            <a:r>
              <a:rPr lang="en-US" dirty="0" smtClean="0"/>
              <a:t>IRIS: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: sepal (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đài</a:t>
            </a:r>
            <a:r>
              <a:rPr lang="en-US" dirty="0" smtClean="0"/>
              <a:t>) </a:t>
            </a:r>
            <a:r>
              <a:rPr lang="en-US" dirty="0"/>
              <a:t>length,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sepal </a:t>
            </a:r>
            <a:r>
              <a:rPr lang="en-US" dirty="0"/>
              <a:t>width, </a:t>
            </a:r>
            <a:r>
              <a:rPr lang="en-US" dirty="0" smtClean="0"/>
              <a:t>petal (</a:t>
            </a:r>
            <a:r>
              <a:rPr lang="en-US" dirty="0" err="1" smtClean="0"/>
              <a:t>cánh</a:t>
            </a:r>
            <a:r>
              <a:rPr lang="en-US" dirty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) </a:t>
            </a:r>
            <a:r>
              <a:rPr lang="en-US" dirty="0"/>
              <a:t>length, petal </a:t>
            </a:r>
            <a:r>
              <a:rPr lang="en-US" dirty="0" smtClean="0"/>
              <a:t>width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6304548" y="1762292"/>
          <a:ext cx="62604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83062" y="3700504"/>
            <a:ext cx="7502219" cy="20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/>
              <a:t> </a:t>
            </a:r>
            <a:r>
              <a:rPr lang="en-US" dirty="0" smtClean="0"/>
              <a:t>IRIS: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: sepal (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đài</a:t>
            </a:r>
            <a:r>
              <a:rPr lang="en-US" dirty="0" smtClean="0"/>
              <a:t>) </a:t>
            </a:r>
            <a:r>
              <a:rPr lang="en-US" dirty="0"/>
              <a:t>length,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sepal </a:t>
            </a:r>
            <a:r>
              <a:rPr lang="en-US" dirty="0"/>
              <a:t>width, </a:t>
            </a:r>
            <a:r>
              <a:rPr lang="en-US" dirty="0" smtClean="0"/>
              <a:t>petal (</a:t>
            </a:r>
            <a:r>
              <a:rPr lang="en-US" dirty="0" err="1" smtClean="0"/>
              <a:t>cánh</a:t>
            </a:r>
            <a:r>
              <a:rPr lang="en-US" dirty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) </a:t>
            </a:r>
            <a:r>
              <a:rPr lang="en-US" dirty="0"/>
              <a:t>length, petal </a:t>
            </a:r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150 </a:t>
            </a:r>
            <a:r>
              <a:rPr lang="en-US" dirty="0" err="1" smtClean="0"/>
              <a:t>mẫu</a:t>
            </a:r>
            <a:r>
              <a:rPr lang="en-US" dirty="0" smtClean="0"/>
              <a:t>, 3 </a:t>
            </a:r>
            <a:r>
              <a:rPr lang="en-US" dirty="0" err="1" smtClean="0"/>
              <a:t>lớp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69436"/>
              </p:ext>
            </p:extLst>
          </p:nvPr>
        </p:nvGraphicFramePr>
        <p:xfrm>
          <a:off x="1346199" y="4160697"/>
          <a:ext cx="257609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42"/>
                <a:gridCol w="10106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Iris-setosa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Iris-versicolor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Iris-virginica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175681097"/>
              </p:ext>
            </p:extLst>
          </p:nvPr>
        </p:nvGraphicFramePr>
        <p:xfrm>
          <a:off x="6304548" y="1762292"/>
          <a:ext cx="62604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33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/>
              <a:t> </a:t>
            </a:r>
            <a:r>
              <a:rPr lang="en-US" dirty="0" smtClean="0"/>
              <a:t>IRIS: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81229"/>
              </p:ext>
            </p:extLst>
          </p:nvPr>
        </p:nvGraphicFramePr>
        <p:xfrm>
          <a:off x="3030620" y="2716906"/>
          <a:ext cx="4922254" cy="334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156"/>
                <a:gridCol w="1931098"/>
              </a:tblGrid>
              <a:tr h="1223028">
                <a:tc>
                  <a:txBody>
                    <a:bodyPr/>
                    <a:lstStyle/>
                    <a:p>
                      <a:r>
                        <a:rPr lang="en-US" sz="3400" dirty="0" err="1" smtClean="0"/>
                        <a:t>Tên</a:t>
                      </a:r>
                      <a:r>
                        <a:rPr lang="en-US" sz="3400" baseline="0" dirty="0" smtClean="0"/>
                        <a:t> </a:t>
                      </a:r>
                      <a:r>
                        <a:rPr lang="en-US" sz="3400" baseline="0" dirty="0" err="1" smtClean="0"/>
                        <a:t>lớp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err="1" smtClean="0"/>
                        <a:t>Số</a:t>
                      </a:r>
                      <a:r>
                        <a:rPr lang="en-US" sz="3400" baseline="0" dirty="0" smtClean="0"/>
                        <a:t> </a:t>
                      </a:r>
                      <a:r>
                        <a:rPr lang="en-US" sz="3400" baseline="0" dirty="0" err="1" smtClean="0"/>
                        <a:t>lượng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  <a:tr h="708580">
                <a:tc>
                  <a:txBody>
                    <a:bodyPr/>
                    <a:lstStyle/>
                    <a:p>
                      <a:r>
                        <a:rPr lang="pt-BR" sz="3400" dirty="0" smtClean="0"/>
                        <a:t>Iris-setosa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50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  <a:tr h="708580">
                <a:tc>
                  <a:txBody>
                    <a:bodyPr/>
                    <a:lstStyle/>
                    <a:p>
                      <a:r>
                        <a:rPr lang="pt-BR" sz="3400" dirty="0" smtClean="0"/>
                        <a:t>Iris-versicolor 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50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  <a:tr h="708580">
                <a:tc>
                  <a:txBody>
                    <a:bodyPr/>
                    <a:lstStyle/>
                    <a:p>
                      <a:r>
                        <a:rPr lang="pt-BR" sz="3400" dirty="0" smtClean="0"/>
                        <a:t>Iris-virginica 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50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/>
              <a:t> </a:t>
            </a:r>
            <a:r>
              <a:rPr lang="en-US" dirty="0" smtClean="0"/>
              <a:t>IRIS: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78763"/>
              </p:ext>
            </p:extLst>
          </p:nvPr>
        </p:nvGraphicFramePr>
        <p:xfrm>
          <a:off x="3030620" y="2716906"/>
          <a:ext cx="4922254" cy="334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156"/>
                <a:gridCol w="1931098"/>
              </a:tblGrid>
              <a:tr h="1223028">
                <a:tc>
                  <a:txBody>
                    <a:bodyPr/>
                    <a:lstStyle/>
                    <a:p>
                      <a:r>
                        <a:rPr lang="en-US" sz="3400" dirty="0" err="1" smtClean="0"/>
                        <a:t>Tên</a:t>
                      </a:r>
                      <a:r>
                        <a:rPr lang="en-US" sz="3400" baseline="0" dirty="0" smtClean="0"/>
                        <a:t> </a:t>
                      </a:r>
                      <a:r>
                        <a:rPr lang="en-US" sz="3400" baseline="0" dirty="0" err="1" smtClean="0"/>
                        <a:t>lớp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err="1" smtClean="0"/>
                        <a:t>Nhãn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  <a:tr h="708580">
                <a:tc>
                  <a:txBody>
                    <a:bodyPr/>
                    <a:lstStyle/>
                    <a:p>
                      <a:r>
                        <a:rPr lang="pt-BR" sz="3400" dirty="0" smtClean="0"/>
                        <a:t>Iris-setosa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0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  <a:tr h="708580">
                <a:tc>
                  <a:txBody>
                    <a:bodyPr/>
                    <a:lstStyle/>
                    <a:p>
                      <a:r>
                        <a:rPr lang="pt-BR" sz="3400" dirty="0" smtClean="0"/>
                        <a:t>Iris-versicolor 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  <a:tr h="708580">
                <a:tc>
                  <a:txBody>
                    <a:bodyPr/>
                    <a:lstStyle/>
                    <a:p>
                      <a:r>
                        <a:rPr lang="pt-BR" sz="3400" dirty="0" smtClean="0"/>
                        <a:t>Iris-virginica 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  <a:endParaRPr lang="en-US" dirty="0"/>
          </a:p>
        </p:txBody>
      </p:sp>
      <p:pic>
        <p:nvPicPr>
          <p:cNvPr id="1034" name="Picture 10" descr="Solving XOR Problem using neural network — C# – mc.a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68"/>
          <a:stretch/>
        </p:blipFill>
        <p:spPr bwMode="auto">
          <a:xfrm>
            <a:off x="3737811" y="1495424"/>
            <a:ext cx="4936958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4066674" y="2598821"/>
            <a:ext cx="3308684" cy="21897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848727" y="3693694"/>
            <a:ext cx="3308684" cy="21897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37910" y="2820987"/>
            <a:ext cx="3096127" cy="28237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70860" y="3392905"/>
            <a:ext cx="1104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???</a:t>
            </a:r>
            <a:endParaRPr lang="en-US" sz="4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/>
              <a:t> </a:t>
            </a:r>
            <a:r>
              <a:rPr lang="en-US" dirty="0" smtClean="0"/>
              <a:t>IRIS: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0620" y="2716906"/>
          <a:ext cx="4922254" cy="334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156"/>
                <a:gridCol w="1931098"/>
              </a:tblGrid>
              <a:tr h="1223028">
                <a:tc>
                  <a:txBody>
                    <a:bodyPr/>
                    <a:lstStyle/>
                    <a:p>
                      <a:r>
                        <a:rPr lang="en-US" sz="3400" dirty="0" err="1" smtClean="0"/>
                        <a:t>Tên</a:t>
                      </a:r>
                      <a:r>
                        <a:rPr lang="en-US" sz="3400" baseline="0" dirty="0" smtClean="0"/>
                        <a:t> </a:t>
                      </a:r>
                      <a:r>
                        <a:rPr lang="en-US" sz="3400" baseline="0" dirty="0" err="1" smtClean="0"/>
                        <a:t>lớp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err="1" smtClean="0"/>
                        <a:t>Nhãn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  <a:tr h="708580">
                <a:tc>
                  <a:txBody>
                    <a:bodyPr/>
                    <a:lstStyle/>
                    <a:p>
                      <a:r>
                        <a:rPr lang="pt-BR" sz="3400" dirty="0" smtClean="0"/>
                        <a:t>Iris-setosa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0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  <a:tr h="708580">
                <a:tc>
                  <a:txBody>
                    <a:bodyPr/>
                    <a:lstStyle/>
                    <a:p>
                      <a:r>
                        <a:rPr lang="pt-BR" sz="3400" dirty="0" smtClean="0"/>
                        <a:t>Iris-versicolor 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  <a:tr h="708580">
                <a:tc>
                  <a:txBody>
                    <a:bodyPr/>
                    <a:lstStyle/>
                    <a:p>
                      <a:r>
                        <a:rPr lang="pt-BR" sz="3400" dirty="0" smtClean="0"/>
                        <a:t>Iris-virginica 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</a:t>
                      </a:r>
                      <a:endParaRPr lang="en-US" sz="3400" dirty="0"/>
                    </a:p>
                  </a:txBody>
                  <a:tcPr marL="174718" marR="174718" marT="87359" marB="873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6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perceptron </a:t>
            </a:r>
            <a:r>
              <a:rPr lang="en-US" dirty="0" err="1" smtClean="0"/>
              <a:t>với</a:t>
            </a:r>
            <a:r>
              <a:rPr lang="en-US" dirty="0" smtClean="0"/>
              <a:t> sigmoid activation function: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39980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980" y="3841082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2027323" y="3478840"/>
            <a:ext cx="1012657" cy="6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2027323" y="4135856"/>
            <a:ext cx="1012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1" idx="6"/>
            <a:endCxn id="6" idx="2"/>
          </p:cNvCxnSpPr>
          <p:nvPr/>
        </p:nvCxnSpPr>
        <p:spPr>
          <a:xfrm flipV="1">
            <a:off x="2027323" y="4135856"/>
            <a:ext cx="1012657" cy="6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6" idx="2"/>
          </p:cNvCxnSpPr>
          <p:nvPr/>
        </p:nvCxnSpPr>
        <p:spPr>
          <a:xfrm flipV="1">
            <a:off x="2015293" y="4135856"/>
            <a:ext cx="1024687" cy="131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217073" y="3692620"/>
                <a:ext cx="23920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igmoid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73" y="3692620"/>
                <a:ext cx="2392001" cy="6173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6" descr="Ronny Restrep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04" y="2819936"/>
            <a:ext cx="4744726" cy="263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91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perceptron </a:t>
            </a:r>
            <a:r>
              <a:rPr lang="en-US" dirty="0" err="1" smtClean="0"/>
              <a:t>với</a:t>
            </a:r>
            <a:r>
              <a:rPr lang="en-US" dirty="0" smtClean="0"/>
              <a:t> sigmoid activation function: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39980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980" y="3841082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2027323" y="3478840"/>
            <a:ext cx="1012657" cy="6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2027323" y="4135856"/>
            <a:ext cx="1012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1" idx="6"/>
            <a:endCxn id="6" idx="2"/>
          </p:cNvCxnSpPr>
          <p:nvPr/>
        </p:nvCxnSpPr>
        <p:spPr>
          <a:xfrm flipV="1">
            <a:off x="2027323" y="4135856"/>
            <a:ext cx="1012657" cy="6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6" idx="2"/>
          </p:cNvCxnSpPr>
          <p:nvPr/>
        </p:nvCxnSpPr>
        <p:spPr>
          <a:xfrm flipV="1">
            <a:off x="2015293" y="4135856"/>
            <a:ext cx="1024687" cy="131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7073" y="3692620"/>
            <a:ext cx="25202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0 </a:t>
            </a:r>
            <a:r>
              <a:rPr lang="en-US" dirty="0" err="1" smtClean="0"/>
              <a:t>hoặc</a:t>
            </a:r>
            <a:r>
              <a:rPr lang="en-US" dirty="0" smtClean="0"/>
              <a:t> 1 </a:t>
            </a:r>
            <a:endParaRPr lang="en-US" dirty="0"/>
          </a:p>
          <a:p>
            <a:endParaRPr lang="en-US" dirty="0"/>
          </a:p>
        </p:txBody>
      </p:sp>
      <p:pic>
        <p:nvPicPr>
          <p:cNvPr id="34" name="Picture 6" descr="Ronny Restrep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04" y="2819936"/>
            <a:ext cx="4744726" cy="263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75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2027323" y="3478840"/>
            <a:ext cx="954503" cy="3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2027323" y="3823921"/>
            <a:ext cx="954503" cy="3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1" idx="6"/>
            <a:endCxn id="6" idx="2"/>
          </p:cNvCxnSpPr>
          <p:nvPr/>
        </p:nvCxnSpPr>
        <p:spPr>
          <a:xfrm flipV="1">
            <a:off x="2027323" y="3823921"/>
            <a:ext cx="954503" cy="9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6" idx="2"/>
          </p:cNvCxnSpPr>
          <p:nvPr/>
        </p:nvCxnSpPr>
        <p:spPr>
          <a:xfrm flipV="1">
            <a:off x="2015293" y="3823921"/>
            <a:ext cx="966533" cy="16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4" idx="6"/>
            <a:endCxn id="19" idx="2"/>
          </p:cNvCxnSpPr>
          <p:nvPr/>
        </p:nvCxnSpPr>
        <p:spPr>
          <a:xfrm>
            <a:off x="2027323" y="3478840"/>
            <a:ext cx="940473" cy="10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9" idx="2"/>
          </p:cNvCxnSpPr>
          <p:nvPr/>
        </p:nvCxnSpPr>
        <p:spPr>
          <a:xfrm>
            <a:off x="2027323" y="4135856"/>
            <a:ext cx="940473" cy="36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19" idx="2"/>
          </p:cNvCxnSpPr>
          <p:nvPr/>
        </p:nvCxnSpPr>
        <p:spPr>
          <a:xfrm flipV="1">
            <a:off x="2027323" y="4498098"/>
            <a:ext cx="940473" cy="29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19" idx="2"/>
          </p:cNvCxnSpPr>
          <p:nvPr/>
        </p:nvCxnSpPr>
        <p:spPr>
          <a:xfrm flipV="1">
            <a:off x="2015293" y="4498098"/>
            <a:ext cx="952503" cy="9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20" idx="2"/>
          </p:cNvCxnSpPr>
          <p:nvPr/>
        </p:nvCxnSpPr>
        <p:spPr>
          <a:xfrm>
            <a:off x="2027323" y="4135856"/>
            <a:ext cx="940473" cy="10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20" idx="2"/>
          </p:cNvCxnSpPr>
          <p:nvPr/>
        </p:nvCxnSpPr>
        <p:spPr>
          <a:xfrm>
            <a:off x="2027323" y="4792872"/>
            <a:ext cx="940473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6"/>
          </p:cNvCxnSpPr>
          <p:nvPr/>
        </p:nvCxnSpPr>
        <p:spPr>
          <a:xfrm flipV="1">
            <a:off x="2015293" y="5239037"/>
            <a:ext cx="940473" cy="2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4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2027323" y="3478840"/>
            <a:ext cx="954503" cy="3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2027323" y="3823921"/>
            <a:ext cx="954503" cy="3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1" idx="6"/>
            <a:endCxn id="6" idx="2"/>
          </p:cNvCxnSpPr>
          <p:nvPr/>
        </p:nvCxnSpPr>
        <p:spPr>
          <a:xfrm flipV="1">
            <a:off x="2027323" y="3823921"/>
            <a:ext cx="954503" cy="9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6" idx="2"/>
          </p:cNvCxnSpPr>
          <p:nvPr/>
        </p:nvCxnSpPr>
        <p:spPr>
          <a:xfrm flipV="1">
            <a:off x="2015293" y="3823921"/>
            <a:ext cx="966533" cy="16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4" idx="6"/>
            <a:endCxn id="19" idx="2"/>
          </p:cNvCxnSpPr>
          <p:nvPr/>
        </p:nvCxnSpPr>
        <p:spPr>
          <a:xfrm>
            <a:off x="2027323" y="3478840"/>
            <a:ext cx="940473" cy="10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9" idx="2"/>
          </p:cNvCxnSpPr>
          <p:nvPr/>
        </p:nvCxnSpPr>
        <p:spPr>
          <a:xfrm>
            <a:off x="2027323" y="4135856"/>
            <a:ext cx="940473" cy="36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19" idx="2"/>
          </p:cNvCxnSpPr>
          <p:nvPr/>
        </p:nvCxnSpPr>
        <p:spPr>
          <a:xfrm flipV="1">
            <a:off x="2027323" y="4498098"/>
            <a:ext cx="940473" cy="29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19" idx="2"/>
          </p:cNvCxnSpPr>
          <p:nvPr/>
        </p:nvCxnSpPr>
        <p:spPr>
          <a:xfrm flipV="1">
            <a:off x="2015293" y="4498098"/>
            <a:ext cx="952503" cy="9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20" idx="2"/>
          </p:cNvCxnSpPr>
          <p:nvPr/>
        </p:nvCxnSpPr>
        <p:spPr>
          <a:xfrm>
            <a:off x="2027323" y="4135856"/>
            <a:ext cx="940473" cy="10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20" idx="2"/>
          </p:cNvCxnSpPr>
          <p:nvPr/>
        </p:nvCxnSpPr>
        <p:spPr>
          <a:xfrm>
            <a:off x="2027323" y="4792872"/>
            <a:ext cx="940473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6"/>
          </p:cNvCxnSpPr>
          <p:nvPr/>
        </p:nvCxnSpPr>
        <p:spPr>
          <a:xfrm flipV="1">
            <a:off x="2015293" y="5239037"/>
            <a:ext cx="940473" cy="2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22694" y="4336000"/>
            <a:ext cx="492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hot encoding  + </a:t>
            </a:r>
            <a:r>
              <a:rPr lang="en-US" b="1" dirty="0" err="1" smtClean="0"/>
              <a:t>Chiến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1 </a:t>
            </a:r>
            <a:r>
              <a:rPr lang="en-US" b="1" dirty="0" err="1" smtClean="0"/>
              <a:t>chống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tất</a:t>
            </a:r>
            <a:r>
              <a:rPr lang="en-US" b="1" dirty="0" smtClean="0"/>
              <a:t> </a:t>
            </a:r>
            <a:r>
              <a:rPr lang="en-US" b="1" dirty="0" err="1" smtClean="0"/>
              <a:t>cả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7015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2027323" y="3478840"/>
            <a:ext cx="954503" cy="3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2027323" y="3823921"/>
            <a:ext cx="954503" cy="3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1" idx="6"/>
            <a:endCxn id="6" idx="2"/>
          </p:cNvCxnSpPr>
          <p:nvPr/>
        </p:nvCxnSpPr>
        <p:spPr>
          <a:xfrm flipV="1">
            <a:off x="2027323" y="3823921"/>
            <a:ext cx="954503" cy="9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6" idx="2"/>
          </p:cNvCxnSpPr>
          <p:nvPr/>
        </p:nvCxnSpPr>
        <p:spPr>
          <a:xfrm flipV="1">
            <a:off x="2015293" y="3823921"/>
            <a:ext cx="966533" cy="16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4" idx="6"/>
            <a:endCxn id="19" idx="2"/>
          </p:cNvCxnSpPr>
          <p:nvPr/>
        </p:nvCxnSpPr>
        <p:spPr>
          <a:xfrm>
            <a:off x="2027323" y="3478840"/>
            <a:ext cx="940473" cy="10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9" idx="2"/>
          </p:cNvCxnSpPr>
          <p:nvPr/>
        </p:nvCxnSpPr>
        <p:spPr>
          <a:xfrm>
            <a:off x="2027323" y="4135856"/>
            <a:ext cx="940473" cy="36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19" idx="2"/>
          </p:cNvCxnSpPr>
          <p:nvPr/>
        </p:nvCxnSpPr>
        <p:spPr>
          <a:xfrm flipV="1">
            <a:off x="2027323" y="4498098"/>
            <a:ext cx="940473" cy="29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19" idx="2"/>
          </p:cNvCxnSpPr>
          <p:nvPr/>
        </p:nvCxnSpPr>
        <p:spPr>
          <a:xfrm flipV="1">
            <a:off x="2015293" y="4498098"/>
            <a:ext cx="952503" cy="9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20" idx="2"/>
          </p:cNvCxnSpPr>
          <p:nvPr/>
        </p:nvCxnSpPr>
        <p:spPr>
          <a:xfrm>
            <a:off x="2027323" y="4135856"/>
            <a:ext cx="940473" cy="10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20" idx="2"/>
          </p:cNvCxnSpPr>
          <p:nvPr/>
        </p:nvCxnSpPr>
        <p:spPr>
          <a:xfrm>
            <a:off x="2027323" y="4792872"/>
            <a:ext cx="940473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6"/>
          </p:cNvCxnSpPr>
          <p:nvPr/>
        </p:nvCxnSpPr>
        <p:spPr>
          <a:xfrm flipV="1">
            <a:off x="2015293" y="5239037"/>
            <a:ext cx="940473" cy="2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02378" y="3131145"/>
            <a:ext cx="492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hot encoding  + </a:t>
            </a:r>
            <a:r>
              <a:rPr lang="en-US" b="1" dirty="0" err="1" smtClean="0"/>
              <a:t>Chiến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1 </a:t>
            </a:r>
            <a:r>
              <a:rPr lang="en-US" b="1" dirty="0" err="1" smtClean="0"/>
              <a:t>chống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tất</a:t>
            </a:r>
            <a:r>
              <a:rPr lang="en-US" b="1" dirty="0" smtClean="0"/>
              <a:t> </a:t>
            </a:r>
            <a:r>
              <a:rPr lang="en-US" b="1" dirty="0" err="1" smtClean="0"/>
              <a:t>cả</a:t>
            </a:r>
            <a:endParaRPr lang="en-US" b="1" dirty="0"/>
          </a:p>
        </p:txBody>
      </p:sp>
      <p:pic>
        <p:nvPicPr>
          <p:cNvPr id="32" name="Picture 31"/>
          <p:cNvPicPr/>
          <p:nvPr/>
        </p:nvPicPr>
        <p:blipFill>
          <a:blip r:embed="rId9"/>
          <a:stretch>
            <a:fillRect/>
          </a:stretch>
        </p:blipFill>
        <p:spPr>
          <a:xfrm>
            <a:off x="4902378" y="3631962"/>
            <a:ext cx="4824663" cy="15963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4146" y="3478840"/>
            <a:ext cx="723066" cy="1971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383241" y="3848421"/>
                <a:ext cx="102252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  [0, 1, 0],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[1, 1, 0],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[0, 0, 1]]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241" y="3848421"/>
                <a:ext cx="1022524" cy="1107996"/>
              </a:xfrm>
              <a:prstGeom prst="rect">
                <a:avLst/>
              </a:prstGeom>
              <a:blipFill rotWithShape="0">
                <a:blip r:embed="rId10"/>
                <a:stretch>
                  <a:fillRect l="-1786" t="-549" r="-5952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0010274" y="4464364"/>
            <a:ext cx="2767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963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2027323" y="3478840"/>
            <a:ext cx="954503" cy="3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2027323" y="3823921"/>
            <a:ext cx="954503" cy="3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1" idx="6"/>
            <a:endCxn id="6" idx="2"/>
          </p:cNvCxnSpPr>
          <p:nvPr/>
        </p:nvCxnSpPr>
        <p:spPr>
          <a:xfrm flipV="1">
            <a:off x="2027323" y="3823921"/>
            <a:ext cx="954503" cy="9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6" idx="2"/>
          </p:cNvCxnSpPr>
          <p:nvPr/>
        </p:nvCxnSpPr>
        <p:spPr>
          <a:xfrm flipV="1">
            <a:off x="2015293" y="3823921"/>
            <a:ext cx="966533" cy="16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4" idx="6"/>
            <a:endCxn id="19" idx="2"/>
          </p:cNvCxnSpPr>
          <p:nvPr/>
        </p:nvCxnSpPr>
        <p:spPr>
          <a:xfrm>
            <a:off x="2027323" y="3478840"/>
            <a:ext cx="940473" cy="10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9" idx="2"/>
          </p:cNvCxnSpPr>
          <p:nvPr/>
        </p:nvCxnSpPr>
        <p:spPr>
          <a:xfrm>
            <a:off x="2027323" y="4135856"/>
            <a:ext cx="940473" cy="36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19" idx="2"/>
          </p:cNvCxnSpPr>
          <p:nvPr/>
        </p:nvCxnSpPr>
        <p:spPr>
          <a:xfrm flipV="1">
            <a:off x="2027323" y="4498098"/>
            <a:ext cx="940473" cy="29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19" idx="2"/>
          </p:cNvCxnSpPr>
          <p:nvPr/>
        </p:nvCxnSpPr>
        <p:spPr>
          <a:xfrm flipV="1">
            <a:off x="2015293" y="4498098"/>
            <a:ext cx="952503" cy="9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20" idx="2"/>
          </p:cNvCxnSpPr>
          <p:nvPr/>
        </p:nvCxnSpPr>
        <p:spPr>
          <a:xfrm>
            <a:off x="2027323" y="4135856"/>
            <a:ext cx="940473" cy="10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20" idx="2"/>
          </p:cNvCxnSpPr>
          <p:nvPr/>
        </p:nvCxnSpPr>
        <p:spPr>
          <a:xfrm>
            <a:off x="2027323" y="4792872"/>
            <a:ext cx="940473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6"/>
          </p:cNvCxnSpPr>
          <p:nvPr/>
        </p:nvCxnSpPr>
        <p:spPr>
          <a:xfrm flipV="1">
            <a:off x="2015293" y="5239037"/>
            <a:ext cx="940473" cy="2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54331" y="3631962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71374" y="4322789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71374" y="5087875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03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2027323" y="3478840"/>
            <a:ext cx="954503" cy="3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2027323" y="3823921"/>
            <a:ext cx="954503" cy="3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1" idx="6"/>
            <a:endCxn id="6" idx="2"/>
          </p:cNvCxnSpPr>
          <p:nvPr/>
        </p:nvCxnSpPr>
        <p:spPr>
          <a:xfrm flipV="1">
            <a:off x="2027323" y="3823921"/>
            <a:ext cx="954503" cy="9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6" idx="2"/>
          </p:cNvCxnSpPr>
          <p:nvPr/>
        </p:nvCxnSpPr>
        <p:spPr>
          <a:xfrm flipV="1">
            <a:off x="2015293" y="3823921"/>
            <a:ext cx="966533" cy="16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4" idx="6"/>
            <a:endCxn id="19" idx="2"/>
          </p:cNvCxnSpPr>
          <p:nvPr/>
        </p:nvCxnSpPr>
        <p:spPr>
          <a:xfrm>
            <a:off x="2027323" y="3478840"/>
            <a:ext cx="940473" cy="10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9" idx="2"/>
          </p:cNvCxnSpPr>
          <p:nvPr/>
        </p:nvCxnSpPr>
        <p:spPr>
          <a:xfrm>
            <a:off x="2027323" y="4135856"/>
            <a:ext cx="940473" cy="36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19" idx="2"/>
          </p:cNvCxnSpPr>
          <p:nvPr/>
        </p:nvCxnSpPr>
        <p:spPr>
          <a:xfrm flipV="1">
            <a:off x="2027323" y="4498098"/>
            <a:ext cx="940473" cy="29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19" idx="2"/>
          </p:cNvCxnSpPr>
          <p:nvPr/>
        </p:nvCxnSpPr>
        <p:spPr>
          <a:xfrm flipV="1">
            <a:off x="2015293" y="4498098"/>
            <a:ext cx="952503" cy="9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20" idx="2"/>
          </p:cNvCxnSpPr>
          <p:nvPr/>
        </p:nvCxnSpPr>
        <p:spPr>
          <a:xfrm>
            <a:off x="2027323" y="4135856"/>
            <a:ext cx="940473" cy="10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20" idx="2"/>
          </p:cNvCxnSpPr>
          <p:nvPr/>
        </p:nvCxnSpPr>
        <p:spPr>
          <a:xfrm>
            <a:off x="2027323" y="4792872"/>
            <a:ext cx="940473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6"/>
          </p:cNvCxnSpPr>
          <p:nvPr/>
        </p:nvCxnSpPr>
        <p:spPr>
          <a:xfrm flipV="1">
            <a:off x="2015293" y="5239037"/>
            <a:ext cx="940473" cy="2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54331" y="3631962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71374" y="4322789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71374" y="5087875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pic>
        <p:nvPicPr>
          <p:cNvPr id="31" name="Picture 30"/>
          <p:cNvPicPr/>
          <p:nvPr/>
        </p:nvPicPr>
        <p:blipFill>
          <a:blip r:embed="rId9"/>
          <a:stretch>
            <a:fillRect/>
          </a:stretch>
        </p:blipFill>
        <p:spPr>
          <a:xfrm>
            <a:off x="5091293" y="3318510"/>
            <a:ext cx="6732744" cy="2377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57799" y="2576041"/>
                <a:ext cx="669557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𝑆𝑜𝑓𝑡𝑀𝑎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sử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dụng</a:t>
                </a:r>
                <a:r>
                  <a:rPr lang="vi-VN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để đẩy lên cao </a:t>
                </a:r>
                <a:r>
                  <a:rPr lang="vi-VN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sự khác biệt </a:t>
                </a:r>
                <a:r>
                  <a:rPr lang="vi-VN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giữa những giá trị trong tập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576041"/>
                <a:ext cx="6695575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728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128462" y="5713450"/>
            <a:ext cx="669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/>
              <a:t>Mạng sẽ có thêm bias (b) như một hệ số tự do để điều chỉnh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16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Hàm dự đoán: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2027323" y="3478840"/>
            <a:ext cx="954503" cy="3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2027323" y="3823921"/>
            <a:ext cx="954503" cy="3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1" idx="6"/>
            <a:endCxn id="6" idx="2"/>
          </p:cNvCxnSpPr>
          <p:nvPr/>
        </p:nvCxnSpPr>
        <p:spPr>
          <a:xfrm flipV="1">
            <a:off x="2027323" y="3823921"/>
            <a:ext cx="954503" cy="9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6" idx="2"/>
          </p:cNvCxnSpPr>
          <p:nvPr/>
        </p:nvCxnSpPr>
        <p:spPr>
          <a:xfrm flipV="1">
            <a:off x="2015293" y="3823921"/>
            <a:ext cx="966533" cy="16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4" idx="6"/>
            <a:endCxn id="19" idx="2"/>
          </p:cNvCxnSpPr>
          <p:nvPr/>
        </p:nvCxnSpPr>
        <p:spPr>
          <a:xfrm>
            <a:off x="2027323" y="3478840"/>
            <a:ext cx="940473" cy="10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9" idx="2"/>
          </p:cNvCxnSpPr>
          <p:nvPr/>
        </p:nvCxnSpPr>
        <p:spPr>
          <a:xfrm>
            <a:off x="2027323" y="4135856"/>
            <a:ext cx="940473" cy="36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19" idx="2"/>
          </p:cNvCxnSpPr>
          <p:nvPr/>
        </p:nvCxnSpPr>
        <p:spPr>
          <a:xfrm flipV="1">
            <a:off x="2027323" y="4498098"/>
            <a:ext cx="940473" cy="29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19" idx="2"/>
          </p:cNvCxnSpPr>
          <p:nvPr/>
        </p:nvCxnSpPr>
        <p:spPr>
          <a:xfrm flipV="1">
            <a:off x="2015293" y="4498098"/>
            <a:ext cx="952503" cy="9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20" idx="2"/>
          </p:cNvCxnSpPr>
          <p:nvPr/>
        </p:nvCxnSpPr>
        <p:spPr>
          <a:xfrm>
            <a:off x="2027323" y="4135856"/>
            <a:ext cx="940473" cy="10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20" idx="2"/>
          </p:cNvCxnSpPr>
          <p:nvPr/>
        </p:nvCxnSpPr>
        <p:spPr>
          <a:xfrm>
            <a:off x="2027323" y="4792872"/>
            <a:ext cx="940473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6"/>
          </p:cNvCxnSpPr>
          <p:nvPr/>
        </p:nvCxnSpPr>
        <p:spPr>
          <a:xfrm flipV="1">
            <a:off x="2015293" y="5239037"/>
            <a:ext cx="940473" cy="2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54331" y="3631962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71374" y="4322789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71374" y="5087875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19779" y="2784179"/>
                <a:ext cx="5512856" cy="628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𝒔𝒐𝒇𝒕𝒎𝒂𝒙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779" y="2784179"/>
                <a:ext cx="5512856" cy="6288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219779" y="3474383"/>
            <a:ext cx="38940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 smtClean="0"/>
              <a:t>Kích thước đầu vào:</a:t>
            </a:r>
          </a:p>
          <a:p>
            <a:pPr marL="285750" indent="-285750">
              <a:buFontTx/>
              <a:buChar char="-"/>
            </a:pPr>
            <a:r>
              <a:rPr lang="vi-VN" sz="3200" dirty="0" smtClean="0"/>
              <a:t>W: (4, 3)</a:t>
            </a:r>
          </a:p>
          <a:p>
            <a:pPr marL="285750" indent="-285750">
              <a:buFontTx/>
              <a:buChar char="-"/>
            </a:pPr>
            <a:r>
              <a:rPr lang="vi-VN" sz="3200" dirty="0"/>
              <a:t>x</a:t>
            </a:r>
            <a:r>
              <a:rPr lang="vi-VN" sz="3200" dirty="0" smtClean="0"/>
              <a:t>: (n, 4)</a:t>
            </a:r>
          </a:p>
          <a:p>
            <a:pPr marL="285750" indent="-285750">
              <a:buFontTx/>
              <a:buChar char="-"/>
            </a:pPr>
            <a:r>
              <a:rPr lang="vi-VN" sz="3200" dirty="0"/>
              <a:t>b</a:t>
            </a:r>
            <a:r>
              <a:rPr lang="vi-VN" sz="3200" dirty="0" smtClean="0"/>
              <a:t>: (3)</a:t>
            </a:r>
          </a:p>
          <a:p>
            <a:r>
              <a:rPr lang="vi-VN" sz="3200" dirty="0"/>
              <a:t>Kích thước đầu </a:t>
            </a:r>
            <a:r>
              <a:rPr lang="vi-VN" sz="3200" dirty="0" smtClean="0"/>
              <a:t>ra:</a:t>
            </a:r>
            <a:endParaRPr lang="vi-VN" sz="3200" dirty="0"/>
          </a:p>
          <a:p>
            <a:r>
              <a:rPr lang="vi-VN" sz="3200" dirty="0" smtClean="0"/>
              <a:t>s : (3)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8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Hàm loss: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184066"/>
                <a:ext cx="589548" cy="5895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841082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26" y="3529147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2027323" y="3478840"/>
            <a:ext cx="954503" cy="3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2027323" y="3823921"/>
            <a:ext cx="954503" cy="3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4498098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5" y="5155114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1" idx="6"/>
            <a:endCxn id="6" idx="2"/>
          </p:cNvCxnSpPr>
          <p:nvPr/>
        </p:nvCxnSpPr>
        <p:spPr>
          <a:xfrm flipV="1">
            <a:off x="2027323" y="3823921"/>
            <a:ext cx="954503" cy="9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6" idx="2"/>
          </p:cNvCxnSpPr>
          <p:nvPr/>
        </p:nvCxnSpPr>
        <p:spPr>
          <a:xfrm flipV="1">
            <a:off x="2015293" y="3823921"/>
            <a:ext cx="966533" cy="16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203324"/>
                <a:ext cx="589548" cy="5895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96" y="4937895"/>
                <a:ext cx="589548" cy="5895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4" idx="6"/>
            <a:endCxn id="19" idx="2"/>
          </p:cNvCxnSpPr>
          <p:nvPr/>
        </p:nvCxnSpPr>
        <p:spPr>
          <a:xfrm>
            <a:off x="2027323" y="3478840"/>
            <a:ext cx="940473" cy="10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9" idx="2"/>
          </p:cNvCxnSpPr>
          <p:nvPr/>
        </p:nvCxnSpPr>
        <p:spPr>
          <a:xfrm>
            <a:off x="2027323" y="4135856"/>
            <a:ext cx="940473" cy="36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19" idx="2"/>
          </p:cNvCxnSpPr>
          <p:nvPr/>
        </p:nvCxnSpPr>
        <p:spPr>
          <a:xfrm flipV="1">
            <a:off x="2027323" y="4498098"/>
            <a:ext cx="940473" cy="29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19" idx="2"/>
          </p:cNvCxnSpPr>
          <p:nvPr/>
        </p:nvCxnSpPr>
        <p:spPr>
          <a:xfrm flipV="1">
            <a:off x="2015293" y="4498098"/>
            <a:ext cx="952503" cy="9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20" idx="2"/>
          </p:cNvCxnSpPr>
          <p:nvPr/>
        </p:nvCxnSpPr>
        <p:spPr>
          <a:xfrm>
            <a:off x="2027323" y="4135856"/>
            <a:ext cx="940473" cy="10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20" idx="2"/>
          </p:cNvCxnSpPr>
          <p:nvPr/>
        </p:nvCxnSpPr>
        <p:spPr>
          <a:xfrm>
            <a:off x="2027323" y="4792872"/>
            <a:ext cx="940473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6"/>
          </p:cNvCxnSpPr>
          <p:nvPr/>
        </p:nvCxnSpPr>
        <p:spPr>
          <a:xfrm flipV="1">
            <a:off x="2015293" y="5239037"/>
            <a:ext cx="940473" cy="2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54331" y="3631962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71374" y="4322789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71374" y="5087875"/>
            <a:ext cx="47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86173" y="2408794"/>
                <a:ext cx="4177939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lo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fName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𝑝𝑟𝑒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73" y="2408794"/>
                <a:ext cx="4177939" cy="11005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89704" y="3649391"/>
                <a:ext cx="5806718" cy="1781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dirty="0" smtClean="0"/>
                  <a:t>là ‘vector’ đầu ra (đã one-hot encoded) của phần tử i</a:t>
                </a:r>
              </a:p>
              <a:p>
                <a:endParaRPr lang="vi-V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vi-VN" dirty="0" smtClean="0"/>
                  <a:t>là vector đầu ra dự đoán</a:t>
                </a:r>
              </a:p>
              <a:p>
                <a:endParaRPr lang="vi-VN" dirty="0" smtClean="0"/>
              </a:p>
              <a:p>
                <a:r>
                  <a:rPr lang="vi-VN" dirty="0" smtClean="0"/>
                  <a:t>Dấu * là tích vô hướng</a:t>
                </a:r>
              </a:p>
              <a:p>
                <a:r>
                  <a:rPr lang="vi-VN" dirty="0" smtClean="0"/>
                  <a:t>n là số lượng phần tử của tập ‘train’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704" y="3649391"/>
                <a:ext cx="5806718" cy="1781513"/>
              </a:xfrm>
              <a:prstGeom prst="rect">
                <a:avLst/>
              </a:prstGeom>
              <a:blipFill rotWithShape="0">
                <a:blip r:embed="rId10"/>
                <a:stretch>
                  <a:fillRect l="-839" t="-2055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xài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(</a:t>
            </a:r>
            <a:r>
              <a:rPr lang="en-US" dirty="0" err="1" smtClean="0"/>
              <a:t>bằng</a:t>
            </a:r>
            <a:r>
              <a:rPr lang="en-US" dirty="0" smtClean="0"/>
              <a:t> Perceptron)</a:t>
            </a:r>
          </a:p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endParaRPr lang="en-US" dirty="0"/>
          </a:p>
        </p:txBody>
      </p:sp>
      <p:pic>
        <p:nvPicPr>
          <p:cNvPr id="9" name="Picture 10" descr="Solving XOR Problem using neural network — C# – mc.a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68"/>
          <a:stretch/>
        </p:blipFill>
        <p:spPr bwMode="auto">
          <a:xfrm>
            <a:off x="7771267" y="1690688"/>
            <a:ext cx="3754986" cy="407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8265695" y="2213813"/>
            <a:ext cx="2478505" cy="18648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746958" y="3308685"/>
            <a:ext cx="2779295" cy="16483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518358" y="2875547"/>
            <a:ext cx="2484521" cy="23842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smtClean="0"/>
              <a:t>Cài đặt:</a:t>
            </a:r>
          </a:p>
          <a:p>
            <a:r>
              <a:rPr lang="vi-VN" dirty="0" smtClean="0"/>
              <a:t>Import các thư viện: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OneHotEncoder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r>
              <a:rPr lang="en-US" dirty="0"/>
              <a:t>, </a:t>
            </a:r>
            <a:r>
              <a:rPr lang="en-US" dirty="0" err="1"/>
              <a:t>precision_score</a:t>
            </a:r>
            <a:r>
              <a:rPr lang="en-US" dirty="0"/>
              <a:t>, f1_score, </a:t>
            </a:r>
            <a:r>
              <a:rPr lang="en-US" dirty="0" err="1" smtClean="0"/>
              <a:t>recall_score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 as splitter</a:t>
            </a:r>
          </a:p>
          <a:p>
            <a:pPr marL="0" indent="0">
              <a:buNone/>
            </a:pP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5085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364"/>
          </a:xfrm>
        </p:spPr>
        <p:txBody>
          <a:bodyPr>
            <a:normAutofit/>
          </a:bodyPr>
          <a:lstStyle/>
          <a:p>
            <a:r>
              <a:rPr lang="vi-VN" dirty="0" smtClean="0"/>
              <a:t>Cài đặt:</a:t>
            </a:r>
          </a:p>
          <a:p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datasets.load_iris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 smtClean="0"/>
              <a:t>data.data</a:t>
            </a:r>
            <a:r>
              <a:rPr lang="en-US" dirty="0" smtClean="0"/>
              <a:t> #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 smtClean="0"/>
              <a:t>data.target</a:t>
            </a:r>
            <a:r>
              <a:rPr lang="en-US" dirty="0" smtClean="0"/>
              <a:t> # </a:t>
            </a:r>
            <a:r>
              <a:rPr lang="en-US" dirty="0" err="1" smtClean="0"/>
              <a:t>Nhãn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One hot encode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y.reshape</a:t>
            </a:r>
            <a:r>
              <a:rPr lang="en-US" dirty="0"/>
              <a:t>((</a:t>
            </a:r>
            <a:r>
              <a:rPr lang="en-US" dirty="0" err="1"/>
              <a:t>y.shape</a:t>
            </a:r>
            <a:r>
              <a:rPr lang="en-US" dirty="0"/>
              <a:t>[0], 1))</a:t>
            </a:r>
          </a:p>
          <a:p>
            <a:pPr marL="0" indent="0">
              <a:buNone/>
            </a:pPr>
            <a:r>
              <a:rPr lang="en-US" dirty="0" err="1" smtClean="0"/>
              <a:t>enc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OneHotEncoder</a:t>
            </a:r>
            <a:r>
              <a:rPr lang="en-US" dirty="0"/>
              <a:t>(</a:t>
            </a:r>
            <a:r>
              <a:rPr lang="en-US" dirty="0" err="1"/>
              <a:t>handle_unknown</a:t>
            </a:r>
            <a:r>
              <a:rPr lang="en-US" dirty="0"/>
              <a:t>='ignore')</a:t>
            </a:r>
          </a:p>
          <a:p>
            <a:pPr marL="0" indent="0">
              <a:buNone/>
            </a:pPr>
            <a:r>
              <a:rPr lang="en-US" dirty="0" err="1"/>
              <a:t>y_trans</a:t>
            </a:r>
            <a:r>
              <a:rPr lang="en-US" dirty="0"/>
              <a:t> = </a:t>
            </a:r>
            <a:r>
              <a:rPr lang="en-US" dirty="0" err="1"/>
              <a:t>enc.fit_transform</a:t>
            </a:r>
            <a:r>
              <a:rPr lang="en-US" dirty="0"/>
              <a:t>(y).</a:t>
            </a:r>
            <a:r>
              <a:rPr lang="en-US" dirty="0" err="1"/>
              <a:t>toarray</a:t>
            </a:r>
            <a:r>
              <a:rPr lang="en-US" dirty="0"/>
              <a:t>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48855"/>
              </p:ext>
            </p:extLst>
          </p:nvPr>
        </p:nvGraphicFramePr>
        <p:xfrm>
          <a:off x="6725650" y="4485551"/>
          <a:ext cx="2315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53"/>
                <a:gridCol w="578853"/>
                <a:gridCol w="578853"/>
                <a:gridCol w="5788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00500"/>
              </p:ext>
            </p:extLst>
          </p:nvPr>
        </p:nvGraphicFramePr>
        <p:xfrm>
          <a:off x="10049043" y="3896003"/>
          <a:ext cx="13047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4919"/>
                <a:gridCol w="434919"/>
                <a:gridCol w="4349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288379" y="4644189"/>
            <a:ext cx="5053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96911" y="4149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22205" y="4125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0794" y="4116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48152" y="4125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1617" y="45186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15600" y="33221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33855" y="3927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23256" y="4274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33855" y="465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33855" y="5028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134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364"/>
          </a:xfrm>
        </p:spPr>
        <p:txBody>
          <a:bodyPr>
            <a:normAutofit/>
          </a:bodyPr>
          <a:lstStyle/>
          <a:p>
            <a:r>
              <a:rPr lang="vi-VN" dirty="0" smtClean="0"/>
              <a:t>Cài đặt:</a:t>
            </a:r>
          </a:p>
          <a:p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train,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Theo hold-out: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splitter(X, </a:t>
            </a:r>
            <a:r>
              <a:rPr lang="en-US" dirty="0" err="1"/>
              <a:t>y_trans</a:t>
            </a:r>
            <a:r>
              <a:rPr lang="en-US" dirty="0"/>
              <a:t>, </a:t>
            </a:r>
            <a:r>
              <a:rPr lang="en-US" dirty="0" err="1"/>
              <a:t>test_size</a:t>
            </a:r>
            <a:r>
              <a:rPr lang="en-US" dirty="0"/>
              <a:t>=1.0/3, shuffle=True)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3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Cài đặt:</a:t>
            </a:r>
          </a:p>
          <a:p>
            <a:r>
              <a:rPr lang="vi-VN" dirty="0" smtClean="0"/>
              <a:t>Khởi tạo W, b: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en-US" dirty="0"/>
              <a:t>W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tf.random.uniform</a:t>
            </a:r>
            <a:r>
              <a:rPr lang="en-US" dirty="0"/>
              <a:t>((4, 3), -1, 1))# 4 “</a:t>
            </a:r>
            <a:r>
              <a:rPr lang="en-US" dirty="0" err="1"/>
              <a:t>chiều</a:t>
            </a:r>
            <a:r>
              <a:rPr lang="en-US" dirty="0"/>
              <a:t>” 3 </a:t>
            </a:r>
            <a:r>
              <a:rPr lang="en-US" dirty="0" err="1"/>
              <a:t>cột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((3,))) # </a:t>
            </a:r>
            <a:r>
              <a:rPr lang="en-US" dirty="0" smtClean="0"/>
              <a:t>3</a:t>
            </a:r>
            <a:r>
              <a:rPr lang="vi-VN" dirty="0"/>
              <a:t> </a:t>
            </a:r>
            <a:r>
              <a:rPr lang="vi-VN" dirty="0" smtClean="0"/>
              <a:t>biến ‘bias’, góp phần điều chỉnh đầu ra</a:t>
            </a:r>
          </a:p>
        </p:txBody>
      </p:sp>
    </p:spTree>
    <p:extLst>
      <p:ext uri="{BB962C8B-B14F-4D97-AF65-F5344CB8AC3E}">
        <p14:creationId xmlns:p14="http://schemas.microsoft.com/office/powerpoint/2010/main" val="856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dirty="0" smtClean="0"/>
                  <a:t>Cài đặt:</a:t>
                </a:r>
              </a:p>
              <a:p>
                <a:r>
                  <a:rPr lang="vi-VN" dirty="0" smtClean="0"/>
                  <a:t>Cài đặt hàm dự đoán (predict):</a:t>
                </a:r>
              </a:p>
              <a:p>
                <a:pPr marL="0" indent="0">
                  <a:buNone/>
                </a:pPr>
                <a:endParaRPr lang="vi-VN" dirty="0"/>
              </a:p>
              <a:p>
                <a:pPr marL="0" indent="0">
                  <a:buNone/>
                </a:pPr>
                <a:r>
                  <a:rPr lang="en-US" dirty="0" err="1"/>
                  <a:t>def</a:t>
                </a:r>
                <a:r>
                  <a:rPr lang="en-US" dirty="0"/>
                  <a:t> predict(x):</a:t>
                </a:r>
              </a:p>
              <a:p>
                <a:pPr marL="0" indent="0">
                  <a:buNone/>
                </a:pPr>
                <a:r>
                  <a:rPr lang="en-US" dirty="0"/>
                  <a:t>        return </a:t>
                </a:r>
                <a:r>
                  <a:rPr lang="en-US" dirty="0" err="1" smtClean="0"/>
                  <a:t>tf.nn.softmax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tf.matmul</a:t>
                </a:r>
                <a:r>
                  <a:rPr lang="en-US" dirty="0" smtClean="0"/>
                  <a:t>(x</a:t>
                </a:r>
                <a:r>
                  <a:rPr lang="en-US" dirty="0"/>
                  <a:t>, W) + b</a:t>
                </a:r>
                <a:r>
                  <a:rPr lang="en-US" dirty="0" smtClean="0"/>
                  <a:t>)</a:t>
                </a:r>
                <a:endParaRPr lang="vi-VN" dirty="0" smtClean="0"/>
              </a:p>
              <a:p>
                <a:pPr marL="0" indent="0">
                  <a:buNone/>
                </a:pPr>
                <a:endParaRPr lang="vi-VN" dirty="0"/>
              </a:p>
              <a:p>
                <a:pPr marL="0" indent="0">
                  <a:buNone/>
                </a:pPr>
                <a:r>
                  <a:rPr lang="vi-VN" dirty="0" smtClean="0"/>
                  <a:t>Vì: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𝒔𝒐𝒇𝒕𝒎𝒂𝒙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vi-V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7770482" y="2843598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482" y="2843598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7770482" y="3500614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482" y="3500614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9314533" y="3188679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533" y="3188679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8360030" y="3138372"/>
            <a:ext cx="954503" cy="3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8360030" y="3483453"/>
            <a:ext cx="954503" cy="3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7770482" y="4157630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482" y="4157630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7758452" y="481464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452" y="4814646"/>
                <a:ext cx="589548" cy="5895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6"/>
            <a:endCxn id="6" idx="2"/>
          </p:cNvCxnSpPr>
          <p:nvPr/>
        </p:nvCxnSpPr>
        <p:spPr>
          <a:xfrm flipV="1">
            <a:off x="8360030" y="3483453"/>
            <a:ext cx="954503" cy="9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6"/>
            <a:endCxn id="6" idx="2"/>
          </p:cNvCxnSpPr>
          <p:nvPr/>
        </p:nvCxnSpPr>
        <p:spPr>
          <a:xfrm flipV="1">
            <a:off x="8348000" y="3483453"/>
            <a:ext cx="966533" cy="16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9300503" y="3862856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503" y="3862856"/>
                <a:ext cx="589548" cy="5895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9300503" y="4597427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503" y="4597427"/>
                <a:ext cx="589548" cy="58954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4" idx="6"/>
            <a:endCxn id="13" idx="2"/>
          </p:cNvCxnSpPr>
          <p:nvPr/>
        </p:nvCxnSpPr>
        <p:spPr>
          <a:xfrm>
            <a:off x="8360030" y="3138372"/>
            <a:ext cx="940473" cy="10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3" idx="2"/>
          </p:cNvCxnSpPr>
          <p:nvPr/>
        </p:nvCxnSpPr>
        <p:spPr>
          <a:xfrm>
            <a:off x="8360030" y="3795388"/>
            <a:ext cx="940473" cy="36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 flipV="1">
            <a:off x="8360030" y="4157630"/>
            <a:ext cx="940473" cy="29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3" idx="2"/>
          </p:cNvCxnSpPr>
          <p:nvPr/>
        </p:nvCxnSpPr>
        <p:spPr>
          <a:xfrm flipV="1">
            <a:off x="8348000" y="4157630"/>
            <a:ext cx="952503" cy="9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14" idx="2"/>
          </p:cNvCxnSpPr>
          <p:nvPr/>
        </p:nvCxnSpPr>
        <p:spPr>
          <a:xfrm>
            <a:off x="8360030" y="3795388"/>
            <a:ext cx="940473" cy="10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14" idx="2"/>
          </p:cNvCxnSpPr>
          <p:nvPr/>
        </p:nvCxnSpPr>
        <p:spPr>
          <a:xfrm>
            <a:off x="8360030" y="4452404"/>
            <a:ext cx="940473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</p:cNvCxnSpPr>
          <p:nvPr/>
        </p:nvCxnSpPr>
        <p:spPr>
          <a:xfrm flipV="1">
            <a:off x="8348000" y="4898569"/>
            <a:ext cx="940473" cy="2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Cài đặt:</a:t>
            </a:r>
          </a:p>
          <a:p>
            <a:r>
              <a:rPr lang="vi-VN" dirty="0" smtClean="0"/>
              <a:t>Hàm loss: 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loss(</a:t>
            </a:r>
            <a:r>
              <a:rPr lang="en-US" dirty="0" err="1"/>
              <a:t>y_true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cross_entropy</a:t>
            </a:r>
            <a:r>
              <a:rPr lang="en-US" dirty="0"/>
              <a:t> = </a:t>
            </a:r>
            <a:r>
              <a:rPr lang="en-US" dirty="0" err="1"/>
              <a:t>tf.reduce_mean</a:t>
            </a:r>
            <a:r>
              <a:rPr lang="en-US" dirty="0"/>
              <a:t>(-</a:t>
            </a:r>
            <a:r>
              <a:rPr lang="en-US" dirty="0" err="1"/>
              <a:t>tf.reduce_sum</a:t>
            </a:r>
            <a:r>
              <a:rPr lang="en-US" dirty="0"/>
              <a:t>(</a:t>
            </a:r>
            <a:r>
              <a:rPr lang="en-US" dirty="0" err="1"/>
              <a:t>y_true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                                         tf.math.log(</a:t>
            </a:r>
            <a:r>
              <a:rPr lang="en-US" dirty="0" err="1"/>
              <a:t>y_pred</a:t>
            </a:r>
            <a:r>
              <a:rPr lang="en-US" dirty="0"/>
              <a:t>), 1))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cross_entropy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Vì: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12005" y="5076405"/>
                <a:ext cx="4324389" cy="1098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𝒍𝒐𝒔𝒔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𝐥𝐨</m:t>
                                  </m:r>
                                  <m:func>
                                    <m:func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b="1" i="0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fName>
                                    <m:e>
                                      <m:r>
                                        <a:rPr lang="en-US" sz="2400" b="1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𝒑𝒓𝒆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5" y="5076405"/>
                <a:ext cx="4324389" cy="1098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9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Cài đặt:</a:t>
            </a:r>
          </a:p>
          <a:p>
            <a:r>
              <a:rPr lang="vi-VN" dirty="0" smtClean="0"/>
              <a:t>Các cài đặt train và chạy tương tự như ‘neural đa tầng</a:t>
            </a:r>
            <a:r>
              <a:rPr lang="vi-VN" dirty="0" smtClean="0"/>
              <a:t>’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Xem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source code: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786151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</a:t>
            </a:r>
            <a:r>
              <a:rPr lang="en-US" dirty="0" err="1" smtClean="0"/>
              <a:t>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7" y="1663978"/>
            <a:ext cx="5686425" cy="430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4060" y="5969278"/>
            <a:ext cx="489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loss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(iteration)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03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4060" y="5969278"/>
            <a:ext cx="489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loss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(iteration)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 = 96.0%</a:t>
            </a:r>
          </a:p>
          <a:p>
            <a:r>
              <a:rPr lang="en-US" dirty="0"/>
              <a:t>Precision = 96.0%</a:t>
            </a:r>
          </a:p>
          <a:p>
            <a:r>
              <a:rPr lang="en-US" dirty="0"/>
              <a:t>Recall    = 96.0%</a:t>
            </a:r>
          </a:p>
          <a:p>
            <a:r>
              <a:rPr lang="en-US" dirty="0"/>
              <a:t>F1_Score  = 96.0</a:t>
            </a:r>
            <a:r>
              <a:rPr lang="en-US" dirty="0" smtClean="0"/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98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4060" y="5969278"/>
            <a:ext cx="489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loss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(iteration)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Validate:</a:t>
            </a:r>
          </a:p>
          <a:p>
            <a:r>
              <a:rPr lang="en-US" dirty="0" smtClean="0"/>
              <a:t>Accuracy  </a:t>
            </a:r>
            <a:r>
              <a:rPr lang="en-US" dirty="0"/>
              <a:t>= 96.0%</a:t>
            </a:r>
          </a:p>
          <a:p>
            <a:r>
              <a:rPr lang="en-US" dirty="0"/>
              <a:t>Precision = 96.0%</a:t>
            </a:r>
          </a:p>
          <a:p>
            <a:r>
              <a:rPr lang="en-US" dirty="0"/>
              <a:t>Recall    = 96.0%</a:t>
            </a:r>
          </a:p>
          <a:p>
            <a:r>
              <a:rPr lang="en-US" dirty="0"/>
              <a:t>F1_Score  = 96.0</a:t>
            </a:r>
            <a:r>
              <a:rPr lang="en-US" dirty="0" smtClean="0"/>
              <a:t>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83" y="758758"/>
            <a:ext cx="5371483" cy="41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2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0938306"/>
                  </p:ext>
                </p:extLst>
              </p:nvPr>
            </p:nvGraphicFramePr>
            <p:xfrm>
              <a:off x="5032041" y="3060785"/>
              <a:ext cx="2487696" cy="3116178"/>
            </p:xfrm>
            <a:graphic>
              <a:graphicData uri="http://schemas.openxmlformats.org/drawingml/2006/table">
                <a:tbl>
                  <a:tblPr firstRow="1" firstCol="1" bandRow="1">
                    <a:tableStyleId>{91EBBBCC-DAD2-459C-BE2E-F6DE35CF9A28}</a:tableStyleId>
                  </a:tblPr>
                  <a:tblGrid>
                    <a:gridCol w="808105"/>
                    <a:gridCol w="808105"/>
                    <a:gridCol w="871486"/>
                  </a:tblGrid>
                  <a:tr h="542171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21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0938306"/>
                  </p:ext>
                </p:extLst>
              </p:nvPr>
            </p:nvGraphicFramePr>
            <p:xfrm>
              <a:off x="5032041" y="3060785"/>
              <a:ext cx="2487696" cy="3116178"/>
            </p:xfrm>
            <a:graphic>
              <a:graphicData uri="http://schemas.openxmlformats.org/drawingml/2006/table">
                <a:tbl>
                  <a:tblPr firstRow="1" firstCol="1" bandRow="1">
                    <a:tableStyleId>{91EBBBCC-DAD2-459C-BE2E-F6DE35CF9A28}</a:tableStyleId>
                  </a:tblPr>
                  <a:tblGrid>
                    <a:gridCol w="808105"/>
                    <a:gridCol w="808105"/>
                    <a:gridCol w="871486"/>
                  </a:tblGrid>
                  <a:tr h="54217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r="-53759" b="-4988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86014" b="-199438"/>
                          </a:stretch>
                        </a:blipFill>
                      </a:tcPr>
                    </a:tc>
                  </a:tr>
                  <a:tr h="5421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t="-100000" r="-207519" b="-3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0000" t="-100000" r="-107519" b="-39887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06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Xin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6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9146841" y="1690688"/>
              <a:ext cx="2487696" cy="3116178"/>
            </p:xfrm>
            <a:graphic>
              <a:graphicData uri="http://schemas.openxmlformats.org/drawingml/2006/table">
                <a:tbl>
                  <a:tblPr firstRow="1" firstCol="1" bandRow="1">
                    <a:tableStyleId>{91EBBBCC-DAD2-459C-BE2E-F6DE35CF9A28}</a:tableStyleId>
                  </a:tblPr>
                  <a:tblGrid>
                    <a:gridCol w="808105"/>
                    <a:gridCol w="808105"/>
                    <a:gridCol w="871486"/>
                  </a:tblGrid>
                  <a:tr h="542171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21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9146841" y="1690688"/>
              <a:ext cx="2487696" cy="3116178"/>
            </p:xfrm>
            <a:graphic>
              <a:graphicData uri="http://schemas.openxmlformats.org/drawingml/2006/table">
                <a:tbl>
                  <a:tblPr firstRow="1" firstCol="1" bandRow="1">
                    <a:tableStyleId>{91EBBBCC-DAD2-459C-BE2E-F6DE35CF9A28}</a:tableStyleId>
                  </a:tblPr>
                  <a:tblGrid>
                    <a:gridCol w="808105"/>
                    <a:gridCol w="808105"/>
                    <a:gridCol w="871486"/>
                  </a:tblGrid>
                  <a:tr h="54217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r="-53759" b="-4966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86014" b="-198315"/>
                          </a:stretch>
                        </a:blipFill>
                      </a:tcPr>
                    </a:tc>
                  </a:tr>
                  <a:tr h="5421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t="-100000" r="-207519" b="-3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0000" t="-100000" r="-107519" b="-39662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395663" y="3299660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3" y="3299660"/>
                <a:ext cx="589548" cy="5895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395663" y="4502401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3" y="4502401"/>
                <a:ext cx="589548" cy="5895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671010" y="3330115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10" y="3330115"/>
                <a:ext cx="589548" cy="5895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671010" y="4502401"/>
                <a:ext cx="589548" cy="5895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10" y="4502401"/>
                <a:ext cx="589548" cy="5895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3818021" y="3912853"/>
            <a:ext cx="589548" cy="589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1985211" y="3594434"/>
            <a:ext cx="685799" cy="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8" idx="2"/>
          </p:cNvCxnSpPr>
          <p:nvPr/>
        </p:nvCxnSpPr>
        <p:spPr>
          <a:xfrm>
            <a:off x="1985211" y="3594434"/>
            <a:ext cx="685799" cy="120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 flipV="1">
            <a:off x="1985211" y="3624889"/>
            <a:ext cx="685799" cy="11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8" idx="2"/>
          </p:cNvCxnSpPr>
          <p:nvPr/>
        </p:nvCxnSpPr>
        <p:spPr>
          <a:xfrm>
            <a:off x="1985211" y="4797175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9" idx="2"/>
          </p:cNvCxnSpPr>
          <p:nvPr/>
        </p:nvCxnSpPr>
        <p:spPr>
          <a:xfrm>
            <a:off x="3260558" y="3624889"/>
            <a:ext cx="557463" cy="58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9" idx="2"/>
          </p:cNvCxnSpPr>
          <p:nvPr/>
        </p:nvCxnSpPr>
        <p:spPr>
          <a:xfrm flipV="1">
            <a:off x="3260558" y="4207627"/>
            <a:ext cx="557463" cy="5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6373979" y="842211"/>
            <a:ext cx="2588783" cy="6015789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26647" y="1942470"/>
                <a:ext cx="1092284" cy="10922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647" y="1942470"/>
                <a:ext cx="1092284" cy="109228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326647" y="5004428"/>
                <a:ext cx="1092284" cy="10922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647" y="5004428"/>
                <a:ext cx="1092284" cy="109228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971005" y="2155862"/>
            <a:ext cx="1425034" cy="142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1: </a:t>
            </a:r>
          </a:p>
          <a:p>
            <a:pPr algn="ctr"/>
            <a:r>
              <a:rPr lang="en-US" sz="1400" dirty="0" err="1" smtClean="0"/>
              <a:t>g|sigmoid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9605559" y="3159826"/>
            <a:ext cx="1869943" cy="1816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s:</a:t>
            </a:r>
          </a:p>
          <a:p>
            <a:pPr algn="ctr"/>
            <a:r>
              <a:rPr lang="en-US" dirty="0" err="1" smtClean="0"/>
              <a:t>g|sigmoid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18931" y="2488612"/>
            <a:ext cx="1552074" cy="37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</p:cNvCxnSpPr>
          <p:nvPr/>
        </p:nvCxnSpPr>
        <p:spPr>
          <a:xfrm>
            <a:off x="5418931" y="2488612"/>
            <a:ext cx="1552074" cy="258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 flipV="1">
            <a:off x="5418931" y="2868379"/>
            <a:ext cx="1552074" cy="268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 flipV="1">
            <a:off x="5418931" y="5071433"/>
            <a:ext cx="1552074" cy="47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9" idx="2"/>
          </p:cNvCxnSpPr>
          <p:nvPr/>
        </p:nvCxnSpPr>
        <p:spPr>
          <a:xfrm>
            <a:off x="8396039" y="2868379"/>
            <a:ext cx="1209520" cy="119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2"/>
          </p:cNvCxnSpPr>
          <p:nvPr/>
        </p:nvCxnSpPr>
        <p:spPr>
          <a:xfrm flipV="1">
            <a:off x="8319965" y="4068128"/>
            <a:ext cx="1285594" cy="64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55632" y="2488612"/>
                <a:ext cx="78040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632" y="2488612"/>
                <a:ext cx="780406" cy="381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878721" y="3128399"/>
                <a:ext cx="7857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721" y="3128399"/>
                <a:ext cx="785728" cy="3815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287425" y="4726207"/>
                <a:ext cx="78040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25" y="4726207"/>
                <a:ext cx="780406" cy="3815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981115" y="5224567"/>
                <a:ext cx="7857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115" y="5224567"/>
                <a:ext cx="785728" cy="3815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396039" y="3184240"/>
                <a:ext cx="78040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39" y="3184240"/>
                <a:ext cx="780406" cy="3815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319965" y="4710047"/>
                <a:ext cx="7857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965" y="4710047"/>
                <a:ext cx="785728" cy="3815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7303168" y="1168224"/>
                <a:ext cx="758053" cy="7742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168" y="1168224"/>
                <a:ext cx="758053" cy="774246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stCxn id="76" idx="4"/>
            <a:endCxn id="7" idx="0"/>
          </p:cNvCxnSpPr>
          <p:nvPr/>
        </p:nvCxnSpPr>
        <p:spPr>
          <a:xfrm>
            <a:off x="7682195" y="1942470"/>
            <a:ext cx="1327" cy="21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7303168" y="6005365"/>
                <a:ext cx="758053" cy="7742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168" y="6005365"/>
                <a:ext cx="758053" cy="774246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84" idx="0"/>
            <a:endCxn id="88" idx="4"/>
          </p:cNvCxnSpPr>
          <p:nvPr/>
        </p:nvCxnSpPr>
        <p:spPr>
          <a:xfrm flipH="1" flipV="1">
            <a:off x="7682194" y="5745913"/>
            <a:ext cx="1" cy="25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969677" y="4320879"/>
            <a:ext cx="1425034" cy="142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</a:t>
            </a:r>
          </a:p>
          <a:p>
            <a:pPr algn="ctr"/>
            <a:r>
              <a:rPr lang="en-US" sz="1400" dirty="0" err="1" smtClean="0"/>
              <a:t>g|sigmoid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1" name="Oval 90"/>
          <p:cNvSpPr/>
          <p:nvPr/>
        </p:nvSpPr>
        <p:spPr>
          <a:xfrm>
            <a:off x="10149711" y="1782932"/>
            <a:ext cx="758053" cy="77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91" idx="4"/>
            <a:endCxn id="9" idx="0"/>
          </p:cNvCxnSpPr>
          <p:nvPr/>
        </p:nvCxnSpPr>
        <p:spPr>
          <a:xfrm>
            <a:off x="10528738" y="2557178"/>
            <a:ext cx="11793" cy="60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679350" y="3092167"/>
                <a:ext cx="1758815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0" y="3092167"/>
                <a:ext cx="1758815" cy="65915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679349" y="3762263"/>
                <a:ext cx="23920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igmoid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3762263"/>
                <a:ext cx="2392001" cy="61734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 descr="Ronny Restrep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9" y="4568420"/>
            <a:ext cx="3541271" cy="196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679350" y="3092167"/>
                <a:ext cx="2621359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0" y="3092167"/>
                <a:ext cx="2621359" cy="6591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679349" y="3774295"/>
                <a:ext cx="23920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igmoid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3774295"/>
                <a:ext cx="2392001" cy="617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 descr="Ronny Restre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50" y="1825625"/>
            <a:ext cx="7447263" cy="413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XOR</a:t>
            </a:r>
          </a:p>
          <a:p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5511451" y="2029215"/>
                <a:ext cx="746723" cy="7800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51" y="2029215"/>
                <a:ext cx="746723" cy="78006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5511451" y="5091173"/>
                <a:ext cx="746723" cy="7800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51" y="5091173"/>
                <a:ext cx="746723" cy="78006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8261081" y="2337719"/>
            <a:ext cx="974202" cy="101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1: </a:t>
            </a:r>
          </a:p>
          <a:p>
            <a:pPr algn="ctr"/>
            <a:r>
              <a:rPr lang="en-US" sz="1400" dirty="0" err="1" smtClean="0"/>
              <a:t>g|sigmoid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11036388" y="3453609"/>
            <a:ext cx="1278358" cy="129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s:</a:t>
            </a:r>
          </a:p>
          <a:p>
            <a:pPr algn="ctr"/>
            <a:r>
              <a:rPr lang="en-US" dirty="0" err="1" smtClean="0"/>
              <a:t>g|sigmoid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6"/>
            <a:endCxn id="20" idx="2"/>
          </p:cNvCxnSpPr>
          <p:nvPr/>
        </p:nvCxnSpPr>
        <p:spPr>
          <a:xfrm>
            <a:off x="6258174" y="2419250"/>
            <a:ext cx="2002907" cy="42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6"/>
          </p:cNvCxnSpPr>
          <p:nvPr/>
        </p:nvCxnSpPr>
        <p:spPr>
          <a:xfrm>
            <a:off x="6258174" y="2419250"/>
            <a:ext cx="1930138" cy="254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6"/>
            <a:endCxn id="20" idx="2"/>
          </p:cNvCxnSpPr>
          <p:nvPr/>
        </p:nvCxnSpPr>
        <p:spPr>
          <a:xfrm flipV="1">
            <a:off x="6258174" y="2846573"/>
            <a:ext cx="2002907" cy="263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6"/>
            <a:endCxn id="40" idx="2"/>
          </p:cNvCxnSpPr>
          <p:nvPr/>
        </p:nvCxnSpPr>
        <p:spPr>
          <a:xfrm flipV="1">
            <a:off x="6258174" y="5011590"/>
            <a:ext cx="2001579" cy="46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6"/>
            <a:endCxn id="22" idx="2"/>
          </p:cNvCxnSpPr>
          <p:nvPr/>
        </p:nvCxnSpPr>
        <p:spPr>
          <a:xfrm>
            <a:off x="9235283" y="2846573"/>
            <a:ext cx="1801105" cy="125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0" idx="6"/>
            <a:endCxn id="22" idx="2"/>
          </p:cNvCxnSpPr>
          <p:nvPr/>
        </p:nvCxnSpPr>
        <p:spPr>
          <a:xfrm flipV="1">
            <a:off x="9233955" y="4102285"/>
            <a:ext cx="1802433" cy="90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41770" y="2372194"/>
                <a:ext cx="53351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70" y="2372194"/>
                <a:ext cx="533512" cy="381515"/>
              </a:xfrm>
              <a:prstGeom prst="rect">
                <a:avLst/>
              </a:prstGeom>
              <a:blipFill rotWithShape="0">
                <a:blip r:embed="rId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66541" y="3011981"/>
                <a:ext cx="537151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41" y="3011981"/>
                <a:ext cx="537151" cy="381515"/>
              </a:xfrm>
              <a:prstGeom prst="rect">
                <a:avLst/>
              </a:prstGeom>
              <a:blipFill rotWithShape="0">
                <a:blip r:embed="rId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73563" y="4609789"/>
                <a:ext cx="53351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63" y="4609789"/>
                <a:ext cx="533512" cy="381515"/>
              </a:xfrm>
              <a:prstGeom prst="rect">
                <a:avLst/>
              </a:prstGeom>
              <a:blipFill rotWithShape="0">
                <a:blip r:embed="rId6"/>
                <a:stretch>
                  <a:fillRect r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68935" y="5108149"/>
                <a:ext cx="537151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35" y="5108149"/>
                <a:ext cx="537151" cy="381515"/>
              </a:xfrm>
              <a:prstGeom prst="rect">
                <a:avLst/>
              </a:prstGeom>
              <a:blipFill rotWithShape="0">
                <a:blip r:embed="rId7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482177" y="3067822"/>
                <a:ext cx="53351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177" y="3067822"/>
                <a:ext cx="533512" cy="381515"/>
              </a:xfrm>
              <a:prstGeom prst="rect">
                <a:avLst/>
              </a:prstGeom>
              <a:blipFill rotWithShape="0">
                <a:blip r:embed="rId8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406103" y="4593629"/>
                <a:ext cx="53351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103" y="4593629"/>
                <a:ext cx="533512" cy="381515"/>
              </a:xfrm>
              <a:prstGeom prst="rect">
                <a:avLst/>
              </a:prstGeom>
              <a:blipFill rotWithShape="0">
                <a:blip r:embed="rId9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8382234" y="1164063"/>
                <a:ext cx="518231" cy="5529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234" y="1164063"/>
                <a:ext cx="518231" cy="552938"/>
              </a:xfrm>
              <a:prstGeom prst="ellipse">
                <a:avLst/>
              </a:prstGeom>
              <a:blipFill rotWithShape="0">
                <a:blip r:embed="rId10"/>
                <a:stretch>
                  <a:fillRect l="-16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4"/>
            <a:endCxn id="20" idx="0"/>
          </p:cNvCxnSpPr>
          <p:nvPr/>
        </p:nvCxnSpPr>
        <p:spPr>
          <a:xfrm>
            <a:off x="8641350" y="1717001"/>
            <a:ext cx="106832" cy="62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8382234" y="6001204"/>
                <a:ext cx="518231" cy="5529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234" y="6001204"/>
                <a:ext cx="518231" cy="552938"/>
              </a:xfrm>
              <a:prstGeom prst="ellipse">
                <a:avLst/>
              </a:prstGeom>
              <a:blipFill rotWithShape="0">
                <a:blip r:embed="rId11"/>
                <a:stretch>
                  <a:fillRect l="-16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8" idx="0"/>
            <a:endCxn id="40" idx="4"/>
          </p:cNvCxnSpPr>
          <p:nvPr/>
        </p:nvCxnSpPr>
        <p:spPr>
          <a:xfrm flipV="1">
            <a:off x="8641350" y="5520443"/>
            <a:ext cx="105504" cy="48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259753" y="4502736"/>
            <a:ext cx="974202" cy="101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</a:t>
            </a:r>
          </a:p>
          <a:p>
            <a:pPr algn="ctr"/>
            <a:r>
              <a:rPr lang="en-US" sz="1400" dirty="0" err="1" smtClean="0"/>
              <a:t>g|sigmoid</a:t>
            </a:r>
            <a:r>
              <a:rPr lang="en-US" sz="1400" dirty="0" smtClean="0"/>
              <a:t> 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11228777" y="1778771"/>
                <a:ext cx="518231" cy="5529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777" y="1778771"/>
                <a:ext cx="518231" cy="552938"/>
              </a:xfrm>
              <a:prstGeom prst="ellipse">
                <a:avLst/>
              </a:prstGeom>
              <a:blipFill rotWithShape="0">
                <a:blip r:embed="rId12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41" idx="4"/>
            <a:endCxn id="22" idx="0"/>
          </p:cNvCxnSpPr>
          <p:nvPr/>
        </p:nvCxnSpPr>
        <p:spPr>
          <a:xfrm>
            <a:off x="11487893" y="2331709"/>
            <a:ext cx="187674" cy="112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79350" y="3092167"/>
                <a:ext cx="524348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0" y="3092167"/>
                <a:ext cx="5243487" cy="381515"/>
              </a:xfrm>
              <a:prstGeom prst="rect">
                <a:avLst/>
              </a:prstGeom>
              <a:blipFill rotWithShape="0"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79349" y="3582306"/>
                <a:ext cx="5311839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3582306"/>
                <a:ext cx="5311839" cy="381515"/>
              </a:xfrm>
              <a:prstGeom prst="rect">
                <a:avLst/>
              </a:prstGeom>
              <a:blipFill rotWithShape="0"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79349" y="4311978"/>
                <a:ext cx="476079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9" y="4311978"/>
                <a:ext cx="4760790" cy="381515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1623</Words>
  <Application>Microsoft Office PowerPoint</Application>
  <PresentationFormat>Widescreen</PresentationFormat>
  <Paragraphs>521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Menlo</vt:lpstr>
      <vt:lpstr>Times New Roman</vt:lpstr>
      <vt:lpstr>Wingdings</vt:lpstr>
      <vt:lpstr>Office Theme</vt:lpstr>
      <vt:lpstr>Mạng neural nhân tạo</vt:lpstr>
      <vt:lpstr>PowerPoint Presentation</vt:lpstr>
      <vt:lpstr>PowerPoint Presentation</vt:lpstr>
      <vt:lpstr>PowerPoint Presentation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đa tầng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Mạng neural nhiều đầu ra</vt:lpstr>
      <vt:lpstr>Kết quả</vt:lpstr>
      <vt:lpstr>Kết quả </vt:lpstr>
      <vt:lpstr>Kết quả </vt:lpstr>
      <vt:lpstr>Xin cảm 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vinhphuc</dc:creator>
  <cp:lastModifiedBy>vinhphuc</cp:lastModifiedBy>
  <cp:revision>102</cp:revision>
  <dcterms:created xsi:type="dcterms:W3CDTF">2020-05-22T06:45:41Z</dcterms:created>
  <dcterms:modified xsi:type="dcterms:W3CDTF">2020-05-23T15:31:50Z</dcterms:modified>
</cp:coreProperties>
</file>