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3.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Lst>
  <p:notesMasterIdLst>
    <p:notesMasterId r:id="rId64"/>
  </p:notesMasterIdLst>
  <p:sldIdLst>
    <p:sldId id="258" r:id="rId5"/>
    <p:sldId id="288" r:id="rId6"/>
    <p:sldId id="257" r:id="rId7"/>
    <p:sldId id="259" r:id="rId8"/>
    <p:sldId id="296" r:id="rId9"/>
    <p:sldId id="293" r:id="rId10"/>
    <p:sldId id="294" r:id="rId11"/>
    <p:sldId id="295" r:id="rId12"/>
    <p:sldId id="298" r:id="rId13"/>
    <p:sldId id="297" r:id="rId14"/>
    <p:sldId id="287" r:id="rId15"/>
    <p:sldId id="260" r:id="rId16"/>
    <p:sldId id="267" r:id="rId17"/>
    <p:sldId id="262" r:id="rId18"/>
    <p:sldId id="261" r:id="rId19"/>
    <p:sldId id="291" r:id="rId20"/>
    <p:sldId id="299" r:id="rId21"/>
    <p:sldId id="266" r:id="rId22"/>
    <p:sldId id="300" r:id="rId23"/>
    <p:sldId id="292" r:id="rId24"/>
    <p:sldId id="301" r:id="rId25"/>
    <p:sldId id="302" r:id="rId26"/>
    <p:sldId id="303" r:id="rId27"/>
    <p:sldId id="304" r:id="rId28"/>
    <p:sldId id="313" r:id="rId29"/>
    <p:sldId id="314" r:id="rId30"/>
    <p:sldId id="315" r:id="rId31"/>
    <p:sldId id="316" r:id="rId32"/>
    <p:sldId id="317" r:id="rId33"/>
    <p:sldId id="318" r:id="rId34"/>
    <p:sldId id="319" r:id="rId35"/>
    <p:sldId id="307" r:id="rId36"/>
    <p:sldId id="320" r:id="rId37"/>
    <p:sldId id="305" r:id="rId38"/>
    <p:sldId id="306" r:id="rId39"/>
    <p:sldId id="308" r:id="rId40"/>
    <p:sldId id="309" r:id="rId41"/>
    <p:sldId id="310" r:id="rId42"/>
    <p:sldId id="311" r:id="rId43"/>
    <p:sldId id="264" r:id="rId44"/>
    <p:sldId id="271" r:id="rId45"/>
    <p:sldId id="268" r:id="rId46"/>
    <p:sldId id="289" r:id="rId47"/>
    <p:sldId id="269" r:id="rId48"/>
    <p:sldId id="263" r:id="rId49"/>
    <p:sldId id="270" r:id="rId50"/>
    <p:sldId id="273" r:id="rId51"/>
    <p:sldId id="275" r:id="rId52"/>
    <p:sldId id="277" r:id="rId53"/>
    <p:sldId id="276" r:id="rId54"/>
    <p:sldId id="278" r:id="rId55"/>
    <p:sldId id="279" r:id="rId56"/>
    <p:sldId id="274" r:id="rId57"/>
    <p:sldId id="280" r:id="rId58"/>
    <p:sldId id="281" r:id="rId59"/>
    <p:sldId id="282" r:id="rId60"/>
    <p:sldId id="285" r:id="rId61"/>
    <p:sldId id="286" r:id="rId62"/>
    <p:sldId id="290"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F96232"/>
    <a:srgbClr val="112D54"/>
    <a:srgbClr val="152D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8B7DF-12A1-46FB-AC58-37E6DFEA7A4D}" v="84" dt="2020-09-14T05:28:32.4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82573" autoAdjust="0"/>
  </p:normalViewPr>
  <p:slideViewPr>
    <p:cSldViewPr snapToGrid="0">
      <p:cViewPr varScale="1">
        <p:scale>
          <a:sx n="94" d="100"/>
          <a:sy n="94" d="100"/>
        </p:scale>
        <p:origin x="1188"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31:53.69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94 3474,'0'0'1667,"0"0"-458,0 0 93,0 0 133,0 0-333,0 0-153,23 2-460,156 15 997,948-2 329,-724-17-1581,-77 4-151,516-13 1605,-651-4-1396,284-9-128,4 26-73,367-2 891,-644-9-649,44 0-205,-205 7-62,69-13 0,-70 9 96,70-4 1,332 1-43,-136 9-72,272-3 18,-578 4-20,0 3 2,0-3-51,0-1-13,0 0 0,5 0-115,-4 1 73,1-1 1,-1 0-1,0 1 0,1-1 1,-1 0-1,0 0 0,1 0 1,-1 0-1,0 0 1,0 0-1,1-1 0,-1 1 1,0 0-1,1-1 0,-1 1 1,0-1-1,0 1 1,0-1-1,1 1 0,-1-1 1,0 0-1,1-1 0,-2-14-3687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5:16.657"/>
    </inkml:context>
    <inkml:brush xml:id="br0">
      <inkml:brushProperty name="width" value="0.05" units="cm"/>
      <inkml:brushProperty name="height" value="0.05" units="cm"/>
    </inkml:brush>
  </inkml:definitions>
  <inkml:trace contextRef="#ctx0" brushRef="#br0">9213 461 9796,'0'0'1068,"0"0"-633,0 0-6,0 0 246,0 0 232,-12-19 27,-46-59-198,54 74-657,-1 0-1,1 0 1,-1 0-1,1 1 1,-1-1-1,0 1 1,0 0-1,-1 1 1,1-1-1,0 1 1,-1 0-1,0 0 1,-10-1-1,-6-2 197,-184-50 606,-304-41 0,-220 16-1271,647 72 464,-1130-58-256,2 55 207,-226 88 328,19 109 193,692-59-338,20 62 160,627-162-187,0 3 0,2 3 0,2 4-1,-107 69 1,153-85-137,2 1-1,1 1 1,0 1-1,2 1 1,-33 45-1,42-49-40,1 2-1,1-1 1,1 2-1,1-1 1,2 2-1,0-1 0,1 1 1,-5 35-1,5 0-9,3 0-1,4 72 0,1-85-3,1-25 1,1-1 1,1 1-1,1-1 1,0 0-1,2 0 1,1 0-1,0 0 1,2-1-1,0-1 1,1 1 0,1-2-1,1 1 1,1-2-1,0 1 1,1-2-1,25 24 1,-5-9-11,2-2 0,0-2 0,2-1 0,1-2 0,1-1 0,1-3 0,48 18 0,61 14 14,2-7 0,2-7 0,310 36-1,491-33-34,-844-41 22,922-22-264,865-151-27,-157 11 311,855-74 564,-2510 225-502,267-38 87,-266 33-135,164-54 0,-230 62 18,0 0 1,-1-1-1,0-1 0,0-1 0,34-26 0,-47 31 2,-1 0 0,1 0-1,-1-1 1,0 0 0,0 0 0,-1 0-1,0-1 1,-1 0 0,1 0 0,-1 0-1,-1 0 1,0-1 0,0 1 0,-1-1-1,1 0 1,0-15 0,-1 10 28,-1 0 1,-1-1-1,0 1 1,-1 0-1,0 0 0,-5-19 1,4 26-36,-1 0 0,0 0 0,0 1 0,-1-1 0,0 1 1,0-1-1,0 1 0,-1 1 0,0-1 0,0 0 0,-1 1 0,1 0 0,-13-8 1,-27-16 26,0 3 1,-2 1-1,-1 2 1,-73-24-1,-213-49 40,315 91-97,-328-78-8,-545-57-1,-427 18-96,901 85 65,-178-8-375,199 34-2859,347 11-1430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5:55.474"/>
    </inkml:context>
    <inkml:brush xml:id="br0">
      <inkml:brushProperty name="width" value="0.05" units="cm"/>
      <inkml:brushProperty name="height" value="0.05" units="cm"/>
    </inkml:brush>
  </inkml:definitions>
  <inkml:trace contextRef="#ctx0" brushRef="#br0">15 0 5330,'0'0'878,"0"0"-408,0 0 194,0 0 467,0 0 19,0 0-222,0 0-178,0 0-80,0 0-545,-1 0 0,0 0 0,1 1 0,-1-1 0,1 0 0,-1 0 0,1 1 0,-1-1 0,1 0 0,0 0 0,-1 1 0,1-1 0,-1 0 0,1 1 0,-1-1 0,1 1 0,0-1 0,-1 1 0,1-1 1,0 0-1,0 1 0,-1-1 0,1 1 0,0-1 0,0 1 0,0 0 0,0-1 0,-1 1 0,1 0 0,-2 17 60,1 0-1,1 0 1,0 0 0,1 0 0,1 0 0,1 0 0,0 0-1,1-1 1,1 1 0,14 30 0,-8-18 25,-1 1 0,-2 0-1,-1 1 1,5 43 0,1 136 369,-10-123-436,10 665 1586,3-565-1493,-1-41-146,20 192 261,-7-92 23,-20-1-179,-3-37 64,3-100-124,7 205 191,-16-213-182,0 104 92,32 260 1,-17-323-99,-6 164 0,-1-15 4,-6-25-412,-1-209-60,0-137-3890,0 42-1402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5:58.390"/>
    </inkml:context>
    <inkml:brush xml:id="br0">
      <inkml:brushProperty name="width" value="0.05" units="cm"/>
      <inkml:brushProperty name="height" value="0.05" units="cm"/>
    </inkml:brush>
  </inkml:definitions>
  <inkml:trace contextRef="#ctx0" brushRef="#br0">194 131 1185,'0'0'1427,"0"0"-611,0 0-47,0 0 154,0 0 34,0 0-17,-7 4-255,-1 0-172,1 1-1,0 0 1,-1 0 0,2 1-1,-1 0 1,-7 8 0,9-9-335,0-1 1,0-1 0,-1 1-1,0-1 1,1 0 0,-1 0 0,0 0-1,-1-1 1,1 0 0,0 0 0,-1-1-1,-11 2 1,14-3-63,1 0-1,-1 1 0,1-1 1,-1 1-1,1 0 0,0 0 1,-1 0-1,1 0 0,-4 2 1,7-3-100,0 0 1,0 0-1,-1 0 1,1 0 0,0 0-1,0 0 1,0 1 0,0-1-1,0 0 1,-1 0 0,1 0-1,0 0 1,0 0-1,0 0 1,0 0 0,0 0-1,0 0 1,0 1 0,-1-1-1,1 0 1,0 0-1,0 0 1,0 0 0,0 0-1,0 1 1,0-1 0,0 0-1,0 0 1,0 0-1,0 0 1,0 0 0,0 1-1,0-1 1,0 0 0,0 0-1,0 0 1,0 0-1,0 1 1,0-1 0,0 0-1,0 0 1,0 0 0,0 0-1,0 0 1,0 1-1,0-1 1,0 0 0,1 0-1,-1 0 1,0 0 0,0 0-1,0 1 1,21 1 227,42-2 154,0-3 0,84-15 1,704-73 1656,-503 65-1995,452-16-65,-740 42-26,692-20 27,-621 7 17,203-9 49,-333 22-67,-1 0 47,0 0 76,0 0-22,0 0-21,0 0 53,0 0-32,0 0-16,0 0-43,0 0 27,-1 12-30,-1 0 0,0 0 0,-1 0 0,0 0 0,0 0 0,-9 18 0,-8 29 3,1 23-29,5 1 0,-7 120-1,15 172 18,6-292-22,0-71 0,-1 85 46,4 0 1,24 153 0,-9-160 221,42 192 246,-43-222-487,2-1 0,44 92-1,-50-124-9,0 1-1,-2 0 0,-1 1 0,-2 0 0,7 40 0,28 121 220,-2-9-123,-8 31-69,20 107 42,-33-222 48,-5 1 0,4 188 0,-16-233 46,17 98 0,-10-98-117,4 103 1,-12-101-38,0-40-21,-1 0-1,0 0 1,-1 0-1,-1 1 0,-1-1 1,0 0-1,-1 0 0,-8 24 1,6-28-6,-58 132 17,58-121-18,5-21-2,0 0-1,0 0 1,0 0 0,0 0-1,0 0 1,0-1 0,-1 1-1,1 0 1,0 0 0,-1 0-1,1 0 1,-1-1-1,1 1 1,-1 0 0,1 0-1,-1-1 1,0 1 0,1-1-1,-1 1 1,0 0 0,1-1-1,-1 1 1,0-1-1,0 1 1,1-1 0,-1 0-1,0 1 1,0-1 0,0 0-1,0 0 1,0 1 0,0-1-1,-1 0 1,-17 7-69,0-1 0,-1 0 0,-21 3 0,16-4-97,-48 16 0,-64 27 123,-2-5 0,-246 40 0,-301 1-400,65-11 361,-13 40 345,505-84-192,64-12-271,0-4-1,-1-2 0,-93 4 0,111-15 312,47 0 55,1 0-39,0 0-68,0 0-12,0 0 39,0 0 14,0 0 15,0 0 20,0 0-11,0 0 13,0 0-16,0 0-48,0 0-35,0 0-58,0 0-19,0 0 32,0 0 66,0 0 46,0 0 0,0 0-34,0 0-25,0 0-24,0 0-4,0 0-7,0 0-20,0 0-17,0 0-27,0 0 62,0 0 43,-1 0-8,-131 11 114,123-10-162,-1 1 0,1 0 1,0 1-1,0 0 0,0 0 0,0 1 0,1 0 0,-11 7 0,-14 6 15,31-15 8,2-2 14,-1 0 236,1 0-316,0 0 0,-1 0-1,1 1 1,0-1 0,-1 0 0,1 0 0,0 0 0,-1 0 0,1 0 0,0 0 0,-1 0 0,1 0 0,0-1 0,-1 1 0,1 0 0,0 0 0,-1 0 0,1 0 0,0 0 0,-1 0 0,1-1 0,0 1 0,0 0 0,-1 0 0,1 0 0,0-1 0,0 1 0,-1 0 0,1 0 0,0-1-1,0 1 1,0 0 0,-1-1 0,1 1 0,0 0 0,0-1 0,0 1 0,0 0 0,0-1 0,0-9-2102,0 0-2964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6:18.653"/>
    </inkml:context>
    <inkml:brush xml:id="br0">
      <inkml:brushProperty name="width" value="0.05" units="cm"/>
      <inkml:brushProperty name="height" value="0.05" units="cm"/>
    </inkml:brush>
  </inkml:definitions>
  <inkml:trace contextRef="#ctx0" brushRef="#br0">1 1904 2065,'0'0'2081,"0"0"-1030,0 0-533,0 0-102,0 0 152,0 0 166,0 15 353,0-14 4949,0-6-6036,1 0 0,0 0 0,0 1 0,1-1 0,-1 0 0,1 1 0,0-1 0,0 1 0,1-1 0,-1 1 0,1 0 0,0 0 0,6-6 0,54-51 285,-39 39-271,240-228 1659,-202 195-1431,3 3 1,2 3 0,88-48 0,-69 44 77,133-106 0,-182 129-248,2 2-1,1 1 1,1 2-1,65-28 1,186-61 268,-124 53-283,103-50 153,136-50 512,-283 119-651,178-37 1,846-89 545,-1051 156-596,752-59 453,-491 47 108,-299 20-499,524-35 731,7 36-470,-178 36-284,-220-14-40,-25-1 30,-1 8 0,-2 7 0,198 67 0,660 214 315,-743-231-172,16 25-105,-220-79-51,77 19 77,-116-39-29,1 2 0,-2 1 0,0 1 0,0 2 0,47 29 0,-29-5 644,-52-38-652,-1-1-48,0 0 1,0 0-1,0 0-8,30 24 38,-21-11-29,-8-11-26,-1-1 1,1 1 0,0-1 0,0 1-1,0-1 1,0 1 0,1-1 0,-1 0 0,0 0-1,0 0 1,1 1 0,-1-1 0,1-1 0,2 3-1,5 2-4,-1 0 0,0 0 0,0 1 0,-1 0 0,0 1 0,12 13 0,14 13-2,51 30 18,-63-42-8,-18-17-7,1-1 1,-1 1 0,1-1-1,-1 0 1,1 0 0,0 0-1,8 4 1,-10-7 6,2 0 0,-3 1 13,-1 0-37,0 0-184,0-1-493,-5-2-596,-50-23-5829,20 9-3906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6:22.882"/>
    </inkml:context>
    <inkml:brush xml:id="br0">
      <inkml:brushProperty name="width" value="0.05" units="cm"/>
      <inkml:brushProperty name="height" value="0.05" units="cm"/>
      <inkml:brushProperty name="color" value="#E71224"/>
    </inkml:brush>
  </inkml:definitions>
  <inkml:trace contextRef="#ctx0" brushRef="#br0">2689 337 3554,'0'0'1888,"0"0"-418,0 0-240,0 0-69,0 0-89,6 0-189,11 0-510,-4 0 3995,-17-25-3543,-1 20-810,1 0-1,-1 0 1,0 0 0,0 1 0,-1 0 0,1 0-1,-1 0 1,-9-4 0,-58-27 81,58 28-104,-75-27-19,0 5 0,-188-37-1,233 57 35,-133-22 219,-265-14-1,-186 34 760,586 11-897,0 2 1,-1 2 0,1 3-1,1 0 1,0 3 0,0 2-1,-57 24 1,71-24-38,1 2 0,1 0-1,0 2 1,1 1 0,1 1-1,1 1 1,0 2 0,2 0 0,0 1-1,1 1 1,-24 37 0,28-35 28,0 2 0,2-1-1,1 2 1,2 0 0,0 1 0,2-1 0,1 2 0,2-1 0,0 1 0,2 0 0,0 34 0,4 198 121,1-250-192,1-1 0,0 1 0,1-1 1,0 1-1,1-1 0,0 0 0,1-1 0,0 1 0,1-1 1,0 0-1,0 0 0,1-1 0,0 0 0,1 0 1,0 0-1,16 12 0,6 4 25,2-2-1,0-1 1,67 32-1,-2-9 1,2-5 0,2-4-1,2-5 1,0-4 0,2-5-1,139 12 1,650-6 91,-810-30-102,0-4 1,-1-4-1,113-28 1,-139 23 0,0-2 1,-1-3 0,-2-2-1,0-3 1,79-49 0,-111 60-9,0-2 1,-2 0-1,0-2 1,0 0-1,-2-1 0,30-40 1,-38 44-6,-1 0 1,0 0 0,-2-1-1,1 0 1,-2-1-1,0 1 1,-1-1-1,-1 0 1,0-1-1,-2 1 1,2-21-1,-3 11 31,-1 0 0,-6-55 0,4 71-32,-1 1 1,0 0-1,-1-1 1,1 1-1,-2 0 1,0 1-1,0-1 1,-1 1-1,0 0 1,-11-13-1,-13-9 29,-2 0 0,-1 2 0,-2 1 0,0 2 0,-2 2 0,0 1-1,-63-28 1,23 18-108,-2 3-1,-1 4 1,-84-17-1,90 28-1432,-1 3-1,-128-5 0,193 17-3423,10 0-3232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6:08.175"/>
    </inkml:context>
    <inkml:brush xml:id="br0">
      <inkml:brushProperty name="width" value="0.05" units="cm"/>
      <inkml:brushProperty name="height" value="0.05" units="cm"/>
      <inkml:brushProperty name="color" value="#E71224"/>
    </inkml:brush>
  </inkml:definitions>
  <inkml:trace contextRef="#ctx0" brushRef="#br0">2440 319 3586,'0'0'1630,"0"0"-1174,0 0-267,0 0 334,0 0 392,11-3 107,3-2-528,11-4-195,1 7 5183,-25 0-5452,-1 0-1,0 0 1,0-1-1,0 1 1,-1 0-1,1 0 1,0 0-1,-1 0 1,0-1-1,1 1 1,-1 0-1,0 0 1,0 0-1,-2-3 1,-20-11 155,0 0 1,-1 2-1,-1 0 0,0 2 1,-33-12-1,-138-36 198,190 58-381,-122-30 439,-1 6 0,-1 5 0,0 6 1,-148 3-1,255 12-400,-35-1 89,1 3-1,-60 10 0,-374 93 228,430-87-318,1 3-1,1 2 0,1 3 1,2 2-1,-103 69 0,147-88-11,-1 1 0,1 1 0,1 0 0,-1 0 0,2 1 0,-14 20 0,18-23-3,2 0 0,-1 0 1,1 0-1,0 0 0,1 1 1,0-1-1,1 1 0,0 0 1,0 0-1,1 0 0,0 12 1,0 20 102,0-20-9,1-1-1,3 27 0,-3-42-87,2 0 0,-1 0 0,0 0 0,1 0 0,1 0 0,-1 0 0,1-1 0,-1 1 0,1-1 0,1 0 0,-1 0 0,6 6 0,21 19 30,1-2 0,2-1-1,0-2 1,2-1-1,0-2 1,2-1-1,0-2 1,70 25 0,-37-21 31,1-3 0,0-4 0,2-2 1,80 3-1,436-2-40,-453-15-33,-57-5 25,1-3 0,-1-4 0,82-22-1,2 0 35,385-53-2,-521 83-7,0-1 0,0-1-1,-1-1 1,37-15 0,-51 16 12,0 0 0,-1 0-1,0-1 1,0 0 0,0-1 0,-1 0 0,0-1-1,-1 0 1,0 0 0,0-1 0,7-12 0,-12 14-64,-1 1 0,0 0 0,0-1 0,-1 0 0,0 1 0,0-1 0,-1 0 0,0 0 0,0 0 0,-1 0 0,0 0 0,-2-9 0,2-5-3,0 19-13,-1 0-1,1 0 1,-1 0 0,0 0 0,1 0-1,-1 1 1,0-1 0,-1 0-1,1 1 1,0-1 0,-1 0 0,0 1-1,0 0 1,1-1 0,-1 1-1,0 0 1,-1 0 0,1 0 0,0 1-1,-1-1 1,1 0 0,-5-2-1,-8-3-1,1 1 1,-1 0-1,-18-5 0,6 2 3,-69-25-8,0 3 0,-2 5 0,-1 4 0,-115-10 0,166 29-77,-33-4-489,75 6 477,0-1 0,-1 0 0,1 0 1,0-1-1,0 0 0,0 0 1,0 0-1,1-1 0,0 0 1,-7-5-1,5 2-2407,6-1-2360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6:10.285"/>
    </inkml:context>
    <inkml:brush xml:id="br0">
      <inkml:brushProperty name="width" value="0.05" units="cm"/>
      <inkml:brushProperty name="height" value="0.05" units="cm"/>
      <inkml:brushProperty name="color" value="#E71224"/>
    </inkml:brush>
  </inkml:definitions>
  <inkml:trace contextRef="#ctx0" brushRef="#br0">12015 40 2657,'0'0'1892,"0"0"-601,0 0-235,0 0 158,0 0 43,1-4-230,0 3-916,-1 0 1,0 1-1,1-1 1,-1 0-1,0 0 0,0 1 1,0-1-1,1 0 0,-1 0 1,0 1-1,0-1 1,0 0-1,0 0 0,0 0 1,-1 1-1,1-1 0,0 0 1,0 0-1,0 1 1,-1-1-1,1 0 0,0 1 1,-1-1-1,1 0 0,0 1 1,-1-1-1,1 0 1,-1 0-1,-28-3 1391,28 4-1568,-567-6 947,130 3-193,-1127 41 2116,-274 119-1804,649 43-944,751-117-42,-354 81 3,16 75 11,358-69 43,-491 277-1,682-306 45,-237 192-1,72-47 276,363-266-350,-320 226 485,246-165-106,-115 115 1,185-159-193,2 2 1,-28 44 0,31-41-69,-59 65-1,-25 9 242,108-110-398,-24 25 67,2 0 0,2 2 0,0 1 0,-29 56 0,47-79-67,-1-1 0,0 1 0,0-1 0,-1-1 0,0 1 1,-21 14-1,-15 18 10,15-12 6,-41 32-1,-9 8-31,-36 26 43,7-6 17,78-58-53,18-19 5,0 1 1,-1-2-1,-25 19 1,23-14 274,15-15-274,0-1 0,0 0 0,1 0 1,-1 0-1,0 0 0,0 0 1,0 0-1,0 0 0,0 0 1,0 0-1,0 0 0,0 0 1,-1-1-1,1 1 0,0 0 1,-1-1-1,1 1 0,0-1 1,-1 1-1,-1-1 0,2 0 17,-40 6-1075,31-6 382,8 0-5155,2 0-1903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6:11.126"/>
    </inkml:context>
    <inkml:brush xml:id="br0">
      <inkml:brushProperty name="width" value="0.05" units="cm"/>
      <inkml:brushProperty name="height" value="0.05" units="cm"/>
      <inkml:brushProperty name="color" value="#E71224"/>
    </inkml:brush>
  </inkml:definitions>
  <inkml:trace contextRef="#ctx0" brushRef="#br0">471 0 5154,'0'0'2927,"0"0"-1102,0 0-505,0 0-31,0 0-211,0 0-158,-16 22-7,-1 4-645,-10 12 305,-49 55 0,31-43-47,2 2 1,3 2 0,2 2 0,3 1-1,2 2 1,-48 121 0,76-166-459,1 1-1,1-1 1,0 0 0,1 1 0,0 0 0,1 16 0,1-30-58,0-1-7,0 1-1,0-1 1,0 0-1,0 1 1,0-1-1,0 0 1,0 1 0,0-1-1,0 0 1,1 0-1,-1 1 1,0-1-1,0 0 1,0 1-1,0-1 1,1 0 0,-1 0-1,0 1 1,0-1-1,1 0 1,-1 0-1,0 1 1,0-1-1,1 0 1,-1 0 0,0 0-1,0 0 1,1 1-1,-1-1 1,0 0-1,1 0 1,-1 0-1,0 0 1,1 0 0,-1 0-1,0 0 1,1 0-1,-1 0 1,0 0-1,1 0 1,-1 0-1,0 0 1,1 0 0,-1 0-1,1-1 1,86 12 76,96-2 0,-140-10-72,1-1-1,0-3 1,-1-1 0,58-17 0,600-216 20,-357 116-57,-239 84-7,-104 39 71,-1 0 1,0 0 37,0 0-2,0 0 68,0 0-66,0 0 11,0 0-48,-13 26-11,13-26-114,0 1-1,-1-1 1,1 1 0,0-1 0,-1 1 0,1-1 0,-1 0 0,1 1 0,-1-1 0,1 0-1,-1 1 1,1-1 0,-1 0 0,1 0 0,-1 0 0,0 1 0,1-1 0,-1 0-1,1 0 1,-1 0 0,1 0 0,-1 0 0,0 0 0,1 0 0,-2 0 0,1 0-747,0 0-3982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8:55.081"/>
    </inkml:context>
    <inkml:brush xml:id="br0">
      <inkml:brushProperty name="width" value="0.05" units="cm"/>
      <inkml:brushProperty name="height" value="0.05" units="cm"/>
      <inkml:brushProperty name="color" value="#E71224"/>
    </inkml:brush>
  </inkml:definitions>
  <inkml:trace contextRef="#ctx0" brushRef="#br0">3 180 1585,'0'0'1739,"0"0"-624,0 0-240,0 0 46,0 0 15,0 0-181,-1 0-690,1 0 1,0 0-1,0 0 0,0 0 0,0 1 0,0-1 0,0 0 0,0 0 0,-1 0 1,1 0-1,0 0 0,0 0 0,0 0 0,0 1 0,0-1 0,0 0 0,0 0 1,0 0-1,0 0 0,0 0 0,0 0 0,0 1 0,0-1 0,0 0 0,0 0 0,0 0 1,0 0-1,0 0 0,0 1 0,0-1 0,0 0 0,0 0 0,0 0 0,0 0 1,0 0-1,0 1 0,0-1 0,0 0 0,0 0 0,0 0 0,0 0 0,0 0 1,0 0-1,0 1 0,1-1 0,-1 0 0,0 0 0,0 0 0,0 0 0,0 0 1,0 0-1,0 0 0,1 0 0,-1 0 0,0 0 0,0 0 0,0 0 0,0 0 1,0 1-1,1-1 0,123 0 1781,51 2-510,219-27 1,-68-25-1142,293-31 245,-500 76-227,-52 4-48,0-3-1,92-18 1,-157 21-106,-2 1 29,0 0 56,0 0 43,0 0-41,0 0-39,0 0-8,0 0-32,0 0 37,0 0 74,0 0 28,0 0-9,0 0-50,0 0-40,0 0-9,0 0-44,0 0-28,0 0-7,0 0-150,0 0-386,0 0-969,0 0-2391,0 0-3086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8:57.297"/>
    </inkml:context>
    <inkml:brush xml:id="br0">
      <inkml:brushProperty name="width" value="0.05" units="cm"/>
      <inkml:brushProperty name="height" value="0.05" units="cm"/>
      <inkml:brushProperty name="color" value="#E71224"/>
    </inkml:brush>
  </inkml:definitions>
  <inkml:trace contextRef="#ctx0" brushRef="#br0">1 167 3586,'0'0'1560,"0"0"-829,0 0-328,0 0-75,0 0-74,0 2-244,0 4-111,0-4 208,0-2 253,0 0 214,0 0 170,0 0 72,0 0 6,0 0-155,0 0-141,0 0-84,0 0-73,21 0 434,80 1 9,-20 1-499,0-3 1,133-20-1,345-40 1030,-428 51-1114,33 3 38,-147 4-85,-1 0 0,27-9 0,-24 6-2,1 1 0,34-5-1,11 0-257,-39 5 17,1 0 0,45 0 0,41-11-374,-112 16 376,-13 0-1488,-20 1-1823,-10 1-4265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31:57.26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 1 3618,'0'0'1366,"0"0"-811,0 0-129,0 0 356,0 0 237,0 0-186,-2 5-68,1 0-470,-4 14 2502,13-16-2679,294-1 1739,-154-4-1407,143 0-138,672 23 1415,-683-6-1628,169 18 800,-240-4-569,320 3 1,-528-32-350,22 0 36,128-25 68,316-29-32,-318 27 150,-131 22-722,-38 1-2825,-19 4-778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8:58.657"/>
    </inkml:context>
    <inkml:brush xml:id="br0">
      <inkml:brushProperty name="width" value="0.05" units="cm"/>
      <inkml:brushProperty name="height" value="0.05" units="cm"/>
      <inkml:brushProperty name="color" value="#E71224"/>
    </inkml:brush>
  </inkml:definitions>
  <inkml:trace contextRef="#ctx0" brushRef="#br0">1 152 4306,'0'0'1222,"0"0"-230,0 0 230,0 0 88,0 0-379,0 0-325,25 0-177,185 0 1316,184-3 1679,194-33-2424,-373 26-880,-213 10-64,1 0 1,0-1-1,0 1 1,-1-1-1,1 0 1,-1 0-1,1 0 1,-1 0-1,4-2 1,18-7 103,33-3-52,77-16-37,-103 19 149,-27 8-166,0 0 0,1 0 0,-1 0 0,1 1 0,0 0 0,8-1 0,-13-13-8645,0 11-763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8:59.853"/>
    </inkml:context>
    <inkml:brush xml:id="br0">
      <inkml:brushProperty name="width" value="0.05" units="cm"/>
      <inkml:brushProperty name="height" value="0.05" units="cm"/>
      <inkml:brushProperty name="color" value="#E71224"/>
    </inkml:brush>
  </inkml:definitions>
  <inkml:trace contextRef="#ctx0" brushRef="#br0">0 173 2465,'0'0'1507,"0"0"-749,0 0-99,0 0 291,0 0 165,16 1-323,302 2 4830,-261-7-5329,0-1 0,83-21 1,-8 2 29,-54 13-53,569-63 540,-586 63 949,1 2-1199,-61 9-542,-1 0 1,0 0 13,0 0 30,0 0 66,0 0 0,0 0-67,0 0-45,0 0-171,0-4-3740,0-5-1577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6:38.015"/>
    </inkml:context>
    <inkml:brush xml:id="br0">
      <inkml:brushProperty name="width" value="0.05" units="cm"/>
      <inkml:brushProperty name="height" value="0.05" units="cm"/>
      <inkml:brushProperty name="color" value="#E71224"/>
    </inkml:brush>
  </inkml:definitions>
  <inkml:trace contextRef="#ctx0" brushRef="#br0">5905 2837 2561,'0'0'2068,"0"0"-451,0 0 98,0 0 51,0 0-429,0 0-582,-9-13-291,6 9-408,-9-16 420,-1 1 0,-1 1 1,-30-31-1,-8 7 319,-1 1 0,-76-44 0,-127-56-60,216 119-659,-260-130 749,-283-161 199,462 240-973,-3 5 1,-246-97 0,252 124 100,-22-5 130,3-7-1,-154-82 1,210 89-198,-25-15 22,-2 5-1,-197-74 1,6 48 97,29 10 247,203 46-360,0-2-1,2-3 0,-92-60 1,24 13 48,-319-145-135,413 204 16,-63-44 0,67 39 2,-68-34 0,70 43-18,0 2-1,-1 1 1,-1 1 0,-40-7-1,70 18 36,1-2 0,0 1 0,0 0 0,-1-1 0,1 0 0,0 0 0,0 0 0,-5-4-1,-27-10 172,21 10-149,12 4-50,1 1 0,-1 0 0,1 0 1,-1 1-1,1-1 0,-1 0 0,1 1 0,-1 0 0,0-1 1,1 1-1,-1 0 0,-4 1 0,3-2 6,-1 0-1,1 0 0,0-1 1,-1 0-1,1 1 0,0-1 1,0-1-1,0 1 1,0-1-1,0 1 0,1-1 1,-6-6-1,8 8-12,0 0-1,-1 0 0,1 0 1,0 0-1,0 0 0,0 0 1,-1 0-1,1 1 0,0-1 1,-1 0-1,1 1 0,-1-1 1,1 1-1,-1-1 0,1 1 1,-3 0-1,-6-4 12,0-4-13,0 1 0,0 0 1,-1 1-1,0 0 1,-1 1-1,1 0 1,-1 1-1,0 0 1,0 1-1,-19-3 1,4-7-1579,-32 7-1318,15 1-1726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6:39.813"/>
    </inkml:context>
    <inkml:brush xml:id="br0">
      <inkml:brushProperty name="width" value="0.05" units="cm"/>
      <inkml:brushProperty name="height" value="0.05" units="cm"/>
      <inkml:brushProperty name="color" value="#E71224"/>
    </inkml:brush>
  </inkml:definitions>
  <inkml:trace contextRef="#ctx0" brushRef="#br0">466 1 2209,'0'0'3225,"0"0"-1493,0 0-828,0 0-191,0 0-129,0 0-147,0 0-58,0 0 19,0 0 103,0 0 156,19 7 1600,-4 6-1575,0 0 1,-1 2 0,20 25-1,4 5-21,-17-25-518,-1 1-1,-2 1 1,0 0 0,-1 2 0,-1 0 0,-2 0 0,0 2 0,13 36 0,-12-38-34,-13-22-92,-1 0 1,1 0-1,-1 0 0,1 1 0,-1-1 0,0 0 1,0 1-1,0-1 0,0 1 0,1 3 0,-2-5-3,0-1 2,0 0 5,0 0 19,0 0 0,0 0 32,0 0 62,0 0 12,0 0-28,-48-3-111,1-2 1,0-3 0,1-1-1,-55-18 1,56 13 184,-1 3 1,0 1-1,0 3 1,-57-3-1,-116 10 1099,218-10-1493,3 7-7741,8 3 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9:07.953"/>
    </inkml:context>
    <inkml:brush xml:id="br0">
      <inkml:brushProperty name="width" value="0.05" units="cm"/>
      <inkml:brushProperty name="height" value="0.05" units="cm"/>
      <inkml:brushProperty name="color" value="#E71224"/>
    </inkml:brush>
  </inkml:definitions>
  <inkml:trace contextRef="#ctx0" brushRef="#br0">222 32 4530,'0'0'1718,"0"0"-435,0 0-130,0 0-9,0 0-178,0 0-320,0 0-289,-1 0-315,1 0 0,0 0 0,-1 0 0,1 1 0,0-1 0,-1 0 0,1 0 0,0 0-1,-1 0 1,1 0 0,0 0 0,0 1 0,-1-1 0,1 0 0,0 0 0,0 0 0,-1 1-1,1-1 1,0 0 0,0 0 0,0 1 0,-1-1 0,1 0 0,0 1 0,0-1 0,0 0 0,0 1-1,0-1 1,0 0 0,0 0 0,-1 1 0,1-1 0,0 0 0,0 1 0,0-1 0,0 1-1,-1 39 610,-3 0 0,-2 0 0,-10 40 0,9-40-466,-2 42 0,8-56-98,-2 1 0,0-2 0,-2 1 0,-1 0-1,-11 28 1,3-6 106,-3 8-60,16-53-125,-1-1-1,1 1 1,0-1 0,-1 1 0,1-1 0,-1 1 0,0-1-1,0 0 1,0 0 0,0 0 0,0 0 0,0 0 0,-1 0-1,-4 2 1,6-5-116,0 0 0,0 0 0,0-1 0,0 1 0,0-1 0,1 1 0,-1 0 0,0-1 0,1 0 0,-1 1 0,1-1 0,0 1 1,-1-1-1,1 1 0,0-1 0,0 0 0,0 1 0,0-1 0,0 1 0,0-1 0,1-2 0,2-52 2,1 44 148,0 0-1,0-1 1,1 2 0,1-1-1,13-21 1,16-34-94,-32 61 25,79-187-638,-71 171 581,1 0 0,1 0 1,2 1-1,0 1 0,1 1 0,23-23 1,-37 40 123,-1 0 0,1 0 0,0 1 0,0-1 0,0 0 0,0 1 0,1 0 0,-1 0 0,0 0 0,0-1 0,1 2 0,-1-1 0,1 0 0,-1 1 0,1-1 0,4 0 0,-6 1-163,36 0 854,235 2-610,286-4 268,-323-24-139,-79 5-215,-146 20-64,-9 1 37,-1 1 70,1-1-1,0 1 1,-1-1 0,1 1 0,-1 0-1,1-1 1,-1 1 0,1 0 0,-1-1-1,1 1 1,-1 0 0,0 0-1,1-1 1,-1 1 0,0 0 0,1 0-1,-1 0 1,0-1 0,0 1 0,0 0-1,0 0 1,0 0 0,0 0 0,0 1-1,-1 33-116,1-23 240,0 49 15,2 37-107,-5 0 1,-25 158-1,14-181-549,-17-79 608,0-5-172,0 1 1,0 2-1,-1 1 1,-37-1-1,-136 6 137,94 2-251,-972 5 756,1082-7-614,1 0-5,0 0 5,0 0 29,0 0 0,0 0 17,0 0 23,0 0-21,0 0 35,0 0-24,0 0-43,0 0-64,0 0-102,0 0-567,0 0-1773,0 0-2376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9:10.601"/>
    </inkml:context>
    <inkml:brush xml:id="br0">
      <inkml:brushProperty name="width" value="0.05" units="cm"/>
      <inkml:brushProperty name="height" value="0.05" units="cm"/>
      <inkml:brushProperty name="color" value="#E71224"/>
    </inkml:brush>
  </inkml:definitions>
  <inkml:trace contextRef="#ctx0" brushRef="#br0">171 31 3810,'0'0'1787,"0"0"-573,0 0-280,0 0 58,0 0 132,0 0-220,4 25-85,-1-5-629,4 24 446,1 84 0,-7-49-62,-2 83 194,-1-142-636,0 0-1,-2 0 0,0 0 0,-1 0 0,-14 34 0,-31 47 728,44-89-745,-2-1 0,1 0 0,-1 0 0,-1-1 0,0 0 0,-15 12 0,21-19-99,3-3-13,-1 1-1,0-1 1,1 1-1,-1-1 1,0 1-1,1-1 1,-1 1 0,0-1-1,0 0 1,0 1-1,1-1 1,-1 0-1,0 0 1,0 1-1,0-1 1,0 0 0,0 0-1,1 0 1,-1 0-1,-1-1 1,0 1-282,2 0 82,-14 51 121,14-50 176,6-2-83,-1 0 1,1 0 0,0-1 0,-1 1 0,0-1 0,1 0 0,5-4 0,12-4-46,29-6-87,1 3 0,1 1 0,100-7 0,171 11 836,-110 6 169,-122 0-608,1 4 0,144 23 0,-210-20-230,-16-2-33,-1-1-1,0 0 1,1-1-1,15-1 1,-24 0-48,-3 0-45,0 0-58,32-2-498,-13 3 627,6-3 11,-4 0 8,1 0 1,-1-2 0,31-8 0,-8-4 50,45-13-76,-75 25-61,23-1-125,-36 5 289,-1 0 123,0 0-5,0 0-32,0 0-30,0 0-61,0 0-37,0 0-19,0 0 0,0 0 67,0 0 74,0 0 0,0 0-45,0 0-87,0 0-15,1-19-420,-1 13 306,1 0 0,-1 0 1,0-1-1,0 1 0,-1 0 1,0 0-1,0 0 0,0 0 1,-1 0-1,0 0 0,0 1 1,-5-10-1,3 8 98,-1 0-1,2-1 0,-1 0 1,1 0-1,1 0 0,-1 0 1,1 0-1,1 0 1,-2-16-1,4-83 84,1 49-125,-2-330-518,0 387 649,0 1-11,0 0-8,0 0-5,0 0-22,0 0-40,-153 0-929,50-2 8,-140 16 1,34 6 2826,-247-10 0,380-10-1812,75 0-117,1 0-1,-9 3 35,-109 20-49,81-15 21,31-7-490,-26 2 1053,24-2-4041,4-3-3565,4-3 3152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9:13.916"/>
    </inkml:context>
    <inkml:brush xml:id="br0">
      <inkml:brushProperty name="width" value="0.05" units="cm"/>
      <inkml:brushProperty name="height" value="0.05" units="cm"/>
      <inkml:brushProperty name="color" value="#E71224"/>
    </inkml:brush>
  </inkml:definitions>
  <inkml:trace contextRef="#ctx0" brushRef="#br0">2153 1 4786,'0'0'1492,"0"0"-866,0 0-351,0 0 51,0 0-25,0 0-141,0 0 54,-22 15 2814,-33 18-150,-966 653 2266,231-97-4629,751-560-332,-1-3 1,-1-1-1,-46 20 1,83-43-184,-1-1 1,0 1-1,1-1 1,-1 0 0,0 0-1,0-1 1,0 0-1,-6 0 1,9 0-60,-5-10-922,7-40-4014,0 40 391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9:14.718"/>
    </inkml:context>
    <inkml:brush xml:id="br0">
      <inkml:brushProperty name="width" value="0.05" units="cm"/>
      <inkml:brushProperty name="height" value="0.05" units="cm"/>
      <inkml:brushProperty name="color" value="#E71224"/>
    </inkml:brush>
  </inkml:definitions>
  <inkml:trace contextRef="#ctx0" brushRef="#br0">62 1 6067,'0'0'2801,"0"0"-781,0 0-526,0 0-299,0 0-299,-9 9-146,-29 34-136,35-39-492,1 1 1,0-1 0,1 1-1,-1 0 1,1 0-1,0 0 1,0-1 0,1 1-1,-1 0 1,1 0 0,0 0-1,0 0 1,1 0 0,1 7-1,-1 8 168,-1-16-250,0 0 0,1 1 1,0-1-1,-1 0 0,2 1 1,-1-1-1,0 0 0,1 0 1,0 0-1,-1 0 0,2 0 1,-1 0-1,0-1 0,1 1 1,0-1-1,0 1 0,6 5 1,4 1 17,-1-1 0,2 0 0,24 12 0,-14-8 19,67 34 21,3-3 1,1-4 0,2-5 0,2-4-1,185 34 1,-137-43 66,121 23-6,-230-36-65,0 2 0,-1 2 0,0 1 1,60 32-1,-19 8 274,-62-41-276,0-2-1,1 1 1,0-2-1,1 0 1,29 11 0,-41-20-190,0 1 0,0-2 1,0 1-1,0-1 0,1 1 0,5-2 1,2 1-364,-13 0-1777,-1 0-3151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29:16.948"/>
    </inkml:context>
    <inkml:brush xml:id="br0">
      <inkml:brushProperty name="width" value="0.05" units="cm"/>
      <inkml:brushProperty name="height" value="0.05" units="cm"/>
      <inkml:brushProperty name="color" value="#E71224"/>
    </inkml:brush>
  </inkml:definitions>
  <inkml:trace contextRef="#ctx0" brushRef="#br0">150 15 1345,'0'0'3249,"0"0"-1493,0 0-500,0 0-261,0 0-277,0 0-43,-7 3 51,-21 13 130,26-13-682,1-1 0,0 0 0,0 0 0,0 1 0,0-1 0,0 0 0,0 1 0,1-1 1,-1 1-1,1-1 0,0 1 0,-1-1 0,1 1 0,0 0 0,1-1 0,-1 1 0,0-1 0,2 4 0,-1 3 203,-1 49 964,2-2-818,-3-1-1,-2 0 1,-3 0 0,-14 62-1,7-66-387,3-1-1,1 1 1,3 1-1,0 55 0,116-106-203,-93-1 69,361-16 48,-253 5-33,155 8 0,7-1 3,-21-21-101,-90 16 6,-175 9 93,-1 0 3,0 0-3,0 0-51,0 0-32,0-14-378,-2-35 366,-15-86 0,12 66 175,5 55-39,-1 1 0,0 0 0,-1 0-1,0 0 1,-1 0 0,-8-24 0,2 15 5,1-1 0,1 1 0,1-2 0,1 1 0,-2-27 0,0-120-133,7 169 68,0 1-1,0-1 1,0 0 0,0 1-1,0-1 1,0 1-1,-1-1 1,1 1-1,0-1 1,0 1-1,-1-1 1,1 1-1,0-1 1,-1 1-1,1-1 1,-1 1-1,1-1 1,-1 1-1,1 0 1,0-1 0,-1 1-1,1 0 1,-1-1-1,0 1 1,1 0-1,-1 0 1,1 0-1,-1-1 1,0 1-1,-26-2 87,-33 10 112,51-6-238,-167 17-118,-41 8-27,-78 11 527,35-6 381,203-25-295,-1-3-1,-101-6 1,48-1-344,-30 3-52,140 0-69,1 0 19,0 0-22,0 0-263,0 0-948,0 0-2812,0 0-6256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31:58.12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5250,'0'0'1476,"0"0"-441,0 0 189,0 0 292,0 0-230,61 0-478,197 0-133,-216 0-496,439 14 1867,601 48-912,-936-60-989,87 7 171,-168-6-170,-45-3-7532,-62 0-991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31:59.0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5587,'0'0'2075,"0"0"-962,0 0-113,0 0 193,0 0-260,39 1-354,126 4-120,790 25 2078,-574-8-2153,-13 0-127,-294-23 16,-46-1-117,-1 2-1,0 1 1,48 7 0,-50 7 446,-23-13-593,1 0 0,-1 0-1,1 0 1,0 0 0,0 0-1,0-1 1,0 1 0,0-1-1,0 0 1,0 0 0,0 0-1,0 0 1,0-1 0,1 1-1,-1-1 1,4 0 0,61-1 90,-22-1-500,48 6 1,-89-3-464,-5 0-2359,0-1 3188,0 0-4756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32:00.31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3730,'0'0'1475,"0"0"11,0 0 8,0 0-29,0 0-281,0 0-455,15 2-407,210 21 714,563-17 1866,-441-8-1965,724 2 149,-650 9-1012,1088-9 993,-1508 0-1059,1 0-16,19 2-818,-21-2 627,1 1 0,-1-1-1,0 0 1,1 0 0,-1 0 0,0 1 0,1-1 0,-1 0 0,0 1 0,1-1 0,-1 0 0,0 1 0,0-1 0,1 0 0,-1 1 0,0-1 0,0 1 0,0-1 0,1 0 0,-1 1 0,0-1 0,0 1 0,0-1 0,0 0 0,0 1 0,0-1 0,0 1 0,0-1 0,0 1 0,0 2-5300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32:01.87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16 4066,'0'0'1323,"0"0"-197,0 0 53,0 0 222,0 0 133,0 0-224,35 0-350,173 0 444,111 0 506,890-6 45,-239-4-1024,-473 26-314,-156-7-484,453 0-82,-470-11-38,-179 2 476,-85 0-5599,-86 0 1362,-2 3-1553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32:05.12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20 3217,'0'0'1446,"0"0"-784,0 0 16,0 0 506,0 0 145,0 1-1283,0-1-1,0 0 1,1 1-1,-1-1 1,0 0 0,0 1-1,0-1 1,0 1-1,0-1 1,1 0 0,-1 1-1,0-1 1,0 0 0,0 0-1,1 1 1,-1-1-1,0 0 1,1 1 0,-1-1-1,0 0 1,0 0-1,1 0 1,-1 1 0,0-1-1,1 0 1,-1 0-1,1 0 1,-1 0 0,0 0-1,1 1 1,-1-1 0,0 0-1,1 0 1,-1 0-1,1 0 1,-1 0 0,0 0-1,1 0 1,-1-1-1,1 1 1,25 3 1054,1 0 0,-1-2 0,42-4 0,3 1 820,82 2-1555,809-19 986,-243 9-706,-422 13-132,79-6-260,-375 3-226,-1 0 42,0 0 0,36 0 9,-5 0-67,722 16 122,-97 14 1,-281-16 49,-237 2-119,115-3-5,-107-9-38,-101-2-6,195 6 211,-224 2 259,47-4-518,125-5-1,-89-2 32,967 1-73,-1065 0 99,-1 0-3,0 0 9,30 0-54,53 0 5,-81 0 38,-2 0-22,34 0 16,64 0-642,-66 0-7327,-25 0 1268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32:07.6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58 36 608,'0'0'2215,"0"0"-1287,0 0-629,0 0 88,0 0 248,0 0 74,0 0-39,-8 2 221,-42 14 1449,72-18 2858,35 3-4881,-13 1 10,210-17 663,-2 1-726,967-2 1540,-927 9-1516,-179 4 5,-112 3-255,-1 0 23,0 0-34,0 0-17,0 0-31,0 0-91,0 0-291,0 0-621,0 0-753,-9 0-3695,-10 0 200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5:32:08.84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35 7603,'0'0'2351,"0"0"-1100,0 0-464,0 0 128,0 0-80,0 0-413,3 0-302,56-5 40,0 2-1,62 5 1,3 1 313,488-16 997,457-3-520,-522 16-774,-546 0-160,10-2 83,-8 1-4600,-3 1 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23DFB-C5CC-4F7D-9AFF-7B43FCEF515E}" type="datetimeFigureOut">
              <a:rPr lang="en-GB" smtClean="0"/>
              <a:t>14/09/2020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88A9BC-0650-4AB1-A71B-8FF7D7C8C899}" type="slidenum">
              <a:rPr lang="en-GB" smtClean="0"/>
              <a:t>‹#›</a:t>
            </a:fld>
            <a:endParaRPr lang="en-GB"/>
          </a:p>
        </p:txBody>
      </p:sp>
    </p:spTree>
    <p:extLst>
      <p:ext uri="{BB962C8B-B14F-4D97-AF65-F5344CB8AC3E}">
        <p14:creationId xmlns:p14="http://schemas.microsoft.com/office/powerpoint/2010/main" val="1492917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684A5F-39A1-4A0D-A3E0-82069ECFB358}" type="slidenum">
              <a:rPr lang="en-GB" smtClean="0"/>
              <a:t>5</a:t>
            </a:fld>
            <a:endParaRPr lang="en-GB"/>
          </a:p>
        </p:txBody>
      </p:sp>
    </p:spTree>
    <p:extLst>
      <p:ext uri="{BB962C8B-B14F-4D97-AF65-F5344CB8AC3E}">
        <p14:creationId xmlns:p14="http://schemas.microsoft.com/office/powerpoint/2010/main" val="857337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hlinkClick r:id="" action="ppaction://noaction"/>
            </a:endParaRPr>
          </a:p>
          <a:p>
            <a:r>
              <a:rPr lang="en-GB" dirty="0">
                <a:hlinkClick r:id="" action="ppaction://noaction"/>
              </a:rPr>
              <a:t>https://stackoverflow.com/questions/1906445/what-is-the-difference-between-jdk-and-jre</a:t>
            </a:r>
            <a:endParaRPr lang="en-GB" dirty="0"/>
          </a:p>
        </p:txBody>
      </p:sp>
      <p:sp>
        <p:nvSpPr>
          <p:cNvPr id="4" name="Slide Number Placeholder 3"/>
          <p:cNvSpPr>
            <a:spLocks noGrp="1"/>
          </p:cNvSpPr>
          <p:nvPr>
            <p:ph type="sldNum" sz="quarter" idx="5"/>
          </p:nvPr>
        </p:nvSpPr>
        <p:spPr/>
        <p:txBody>
          <a:bodyPr/>
          <a:lstStyle/>
          <a:p>
            <a:fld id="{9D684A5F-39A1-4A0D-A3E0-82069ECFB358}" type="slidenum">
              <a:rPr lang="en-GB" smtClean="0"/>
              <a:t>10</a:t>
            </a:fld>
            <a:endParaRPr lang="en-GB"/>
          </a:p>
        </p:txBody>
      </p:sp>
    </p:spTree>
    <p:extLst>
      <p:ext uri="{BB962C8B-B14F-4D97-AF65-F5344CB8AC3E}">
        <p14:creationId xmlns:p14="http://schemas.microsoft.com/office/powerpoint/2010/main" val="1133565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Primitives are kept in the stack, they are always lower case. </a:t>
            </a:r>
          </a:p>
          <a:p>
            <a:r>
              <a:rPr lang="en-GB" dirty="0"/>
              <a:t>Heap is where objects and other reference are allocated.  If you are calling from an object it will not reallocate memory but will continue to overwrite the existing object value.</a:t>
            </a:r>
          </a:p>
        </p:txBody>
      </p:sp>
      <p:sp>
        <p:nvSpPr>
          <p:cNvPr id="4" name="Slide Number Placeholder 3"/>
          <p:cNvSpPr>
            <a:spLocks noGrp="1"/>
          </p:cNvSpPr>
          <p:nvPr>
            <p:ph type="sldNum" sz="quarter" idx="5"/>
          </p:nvPr>
        </p:nvSpPr>
        <p:spPr/>
        <p:txBody>
          <a:bodyPr/>
          <a:lstStyle/>
          <a:p>
            <a:fld id="{C088A9BC-0650-4AB1-A71B-8FF7D7C8C899}" type="slidenum">
              <a:rPr lang="en-GB" smtClean="0"/>
              <a:t>13</a:t>
            </a:fld>
            <a:endParaRPr lang="en-GB"/>
          </a:p>
        </p:txBody>
      </p:sp>
    </p:spTree>
    <p:extLst>
      <p:ext uri="{BB962C8B-B14F-4D97-AF65-F5344CB8AC3E}">
        <p14:creationId xmlns:p14="http://schemas.microsoft.com/office/powerpoint/2010/main" val="1045914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37083A4-CC92-467E-8D2F-F56C4A7935D5}"/>
              </a:ext>
            </a:extLst>
          </p:cNvPr>
          <p:cNvSpPr/>
          <p:nvPr/>
        </p:nvSpPr>
        <p:spPr>
          <a:xfrm>
            <a:off x="795764" y="1145212"/>
            <a:ext cx="1644383" cy="45719"/>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299CC"/>
              </a:solidFill>
            </a:endParaRPr>
          </a:p>
        </p:txBody>
      </p:sp>
      <p:sp>
        <p:nvSpPr>
          <p:cNvPr id="8" name="Rectangle 7">
            <a:extLst>
              <a:ext uri="{FF2B5EF4-FFF2-40B4-BE49-F238E27FC236}">
                <a16:creationId xmlns:a16="http://schemas.microsoft.com/office/drawing/2014/main" id="{83239884-47C3-4BAF-94AA-CD9E3102FB86}"/>
              </a:ext>
            </a:extLst>
          </p:cNvPr>
          <p:cNvSpPr/>
          <p:nvPr/>
        </p:nvSpPr>
        <p:spPr>
          <a:xfrm>
            <a:off x="2528190" y="1144225"/>
            <a:ext cx="1644383" cy="45719"/>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9933"/>
              </a:solidFill>
            </a:endParaRPr>
          </a:p>
        </p:txBody>
      </p:sp>
      <p:sp>
        <p:nvSpPr>
          <p:cNvPr id="9" name="Rectangle 8">
            <a:extLst>
              <a:ext uri="{FF2B5EF4-FFF2-40B4-BE49-F238E27FC236}">
                <a16:creationId xmlns:a16="http://schemas.microsoft.com/office/drawing/2014/main" id="{326520B6-F49B-4046-A09C-C709F70486EC}"/>
              </a:ext>
            </a:extLst>
          </p:cNvPr>
          <p:cNvSpPr/>
          <p:nvPr/>
        </p:nvSpPr>
        <p:spPr>
          <a:xfrm flipV="1">
            <a:off x="4260616" y="1143244"/>
            <a:ext cx="1644383" cy="45719"/>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A915FFE-CE71-4780-A7F4-258C49AE5D1F}"/>
              </a:ext>
            </a:extLst>
          </p:cNvPr>
          <p:cNvSpPr/>
          <p:nvPr/>
        </p:nvSpPr>
        <p:spPr>
          <a:xfrm>
            <a:off x="5993042" y="1144224"/>
            <a:ext cx="1644382" cy="45719"/>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2" name="Straight Connector 41">
            <a:extLst>
              <a:ext uri="{FF2B5EF4-FFF2-40B4-BE49-F238E27FC236}">
                <a16:creationId xmlns:a16="http://schemas.microsoft.com/office/drawing/2014/main" id="{2EB319E6-93FE-4CBD-BFCF-E87CFA41C631}"/>
              </a:ext>
            </a:extLst>
          </p:cNvPr>
          <p:cNvCxnSpPr>
            <a:cxnSpLocks/>
          </p:cNvCxnSpPr>
          <p:nvPr/>
        </p:nvCxnSpPr>
        <p:spPr>
          <a:xfrm>
            <a:off x="7698509" y="1430474"/>
            <a:ext cx="42032" cy="5003517"/>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4885A676-9B14-48DD-B3D3-2F433702B6BB}"/>
              </a:ext>
            </a:extLst>
          </p:cNvPr>
          <p:cNvGrpSpPr/>
          <p:nvPr/>
        </p:nvGrpSpPr>
        <p:grpSpPr>
          <a:xfrm>
            <a:off x="536934" y="5972202"/>
            <a:ext cx="3606800" cy="901700"/>
            <a:chOff x="546652" y="5956300"/>
            <a:chExt cx="3606800" cy="901700"/>
          </a:xfrm>
        </p:grpSpPr>
        <p:sp>
          <p:nvSpPr>
            <p:cNvPr id="38" name="Rectangle 37">
              <a:extLst>
                <a:ext uri="{FF2B5EF4-FFF2-40B4-BE49-F238E27FC236}">
                  <a16:creationId xmlns:a16="http://schemas.microsoft.com/office/drawing/2014/main" id="{275320A9-D7D4-4033-8834-6C23962CA74F}"/>
                </a:ext>
              </a:extLst>
            </p:cNvPr>
            <p:cNvSpPr/>
            <p:nvPr userDrawn="1"/>
          </p:nvSpPr>
          <p:spPr>
            <a:xfrm>
              <a:off x="546652" y="5956300"/>
              <a:ext cx="901700" cy="901700"/>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E7F7CEA2-6AB9-4CBE-9AFA-686CDE0E20FB}"/>
                </a:ext>
              </a:extLst>
            </p:cNvPr>
            <p:cNvSpPr/>
            <p:nvPr userDrawn="1"/>
          </p:nvSpPr>
          <p:spPr>
            <a:xfrm>
              <a:off x="1448352" y="5956300"/>
              <a:ext cx="901700" cy="9017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2FC9F220-7668-4F6E-9B1D-810FF10C8F93}"/>
                </a:ext>
              </a:extLst>
            </p:cNvPr>
            <p:cNvSpPr/>
            <p:nvPr userDrawn="1"/>
          </p:nvSpPr>
          <p:spPr>
            <a:xfrm>
              <a:off x="2350052" y="5956300"/>
              <a:ext cx="901700" cy="901700"/>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40">
              <a:extLst>
                <a:ext uri="{FF2B5EF4-FFF2-40B4-BE49-F238E27FC236}">
                  <a16:creationId xmlns:a16="http://schemas.microsoft.com/office/drawing/2014/main" id="{B8438C59-50F5-4BC9-A0DE-2B2ED2F7B331}"/>
                </a:ext>
              </a:extLst>
            </p:cNvPr>
            <p:cNvSpPr/>
            <p:nvPr userDrawn="1"/>
          </p:nvSpPr>
          <p:spPr>
            <a:xfrm>
              <a:off x="3251752" y="5956300"/>
              <a:ext cx="901700" cy="9017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3" name="TextBox 42">
            <a:extLst>
              <a:ext uri="{FF2B5EF4-FFF2-40B4-BE49-F238E27FC236}">
                <a16:creationId xmlns:a16="http://schemas.microsoft.com/office/drawing/2014/main" id="{6FEC4A02-3905-4EA1-B8B8-1D4FCC29ACF7}"/>
              </a:ext>
            </a:extLst>
          </p:cNvPr>
          <p:cNvSpPr txBox="1"/>
          <p:nvPr/>
        </p:nvSpPr>
        <p:spPr>
          <a:xfrm>
            <a:off x="4311010" y="6489100"/>
            <a:ext cx="3569979" cy="338554"/>
          </a:xfrm>
          <a:prstGeom prst="rect">
            <a:avLst/>
          </a:prstGeom>
          <a:noFill/>
        </p:spPr>
        <p:txBody>
          <a:bodyPr wrap="square" rtlCol="0">
            <a:spAutoFit/>
          </a:bodyPr>
          <a:lstStyle/>
          <a:p>
            <a:r>
              <a:rPr lang="en-US" sz="1600" dirty="0">
                <a:solidFill>
                  <a:srgbClr val="333366"/>
                </a:solidFill>
              </a:rPr>
              <a:t>vle.estio.co.uk | estio.co.uk</a:t>
            </a:r>
            <a:endParaRPr lang="en-GB" sz="1600" dirty="0">
              <a:solidFill>
                <a:srgbClr val="333366"/>
              </a:solidFill>
            </a:endParaRPr>
          </a:p>
        </p:txBody>
      </p:sp>
      <p:sp>
        <p:nvSpPr>
          <p:cNvPr id="2" name="Rectangle 1">
            <a:extLst>
              <a:ext uri="{FF2B5EF4-FFF2-40B4-BE49-F238E27FC236}">
                <a16:creationId xmlns:a16="http://schemas.microsoft.com/office/drawing/2014/main" id="{1DF43725-D1A0-4F0E-A20D-4A0C859A83E1}"/>
              </a:ext>
            </a:extLst>
          </p:cNvPr>
          <p:cNvSpPr/>
          <p:nvPr/>
        </p:nvSpPr>
        <p:spPr>
          <a:xfrm>
            <a:off x="9520239" y="0"/>
            <a:ext cx="2671761" cy="7712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p>
        </p:txBody>
      </p:sp>
      <p:sp>
        <p:nvSpPr>
          <p:cNvPr id="6" name="Picture Placeholder 5">
            <a:extLst>
              <a:ext uri="{FF2B5EF4-FFF2-40B4-BE49-F238E27FC236}">
                <a16:creationId xmlns:a16="http://schemas.microsoft.com/office/drawing/2014/main" id="{5C5C8DE7-2DBE-408E-8294-3DAB24C67424}"/>
              </a:ext>
            </a:extLst>
          </p:cNvPr>
          <p:cNvSpPr>
            <a:spLocks noGrp="1"/>
          </p:cNvSpPr>
          <p:nvPr>
            <p:ph type="pic" sz="quarter" idx="10"/>
          </p:nvPr>
        </p:nvSpPr>
        <p:spPr>
          <a:xfrm>
            <a:off x="8623554" y="2047160"/>
            <a:ext cx="2671762" cy="2670175"/>
          </a:xfrm>
          <a:prstGeom prst="rect">
            <a:avLst/>
          </a:prstGeom>
        </p:spPr>
        <p:txBody>
          <a:bodyPr/>
          <a:lstStyle/>
          <a:p>
            <a:r>
              <a:rPr lang="en-US"/>
              <a:t>Click icon to add picture</a:t>
            </a:r>
            <a:endParaRPr lang="en-GB"/>
          </a:p>
        </p:txBody>
      </p:sp>
      <p:pic>
        <p:nvPicPr>
          <p:cNvPr id="20" name="Picture 19" descr="A picture containing clock&#10;&#10;Description automatically generated">
            <a:extLst>
              <a:ext uri="{FF2B5EF4-FFF2-40B4-BE49-F238E27FC236}">
                <a16:creationId xmlns:a16="http://schemas.microsoft.com/office/drawing/2014/main" id="{87D2BBD7-AB9C-4F40-8A7A-A6BB03B389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1136" y="1125439"/>
            <a:ext cx="2255138" cy="567560"/>
          </a:xfrm>
          <a:prstGeom prst="rect">
            <a:avLst/>
          </a:prstGeom>
        </p:spPr>
      </p:pic>
    </p:spTree>
    <p:extLst>
      <p:ext uri="{BB962C8B-B14F-4D97-AF65-F5344CB8AC3E}">
        <p14:creationId xmlns:p14="http://schemas.microsoft.com/office/powerpoint/2010/main" val="243204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18161E28-989F-44D3-B616-5E592E3B64CF}"/>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
        <p:nvSpPr>
          <p:cNvPr id="8" name="Title 1">
            <a:extLst>
              <a:ext uri="{FF2B5EF4-FFF2-40B4-BE49-F238E27FC236}">
                <a16:creationId xmlns:a16="http://schemas.microsoft.com/office/drawing/2014/main" id="{96326364-D7A5-4ADB-9D8A-D561E2D3C89A}"/>
              </a:ext>
            </a:extLst>
          </p:cNvPr>
          <p:cNvSpPr>
            <a:spLocks noGrp="1"/>
          </p:cNvSpPr>
          <p:nvPr>
            <p:ph type="ctrTitle" hasCustomPrompt="1"/>
          </p:nvPr>
        </p:nvSpPr>
        <p:spPr>
          <a:xfrm>
            <a:off x="708990" y="118776"/>
            <a:ext cx="9460729" cy="575539"/>
          </a:xfrm>
          <a:prstGeom prst="rect">
            <a:avLst/>
          </a:prstGeom>
        </p:spPr>
        <p:txBody>
          <a:bodyPr anchor="t" anchorCtr="0">
            <a:normAutofit/>
          </a:bodyPr>
          <a:lstStyle>
            <a:lvl1pPr algn="l">
              <a:defRPr sz="3200">
                <a:solidFill>
                  <a:srgbClr val="313267"/>
                </a:solidFill>
              </a:defRPr>
            </a:lvl1pPr>
          </a:lstStyle>
          <a:p>
            <a:r>
              <a:rPr lang="en-US" dirty="0"/>
              <a:t>Title</a:t>
            </a:r>
            <a:endParaRPr lang="en-GB" dirty="0"/>
          </a:p>
        </p:txBody>
      </p:sp>
    </p:spTree>
    <p:extLst>
      <p:ext uri="{BB962C8B-B14F-4D97-AF65-F5344CB8AC3E}">
        <p14:creationId xmlns:p14="http://schemas.microsoft.com/office/powerpoint/2010/main" val="332977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36458DF5-C948-4F93-B13D-8611D31AFE28}"/>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
        <p:nvSpPr>
          <p:cNvPr id="3" name="Content Placeholder 2">
            <a:extLst>
              <a:ext uri="{FF2B5EF4-FFF2-40B4-BE49-F238E27FC236}">
                <a16:creationId xmlns:a16="http://schemas.microsoft.com/office/drawing/2014/main" id="{60D6ED83-E5C1-45A2-BF4E-FE7559924995}"/>
              </a:ext>
            </a:extLst>
          </p:cNvPr>
          <p:cNvSpPr>
            <a:spLocks noGrp="1"/>
          </p:cNvSpPr>
          <p:nvPr>
            <p:ph idx="1"/>
          </p:nvPr>
        </p:nvSpPr>
        <p:spPr>
          <a:xfrm>
            <a:off x="708991" y="811034"/>
            <a:ext cx="5387010" cy="5619782"/>
          </a:xfrm>
          <a:prstGeom prst="rect">
            <a:avLst/>
          </a:prstGeom>
        </p:spPr>
        <p:txBody>
          <a:bodyPr/>
          <a:lstStyle>
            <a:lvl1pPr>
              <a:defRPr sz="2000">
                <a:solidFill>
                  <a:srgbClr val="333366"/>
                </a:solidFill>
                <a:latin typeface="Roboto light" panose="02000000000000000000" pitchFamily="2" charset="0"/>
                <a:ea typeface="Roboto light" panose="02000000000000000000" pitchFamily="2" charset="0"/>
                <a:cs typeface="Roboto light" panose="02000000000000000000" pitchFamily="2" charset="0"/>
              </a:defRPr>
            </a:lvl1pPr>
            <a:lvl2pPr>
              <a:defRPr sz="1800">
                <a:solidFill>
                  <a:srgbClr val="333366"/>
                </a:solidFill>
                <a:latin typeface="Roboto light" panose="02000000000000000000" pitchFamily="2" charset="0"/>
                <a:ea typeface="Roboto light" panose="02000000000000000000" pitchFamily="2" charset="0"/>
                <a:cs typeface="Roboto light" panose="02000000000000000000" pitchFamily="2" charset="0"/>
              </a:defRPr>
            </a:lvl2pPr>
            <a:lvl3pPr>
              <a:defRPr>
                <a:solidFill>
                  <a:srgbClr val="002856"/>
                </a:solidFill>
              </a:defRPr>
            </a:lvl3pPr>
            <a:lvl4pPr>
              <a:defRPr>
                <a:solidFill>
                  <a:srgbClr val="002856"/>
                </a:solidFill>
              </a:defRPr>
            </a:lvl4pPr>
            <a:lvl5pPr>
              <a:defRPr>
                <a:solidFill>
                  <a:srgbClr val="002856"/>
                </a:solidFill>
              </a:defRPr>
            </a:lvl5pPr>
          </a:lstStyle>
          <a:p>
            <a:pPr lvl="0"/>
            <a:r>
              <a:rPr lang="en-US"/>
              <a:t>Click to edit Master text styles</a:t>
            </a:r>
          </a:p>
          <a:p>
            <a:pPr lvl="1"/>
            <a:r>
              <a:rPr lang="en-US"/>
              <a:t>Second level</a:t>
            </a:r>
          </a:p>
        </p:txBody>
      </p:sp>
      <p:sp>
        <p:nvSpPr>
          <p:cNvPr id="8" name="Title 1">
            <a:extLst>
              <a:ext uri="{FF2B5EF4-FFF2-40B4-BE49-F238E27FC236}">
                <a16:creationId xmlns:a16="http://schemas.microsoft.com/office/drawing/2014/main" id="{96326364-D7A5-4ADB-9D8A-D561E2D3C89A}"/>
              </a:ext>
            </a:extLst>
          </p:cNvPr>
          <p:cNvSpPr>
            <a:spLocks noGrp="1"/>
          </p:cNvSpPr>
          <p:nvPr>
            <p:ph type="ctrTitle" hasCustomPrompt="1"/>
          </p:nvPr>
        </p:nvSpPr>
        <p:spPr>
          <a:xfrm>
            <a:off x="708991" y="119662"/>
            <a:ext cx="9285794" cy="575539"/>
          </a:xfrm>
          <a:prstGeom prst="rect">
            <a:avLst/>
          </a:prstGeom>
        </p:spPr>
        <p:txBody>
          <a:bodyPr anchor="t" anchorCtr="0">
            <a:normAutofit/>
          </a:bodyPr>
          <a:lstStyle>
            <a:lvl1pPr algn="l">
              <a:defRPr sz="3200">
                <a:solidFill>
                  <a:srgbClr val="333366"/>
                </a:solidFill>
              </a:defRPr>
            </a:lvl1pPr>
          </a:lstStyle>
          <a:p>
            <a:r>
              <a:rPr lang="en-US" dirty="0"/>
              <a:t>Title</a:t>
            </a:r>
            <a:endParaRPr lang="en-GB" dirty="0"/>
          </a:p>
        </p:txBody>
      </p:sp>
      <p:cxnSp>
        <p:nvCxnSpPr>
          <p:cNvPr id="15" name="Straight Connector 14">
            <a:extLst>
              <a:ext uri="{FF2B5EF4-FFF2-40B4-BE49-F238E27FC236}">
                <a16:creationId xmlns:a16="http://schemas.microsoft.com/office/drawing/2014/main" id="{E1788378-4BE8-403F-A9A3-44F105B49F21}"/>
              </a:ext>
            </a:extLst>
          </p:cNvPr>
          <p:cNvCxnSpPr>
            <a:cxnSpLocks/>
          </p:cNvCxnSpPr>
          <p:nvPr/>
        </p:nvCxnSpPr>
        <p:spPr>
          <a:xfrm>
            <a:off x="6259611" y="834887"/>
            <a:ext cx="0" cy="536713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45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and Left Image">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3F530122-18BF-4992-99DB-6700ED8E1B30}"/>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
        <p:nvSpPr>
          <p:cNvPr id="3" name="Content Placeholder 2">
            <a:extLst>
              <a:ext uri="{FF2B5EF4-FFF2-40B4-BE49-F238E27FC236}">
                <a16:creationId xmlns:a16="http://schemas.microsoft.com/office/drawing/2014/main" id="{60D6ED83-E5C1-45A2-BF4E-FE7559924995}"/>
              </a:ext>
            </a:extLst>
          </p:cNvPr>
          <p:cNvSpPr>
            <a:spLocks noGrp="1"/>
          </p:cNvSpPr>
          <p:nvPr>
            <p:ph idx="1"/>
          </p:nvPr>
        </p:nvSpPr>
        <p:spPr>
          <a:xfrm>
            <a:off x="6440587" y="834886"/>
            <a:ext cx="5531969" cy="5629357"/>
          </a:xfrm>
          <a:prstGeom prst="rect">
            <a:avLst/>
          </a:prstGeom>
        </p:spPr>
        <p:txBody>
          <a:bodyPr/>
          <a:lstStyle>
            <a:lvl1pPr>
              <a:defRPr sz="2000">
                <a:solidFill>
                  <a:srgbClr val="313267"/>
                </a:solidFill>
                <a:latin typeface="Roboto light" panose="02000000000000000000" pitchFamily="2" charset="0"/>
                <a:ea typeface="Roboto light" panose="02000000000000000000" pitchFamily="2" charset="0"/>
                <a:cs typeface="Roboto light" panose="02000000000000000000" pitchFamily="2" charset="0"/>
              </a:defRPr>
            </a:lvl1pPr>
            <a:lvl2pPr>
              <a:defRPr sz="1800">
                <a:solidFill>
                  <a:srgbClr val="313267"/>
                </a:solidFill>
                <a:latin typeface="Roboto light" panose="02000000000000000000" pitchFamily="2" charset="0"/>
                <a:ea typeface="Roboto light" panose="02000000000000000000" pitchFamily="2" charset="0"/>
                <a:cs typeface="Roboto light" panose="02000000000000000000" pitchFamily="2" charset="0"/>
              </a:defRPr>
            </a:lvl2pPr>
            <a:lvl3pPr>
              <a:defRPr>
                <a:solidFill>
                  <a:srgbClr val="002856"/>
                </a:solidFill>
              </a:defRPr>
            </a:lvl3pPr>
            <a:lvl4pPr>
              <a:defRPr>
                <a:solidFill>
                  <a:srgbClr val="002856"/>
                </a:solidFill>
              </a:defRPr>
            </a:lvl4pPr>
            <a:lvl5pPr>
              <a:defRPr>
                <a:solidFill>
                  <a:srgbClr val="002856"/>
                </a:solidFill>
              </a:defRPr>
            </a:lvl5pPr>
          </a:lstStyle>
          <a:p>
            <a:pPr lvl="0"/>
            <a:r>
              <a:rPr lang="en-US"/>
              <a:t>Click to edit Master text styles</a:t>
            </a:r>
          </a:p>
          <a:p>
            <a:pPr lvl="1"/>
            <a:r>
              <a:rPr lang="en-US"/>
              <a:t>Second level</a:t>
            </a:r>
          </a:p>
        </p:txBody>
      </p:sp>
      <p:sp>
        <p:nvSpPr>
          <p:cNvPr id="8" name="Title 1">
            <a:extLst>
              <a:ext uri="{FF2B5EF4-FFF2-40B4-BE49-F238E27FC236}">
                <a16:creationId xmlns:a16="http://schemas.microsoft.com/office/drawing/2014/main" id="{96326364-D7A5-4ADB-9D8A-D561E2D3C89A}"/>
              </a:ext>
            </a:extLst>
          </p:cNvPr>
          <p:cNvSpPr>
            <a:spLocks noGrp="1"/>
          </p:cNvSpPr>
          <p:nvPr>
            <p:ph type="ctrTitle" hasCustomPrompt="1"/>
          </p:nvPr>
        </p:nvSpPr>
        <p:spPr>
          <a:xfrm>
            <a:off x="708990" y="121804"/>
            <a:ext cx="9293746" cy="575539"/>
          </a:xfrm>
          <a:prstGeom prst="rect">
            <a:avLst/>
          </a:prstGeom>
        </p:spPr>
        <p:txBody>
          <a:bodyPr anchor="t" anchorCtr="0">
            <a:normAutofit/>
          </a:bodyPr>
          <a:lstStyle>
            <a:lvl1pPr algn="l">
              <a:defRPr sz="3200">
                <a:solidFill>
                  <a:srgbClr val="313267"/>
                </a:solidFill>
              </a:defRPr>
            </a:lvl1pPr>
          </a:lstStyle>
          <a:p>
            <a:r>
              <a:rPr lang="en-US" dirty="0"/>
              <a:t>Title</a:t>
            </a:r>
            <a:endParaRPr lang="en-GB" dirty="0"/>
          </a:p>
        </p:txBody>
      </p:sp>
      <p:cxnSp>
        <p:nvCxnSpPr>
          <p:cNvPr id="15" name="Straight Connector 14">
            <a:extLst>
              <a:ext uri="{FF2B5EF4-FFF2-40B4-BE49-F238E27FC236}">
                <a16:creationId xmlns:a16="http://schemas.microsoft.com/office/drawing/2014/main" id="{E1788378-4BE8-403F-A9A3-44F105B49F21}"/>
              </a:ext>
            </a:extLst>
          </p:cNvPr>
          <p:cNvCxnSpPr>
            <a:cxnSpLocks/>
          </p:cNvCxnSpPr>
          <p:nvPr/>
        </p:nvCxnSpPr>
        <p:spPr>
          <a:xfrm>
            <a:off x="6259611" y="1292087"/>
            <a:ext cx="0" cy="490993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881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EA792A1D-9DA2-4AB2-8BBD-AC5E059E94C8}"/>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
        <p:nvSpPr>
          <p:cNvPr id="4" name="Text Placeholder 2">
            <a:extLst>
              <a:ext uri="{FF2B5EF4-FFF2-40B4-BE49-F238E27FC236}">
                <a16:creationId xmlns:a16="http://schemas.microsoft.com/office/drawing/2014/main" id="{BC0E5A8A-F0A8-44F2-A983-7B5E52B167BE}"/>
              </a:ext>
            </a:extLst>
          </p:cNvPr>
          <p:cNvSpPr>
            <a:spLocks noGrp="1"/>
          </p:cNvSpPr>
          <p:nvPr>
            <p:ph type="body" idx="1"/>
          </p:nvPr>
        </p:nvSpPr>
        <p:spPr>
          <a:xfrm>
            <a:off x="708990" y="819282"/>
            <a:ext cx="5572540" cy="823912"/>
          </a:xfrm>
          <a:prstGeom prst="rect">
            <a:avLst/>
          </a:prstGeom>
        </p:spPr>
        <p:txBody>
          <a:bodyPr/>
          <a:lstStyle>
            <a:lvl1pPr>
              <a:defRPr b="1">
                <a:solidFill>
                  <a:srgbClr val="333366"/>
                </a:solidFill>
                <a:latin typeface="+mj-lt"/>
              </a:defRPr>
            </a:lvl1pPr>
          </a:lstStyle>
          <a:p>
            <a:pPr lvl="0"/>
            <a:r>
              <a:rPr lang="en-US"/>
              <a:t>Click to edit Master text styles</a:t>
            </a:r>
          </a:p>
        </p:txBody>
      </p:sp>
      <p:sp>
        <p:nvSpPr>
          <p:cNvPr id="5" name="Content Placeholder 3">
            <a:extLst>
              <a:ext uri="{FF2B5EF4-FFF2-40B4-BE49-F238E27FC236}">
                <a16:creationId xmlns:a16="http://schemas.microsoft.com/office/drawing/2014/main" id="{0F420F20-78EF-4516-8B56-8E42134B5BE1}"/>
              </a:ext>
            </a:extLst>
          </p:cNvPr>
          <p:cNvSpPr>
            <a:spLocks noGrp="1"/>
          </p:cNvSpPr>
          <p:nvPr>
            <p:ph sz="half" idx="2"/>
          </p:nvPr>
        </p:nvSpPr>
        <p:spPr>
          <a:xfrm>
            <a:off x="708990" y="1754380"/>
            <a:ext cx="5572540" cy="4688587"/>
          </a:xfrm>
          <a:prstGeom prst="rect">
            <a:avLst/>
          </a:prstGeom>
        </p:spPr>
        <p:txBody>
          <a:bodyPr/>
          <a:lstStyle>
            <a:lvl1pPr>
              <a:defRPr>
                <a:solidFill>
                  <a:srgbClr val="333366"/>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a:t>Click to edit Master text styles</a:t>
            </a:r>
          </a:p>
        </p:txBody>
      </p:sp>
      <p:sp>
        <p:nvSpPr>
          <p:cNvPr id="6" name="Text Placeholder 4">
            <a:extLst>
              <a:ext uri="{FF2B5EF4-FFF2-40B4-BE49-F238E27FC236}">
                <a16:creationId xmlns:a16="http://schemas.microsoft.com/office/drawing/2014/main" id="{BCFB289A-449B-4672-8B70-4B3A4C3D00CE}"/>
              </a:ext>
            </a:extLst>
          </p:cNvPr>
          <p:cNvSpPr>
            <a:spLocks noGrp="1"/>
          </p:cNvSpPr>
          <p:nvPr>
            <p:ph type="body" sz="quarter" idx="3"/>
          </p:nvPr>
        </p:nvSpPr>
        <p:spPr>
          <a:xfrm>
            <a:off x="6412063" y="819282"/>
            <a:ext cx="5572540" cy="823912"/>
          </a:xfrm>
          <a:prstGeom prst="rect">
            <a:avLst/>
          </a:prstGeom>
        </p:spPr>
        <p:txBody>
          <a:bodyPr/>
          <a:lstStyle>
            <a:lvl1pPr>
              <a:defRPr b="1">
                <a:solidFill>
                  <a:srgbClr val="333366"/>
                </a:solidFill>
                <a:latin typeface="+mj-lt"/>
              </a:defRPr>
            </a:lvl1pPr>
          </a:lstStyle>
          <a:p>
            <a:pPr lvl="0"/>
            <a:r>
              <a:rPr lang="en-US"/>
              <a:t>Click to edit Master text styles</a:t>
            </a:r>
          </a:p>
        </p:txBody>
      </p:sp>
      <p:sp>
        <p:nvSpPr>
          <p:cNvPr id="7" name="Content Placeholder 5">
            <a:extLst>
              <a:ext uri="{FF2B5EF4-FFF2-40B4-BE49-F238E27FC236}">
                <a16:creationId xmlns:a16="http://schemas.microsoft.com/office/drawing/2014/main" id="{F6131804-2DAD-4610-ADF0-C12B84CAB529}"/>
              </a:ext>
            </a:extLst>
          </p:cNvPr>
          <p:cNvSpPr>
            <a:spLocks noGrp="1"/>
          </p:cNvSpPr>
          <p:nvPr>
            <p:ph sz="quarter" idx="4"/>
          </p:nvPr>
        </p:nvSpPr>
        <p:spPr>
          <a:xfrm>
            <a:off x="6412063" y="1754380"/>
            <a:ext cx="5572540" cy="4688587"/>
          </a:xfrm>
          <a:prstGeom prst="rect">
            <a:avLst/>
          </a:prstGeom>
        </p:spPr>
        <p:txBody>
          <a:bodyPr/>
          <a:lstStyle>
            <a:lvl1pPr>
              <a:defRPr>
                <a:solidFill>
                  <a:srgbClr val="333366"/>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a:t>Click to edit Master text styles</a:t>
            </a:r>
          </a:p>
        </p:txBody>
      </p:sp>
      <p:sp>
        <p:nvSpPr>
          <p:cNvPr id="13" name="Title 1">
            <a:extLst>
              <a:ext uri="{FF2B5EF4-FFF2-40B4-BE49-F238E27FC236}">
                <a16:creationId xmlns:a16="http://schemas.microsoft.com/office/drawing/2014/main" id="{3534FA77-526C-417A-8852-0C21735D088D}"/>
              </a:ext>
            </a:extLst>
          </p:cNvPr>
          <p:cNvSpPr>
            <a:spLocks noGrp="1"/>
          </p:cNvSpPr>
          <p:nvPr>
            <p:ph type="ctrTitle" hasCustomPrompt="1"/>
          </p:nvPr>
        </p:nvSpPr>
        <p:spPr>
          <a:xfrm>
            <a:off x="708990" y="119678"/>
            <a:ext cx="8782879" cy="575539"/>
          </a:xfrm>
          <a:prstGeom prst="rect">
            <a:avLst/>
          </a:prstGeom>
        </p:spPr>
        <p:txBody>
          <a:bodyPr anchor="t" anchorCtr="0">
            <a:normAutofit/>
          </a:bodyPr>
          <a:lstStyle>
            <a:lvl1pPr algn="l">
              <a:defRPr sz="3200">
                <a:solidFill>
                  <a:srgbClr val="333366"/>
                </a:solidFill>
              </a:defRPr>
            </a:lvl1pPr>
          </a:lstStyle>
          <a:p>
            <a:r>
              <a:rPr lang="en-US" dirty="0"/>
              <a:t>Title</a:t>
            </a:r>
            <a:endParaRPr lang="en-GB" dirty="0"/>
          </a:p>
        </p:txBody>
      </p:sp>
    </p:spTree>
    <p:extLst>
      <p:ext uri="{BB962C8B-B14F-4D97-AF65-F5344CB8AC3E}">
        <p14:creationId xmlns:p14="http://schemas.microsoft.com/office/powerpoint/2010/main" val="980883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D437BB5-C834-44D9-B8D8-E12E96B81410}"/>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
        <p:nvSpPr>
          <p:cNvPr id="3" name="Content Placeholder 2">
            <a:extLst>
              <a:ext uri="{FF2B5EF4-FFF2-40B4-BE49-F238E27FC236}">
                <a16:creationId xmlns:a16="http://schemas.microsoft.com/office/drawing/2014/main" id="{60D6ED83-E5C1-45A2-BF4E-FE7559924995}"/>
              </a:ext>
            </a:extLst>
          </p:cNvPr>
          <p:cNvSpPr>
            <a:spLocks noGrp="1"/>
          </p:cNvSpPr>
          <p:nvPr>
            <p:ph idx="1" hasCustomPrompt="1"/>
          </p:nvPr>
        </p:nvSpPr>
        <p:spPr>
          <a:xfrm>
            <a:off x="708990" y="813091"/>
            <a:ext cx="11330765" cy="5641578"/>
          </a:xfrm>
          <a:prstGeom prst="rect">
            <a:avLst/>
          </a:prstGeom>
        </p:spPr>
        <p:txBody>
          <a:bodyPr/>
          <a:lstStyle>
            <a:lvl1pPr>
              <a:defRPr sz="2000">
                <a:solidFill>
                  <a:srgbClr val="313267"/>
                </a:solidFill>
                <a:latin typeface="Roboto light" panose="02000000000000000000" pitchFamily="2" charset="0"/>
                <a:ea typeface="Roboto light" panose="02000000000000000000" pitchFamily="2" charset="0"/>
                <a:cs typeface="Roboto light" panose="02000000000000000000" pitchFamily="2" charset="0"/>
              </a:defRPr>
            </a:lvl1pPr>
            <a:lvl2pPr>
              <a:defRPr sz="1800">
                <a:solidFill>
                  <a:srgbClr val="002856"/>
                </a:solidFill>
              </a:defRPr>
            </a:lvl2pPr>
            <a:lvl3pPr>
              <a:defRPr>
                <a:solidFill>
                  <a:srgbClr val="002856"/>
                </a:solidFill>
              </a:defRPr>
            </a:lvl3pPr>
            <a:lvl4pPr>
              <a:defRPr>
                <a:solidFill>
                  <a:srgbClr val="002856"/>
                </a:solidFill>
              </a:defRPr>
            </a:lvl4pPr>
            <a:lvl5pPr>
              <a:defRPr>
                <a:solidFill>
                  <a:srgbClr val="002856"/>
                </a:solidFill>
              </a:defRPr>
            </a:lvl5pPr>
          </a:lstStyle>
          <a:p>
            <a:pPr lvl="0"/>
            <a:r>
              <a:rPr lang="en-GB" dirty="0"/>
              <a:t>Relist objectives and discuss the achievement of these</a:t>
            </a:r>
          </a:p>
          <a:p>
            <a:pPr lvl="0"/>
            <a:endParaRPr lang="en-GB" dirty="0"/>
          </a:p>
          <a:p>
            <a:pPr lvl="0"/>
            <a:endParaRPr lang="en-GB" dirty="0"/>
          </a:p>
        </p:txBody>
      </p:sp>
      <p:sp>
        <p:nvSpPr>
          <p:cNvPr id="8" name="Title 1">
            <a:extLst>
              <a:ext uri="{FF2B5EF4-FFF2-40B4-BE49-F238E27FC236}">
                <a16:creationId xmlns:a16="http://schemas.microsoft.com/office/drawing/2014/main" id="{96326364-D7A5-4ADB-9D8A-D561E2D3C89A}"/>
              </a:ext>
            </a:extLst>
          </p:cNvPr>
          <p:cNvSpPr>
            <a:spLocks noGrp="1"/>
          </p:cNvSpPr>
          <p:nvPr>
            <p:ph type="ctrTitle" hasCustomPrompt="1"/>
          </p:nvPr>
        </p:nvSpPr>
        <p:spPr>
          <a:xfrm>
            <a:off x="708991" y="118776"/>
            <a:ext cx="9139860" cy="575539"/>
          </a:xfrm>
          <a:prstGeom prst="rect">
            <a:avLst/>
          </a:prstGeom>
        </p:spPr>
        <p:txBody>
          <a:bodyPr anchor="t" anchorCtr="0">
            <a:normAutofit/>
          </a:bodyPr>
          <a:lstStyle>
            <a:lvl1pPr algn="l">
              <a:defRPr sz="3200">
                <a:solidFill>
                  <a:srgbClr val="313267"/>
                </a:solidFill>
              </a:defRPr>
            </a:lvl1pPr>
          </a:lstStyle>
          <a:p>
            <a:r>
              <a:rPr lang="en-US" dirty="0"/>
              <a:t>Objective Recap</a:t>
            </a:r>
            <a:endParaRPr lang="en-GB" dirty="0"/>
          </a:p>
        </p:txBody>
      </p:sp>
    </p:spTree>
    <p:extLst>
      <p:ext uri="{BB962C8B-B14F-4D97-AF65-F5344CB8AC3E}">
        <p14:creationId xmlns:p14="http://schemas.microsoft.com/office/powerpoint/2010/main" val="3442988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F54C4FE-CB7B-4653-98B8-CAEB6E5782BD}"/>
              </a:ext>
            </a:extLst>
          </p:cNvPr>
          <p:cNvGrpSpPr/>
          <p:nvPr/>
        </p:nvGrpSpPr>
        <p:grpSpPr>
          <a:xfrm>
            <a:off x="546652" y="6454669"/>
            <a:ext cx="2216425" cy="403331"/>
            <a:chOff x="546652" y="6314471"/>
            <a:chExt cx="2216425" cy="556591"/>
          </a:xfrm>
        </p:grpSpPr>
        <p:sp>
          <p:nvSpPr>
            <p:cNvPr id="15" name="Rectangle 14">
              <a:extLst>
                <a:ext uri="{FF2B5EF4-FFF2-40B4-BE49-F238E27FC236}">
                  <a16:creationId xmlns:a16="http://schemas.microsoft.com/office/drawing/2014/main" id="{E7273BE1-766A-4E99-A632-AC2EEE8F4DB5}"/>
                </a:ext>
              </a:extLst>
            </p:cNvPr>
            <p:cNvSpPr/>
            <p:nvPr userDrawn="1"/>
          </p:nvSpPr>
          <p:spPr>
            <a:xfrm>
              <a:off x="546652" y="6314471"/>
              <a:ext cx="556591" cy="556591"/>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AEE9E19C-496E-4F4B-B384-2120A43BCF73}"/>
                </a:ext>
              </a:extLst>
            </p:cNvPr>
            <p:cNvSpPr/>
            <p:nvPr userDrawn="1"/>
          </p:nvSpPr>
          <p:spPr>
            <a:xfrm>
              <a:off x="1093304" y="6314471"/>
              <a:ext cx="556591" cy="556591"/>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E3235148-179E-40D3-9B20-CFA8F50BA052}"/>
                </a:ext>
              </a:extLst>
            </p:cNvPr>
            <p:cNvSpPr/>
            <p:nvPr userDrawn="1"/>
          </p:nvSpPr>
          <p:spPr>
            <a:xfrm>
              <a:off x="1649895" y="6314471"/>
              <a:ext cx="556591" cy="556591"/>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3AD90D02-176B-406A-A4A4-F74C994405F4}"/>
                </a:ext>
              </a:extLst>
            </p:cNvPr>
            <p:cNvSpPr/>
            <p:nvPr userDrawn="1"/>
          </p:nvSpPr>
          <p:spPr>
            <a:xfrm>
              <a:off x="2206486" y="6314471"/>
              <a:ext cx="556591" cy="556591"/>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 name="TextBox 20">
            <a:extLst>
              <a:ext uri="{FF2B5EF4-FFF2-40B4-BE49-F238E27FC236}">
                <a16:creationId xmlns:a16="http://schemas.microsoft.com/office/drawing/2014/main" id="{2EDF7696-6249-4B6D-80BD-B887AC1572FD}"/>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
        <p:nvSpPr>
          <p:cNvPr id="8" name="Title 1">
            <a:extLst>
              <a:ext uri="{FF2B5EF4-FFF2-40B4-BE49-F238E27FC236}">
                <a16:creationId xmlns:a16="http://schemas.microsoft.com/office/drawing/2014/main" id="{96326364-D7A5-4ADB-9D8A-D561E2D3C89A}"/>
              </a:ext>
            </a:extLst>
          </p:cNvPr>
          <p:cNvSpPr>
            <a:spLocks noGrp="1"/>
          </p:cNvSpPr>
          <p:nvPr>
            <p:ph type="ctrTitle" hasCustomPrompt="1"/>
          </p:nvPr>
        </p:nvSpPr>
        <p:spPr>
          <a:xfrm>
            <a:off x="708990" y="118776"/>
            <a:ext cx="9187485" cy="575539"/>
          </a:xfrm>
          <a:prstGeom prst="rect">
            <a:avLst/>
          </a:prstGeom>
        </p:spPr>
        <p:txBody>
          <a:bodyPr anchor="t" anchorCtr="0">
            <a:normAutofit/>
          </a:bodyPr>
          <a:lstStyle>
            <a:lvl1pPr algn="l">
              <a:defRPr sz="3200">
                <a:solidFill>
                  <a:srgbClr val="002856"/>
                </a:solidFill>
              </a:defRPr>
            </a:lvl1pPr>
          </a:lstStyle>
          <a:p>
            <a:r>
              <a:rPr lang="en-US" dirty="0"/>
              <a:t>Questions &amp; Answers</a:t>
            </a:r>
            <a:endParaRPr lang="en-GB" dirty="0"/>
          </a:p>
        </p:txBody>
      </p:sp>
      <p:pic>
        <p:nvPicPr>
          <p:cNvPr id="5" name="Picture 4" descr="A picture containing indoor, keyboard, computer, toy&#10;&#10;Description automatically generated">
            <a:extLst>
              <a:ext uri="{FF2B5EF4-FFF2-40B4-BE49-F238E27FC236}">
                <a16:creationId xmlns:a16="http://schemas.microsoft.com/office/drawing/2014/main" id="{B5F222B1-CEA8-3146-B58C-46E447D81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90" y="798490"/>
            <a:ext cx="11296233" cy="5486401"/>
          </a:xfrm>
          <a:prstGeom prst="rect">
            <a:avLst/>
          </a:prstGeom>
        </p:spPr>
      </p:pic>
    </p:spTree>
    <p:extLst>
      <p:ext uri="{BB962C8B-B14F-4D97-AF65-F5344CB8AC3E}">
        <p14:creationId xmlns:p14="http://schemas.microsoft.com/office/powerpoint/2010/main" val="685362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75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6ED83-E5C1-45A2-BF4E-FE7559924995}"/>
              </a:ext>
            </a:extLst>
          </p:cNvPr>
          <p:cNvSpPr>
            <a:spLocks noGrp="1"/>
          </p:cNvSpPr>
          <p:nvPr>
            <p:ph idx="1" hasCustomPrompt="1"/>
          </p:nvPr>
        </p:nvSpPr>
        <p:spPr>
          <a:xfrm>
            <a:off x="708990" y="813091"/>
            <a:ext cx="11330765" cy="5641578"/>
          </a:xfrm>
          <a:prstGeom prst="rect">
            <a:avLst/>
          </a:prstGeom>
        </p:spPr>
        <p:txBody>
          <a:bodyPr/>
          <a:lstStyle>
            <a:lvl1pPr>
              <a:defRPr sz="2000">
                <a:solidFill>
                  <a:srgbClr val="313267"/>
                </a:solidFill>
                <a:latin typeface="Roboto light" panose="02000000000000000000" pitchFamily="2" charset="0"/>
                <a:ea typeface="Roboto light" panose="02000000000000000000" pitchFamily="2" charset="0"/>
                <a:cs typeface="Roboto light" panose="02000000000000000000" pitchFamily="2" charset="0"/>
              </a:defRPr>
            </a:lvl1pPr>
            <a:lvl2pPr>
              <a:defRPr sz="1800">
                <a:solidFill>
                  <a:srgbClr val="002856"/>
                </a:solidFill>
              </a:defRPr>
            </a:lvl2pPr>
            <a:lvl3pPr>
              <a:defRPr>
                <a:solidFill>
                  <a:srgbClr val="002856"/>
                </a:solidFill>
              </a:defRPr>
            </a:lvl3pPr>
            <a:lvl4pPr>
              <a:defRPr>
                <a:solidFill>
                  <a:srgbClr val="002856"/>
                </a:solidFill>
              </a:defRPr>
            </a:lvl4pPr>
            <a:lvl5pPr>
              <a:defRPr>
                <a:solidFill>
                  <a:srgbClr val="002856"/>
                </a:solidFill>
              </a:defRPr>
            </a:lvl5pPr>
          </a:lstStyle>
          <a:p>
            <a:pPr lvl="0"/>
            <a:r>
              <a:rPr lang="en-GB" dirty="0"/>
              <a:t>To be copied straight from examining body syllabus</a:t>
            </a:r>
          </a:p>
        </p:txBody>
      </p:sp>
      <p:sp>
        <p:nvSpPr>
          <p:cNvPr id="8" name="Title 1">
            <a:extLst>
              <a:ext uri="{FF2B5EF4-FFF2-40B4-BE49-F238E27FC236}">
                <a16:creationId xmlns:a16="http://schemas.microsoft.com/office/drawing/2014/main" id="{96326364-D7A5-4ADB-9D8A-D561E2D3C89A}"/>
              </a:ext>
            </a:extLst>
          </p:cNvPr>
          <p:cNvSpPr>
            <a:spLocks noGrp="1"/>
          </p:cNvSpPr>
          <p:nvPr>
            <p:ph type="ctrTitle" hasCustomPrompt="1"/>
          </p:nvPr>
        </p:nvSpPr>
        <p:spPr>
          <a:xfrm>
            <a:off x="708990" y="118776"/>
            <a:ext cx="9460729" cy="575539"/>
          </a:xfrm>
          <a:prstGeom prst="rect">
            <a:avLst/>
          </a:prstGeom>
        </p:spPr>
        <p:txBody>
          <a:bodyPr anchor="t" anchorCtr="0">
            <a:normAutofit/>
          </a:bodyPr>
          <a:lstStyle>
            <a:lvl1pPr algn="l">
              <a:defRPr sz="3200">
                <a:solidFill>
                  <a:srgbClr val="313267"/>
                </a:solidFill>
              </a:defRPr>
            </a:lvl1pPr>
          </a:lstStyle>
          <a:p>
            <a:r>
              <a:rPr lang="en-US" dirty="0"/>
              <a:t>Introduction</a:t>
            </a:r>
            <a:endParaRPr lang="en-GB" dirty="0"/>
          </a:p>
        </p:txBody>
      </p:sp>
      <p:sp>
        <p:nvSpPr>
          <p:cNvPr id="14" name="TextBox 13">
            <a:extLst>
              <a:ext uri="{FF2B5EF4-FFF2-40B4-BE49-F238E27FC236}">
                <a16:creationId xmlns:a16="http://schemas.microsoft.com/office/drawing/2014/main" id="{79B96169-B629-4070-A359-DB965646A8AC}"/>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Tree>
    <p:extLst>
      <p:ext uri="{BB962C8B-B14F-4D97-AF65-F5344CB8AC3E}">
        <p14:creationId xmlns:p14="http://schemas.microsoft.com/office/powerpoint/2010/main" val="1683967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6ED83-E5C1-45A2-BF4E-FE7559924995}"/>
              </a:ext>
            </a:extLst>
          </p:cNvPr>
          <p:cNvSpPr>
            <a:spLocks noGrp="1"/>
          </p:cNvSpPr>
          <p:nvPr>
            <p:ph idx="1" hasCustomPrompt="1"/>
          </p:nvPr>
        </p:nvSpPr>
        <p:spPr>
          <a:xfrm>
            <a:off x="708990" y="813091"/>
            <a:ext cx="11330765" cy="5641578"/>
          </a:xfrm>
          <a:prstGeom prst="rect">
            <a:avLst/>
          </a:prstGeom>
        </p:spPr>
        <p:txBody>
          <a:bodyPr/>
          <a:lstStyle>
            <a:lvl1pPr>
              <a:defRPr sz="2000">
                <a:solidFill>
                  <a:srgbClr val="313267"/>
                </a:solidFill>
                <a:latin typeface="Roboto light" panose="02000000000000000000" pitchFamily="2" charset="0"/>
                <a:ea typeface="Roboto light" panose="02000000000000000000" pitchFamily="2" charset="0"/>
                <a:cs typeface="Roboto light" panose="02000000000000000000" pitchFamily="2" charset="0"/>
              </a:defRPr>
            </a:lvl1pPr>
            <a:lvl2pPr>
              <a:defRPr sz="1800">
                <a:solidFill>
                  <a:srgbClr val="002856"/>
                </a:solidFill>
              </a:defRPr>
            </a:lvl2pPr>
            <a:lvl3pPr>
              <a:defRPr>
                <a:solidFill>
                  <a:srgbClr val="002856"/>
                </a:solidFill>
              </a:defRPr>
            </a:lvl3pPr>
            <a:lvl4pPr>
              <a:defRPr>
                <a:solidFill>
                  <a:srgbClr val="002856"/>
                </a:solidFill>
              </a:defRPr>
            </a:lvl4pPr>
            <a:lvl5pPr>
              <a:defRPr>
                <a:solidFill>
                  <a:srgbClr val="002856"/>
                </a:solidFill>
              </a:defRPr>
            </a:lvl5pPr>
          </a:lstStyle>
          <a:p>
            <a:pPr lvl="0"/>
            <a:r>
              <a:rPr lang="en-GB" dirty="0"/>
              <a:t>Add snippet from the examination body’s syllabus</a:t>
            </a:r>
          </a:p>
        </p:txBody>
      </p:sp>
      <p:sp>
        <p:nvSpPr>
          <p:cNvPr id="8" name="Title 1">
            <a:extLst>
              <a:ext uri="{FF2B5EF4-FFF2-40B4-BE49-F238E27FC236}">
                <a16:creationId xmlns:a16="http://schemas.microsoft.com/office/drawing/2014/main" id="{96326364-D7A5-4ADB-9D8A-D561E2D3C89A}"/>
              </a:ext>
            </a:extLst>
          </p:cNvPr>
          <p:cNvSpPr>
            <a:spLocks noGrp="1"/>
          </p:cNvSpPr>
          <p:nvPr>
            <p:ph type="ctrTitle" hasCustomPrompt="1"/>
          </p:nvPr>
        </p:nvSpPr>
        <p:spPr>
          <a:xfrm>
            <a:off x="708990" y="118776"/>
            <a:ext cx="9460729" cy="575539"/>
          </a:xfrm>
          <a:prstGeom prst="rect">
            <a:avLst/>
          </a:prstGeom>
        </p:spPr>
        <p:txBody>
          <a:bodyPr anchor="t" anchorCtr="0">
            <a:normAutofit/>
          </a:bodyPr>
          <a:lstStyle>
            <a:lvl1pPr algn="l">
              <a:defRPr sz="3200">
                <a:solidFill>
                  <a:srgbClr val="313267"/>
                </a:solidFill>
              </a:defRPr>
            </a:lvl1pPr>
          </a:lstStyle>
          <a:p>
            <a:r>
              <a:rPr lang="en-US" dirty="0"/>
              <a:t>Format of Examination</a:t>
            </a:r>
            <a:endParaRPr lang="en-GB" dirty="0"/>
          </a:p>
        </p:txBody>
      </p:sp>
      <p:sp>
        <p:nvSpPr>
          <p:cNvPr id="21" name="TextBox 20">
            <a:extLst>
              <a:ext uri="{FF2B5EF4-FFF2-40B4-BE49-F238E27FC236}">
                <a16:creationId xmlns:a16="http://schemas.microsoft.com/office/drawing/2014/main" id="{7D9C157F-0BFA-4369-884A-C09410EBE905}"/>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Tree>
    <p:extLst>
      <p:ext uri="{BB962C8B-B14F-4D97-AF65-F5344CB8AC3E}">
        <p14:creationId xmlns:p14="http://schemas.microsoft.com/office/powerpoint/2010/main" val="169188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7A9C956-26CF-4D6C-A8CB-0E8844895C35}"/>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
        <p:nvSpPr>
          <p:cNvPr id="3" name="Content Placeholder 2">
            <a:extLst>
              <a:ext uri="{FF2B5EF4-FFF2-40B4-BE49-F238E27FC236}">
                <a16:creationId xmlns:a16="http://schemas.microsoft.com/office/drawing/2014/main" id="{60D6ED83-E5C1-45A2-BF4E-FE7559924995}"/>
              </a:ext>
            </a:extLst>
          </p:cNvPr>
          <p:cNvSpPr>
            <a:spLocks noGrp="1"/>
          </p:cNvSpPr>
          <p:nvPr>
            <p:ph idx="1" hasCustomPrompt="1"/>
          </p:nvPr>
        </p:nvSpPr>
        <p:spPr>
          <a:xfrm>
            <a:off x="708990" y="813091"/>
            <a:ext cx="11330765" cy="5641578"/>
          </a:xfrm>
          <a:prstGeom prst="rect">
            <a:avLst/>
          </a:prstGeom>
        </p:spPr>
        <p:txBody>
          <a:bodyPr/>
          <a:lstStyle>
            <a:lvl1pPr>
              <a:defRPr sz="2000">
                <a:solidFill>
                  <a:srgbClr val="333366"/>
                </a:solidFill>
                <a:latin typeface="Roboto light" panose="02000000000000000000" pitchFamily="2" charset="0"/>
                <a:ea typeface="Roboto light" panose="02000000000000000000" pitchFamily="2" charset="0"/>
                <a:cs typeface="Roboto light" panose="02000000000000000000" pitchFamily="2" charset="0"/>
              </a:defRPr>
            </a:lvl1pPr>
            <a:lvl2pPr>
              <a:defRPr sz="1800">
                <a:solidFill>
                  <a:srgbClr val="002856"/>
                </a:solidFill>
              </a:defRPr>
            </a:lvl2pPr>
            <a:lvl3pPr>
              <a:defRPr>
                <a:solidFill>
                  <a:srgbClr val="002856"/>
                </a:solidFill>
              </a:defRPr>
            </a:lvl3pPr>
            <a:lvl4pPr>
              <a:defRPr>
                <a:solidFill>
                  <a:srgbClr val="002856"/>
                </a:solidFill>
              </a:defRPr>
            </a:lvl4pPr>
            <a:lvl5pPr>
              <a:defRPr>
                <a:solidFill>
                  <a:srgbClr val="002856"/>
                </a:solidFill>
              </a:defRPr>
            </a:lvl5pPr>
          </a:lstStyle>
          <a:p>
            <a:pPr lvl="0"/>
            <a:r>
              <a:rPr lang="en-GB" dirty="0"/>
              <a:t>Add snippet from the examination body’s syllabus</a:t>
            </a:r>
          </a:p>
        </p:txBody>
      </p:sp>
      <p:sp>
        <p:nvSpPr>
          <p:cNvPr id="8" name="Title 1">
            <a:extLst>
              <a:ext uri="{FF2B5EF4-FFF2-40B4-BE49-F238E27FC236}">
                <a16:creationId xmlns:a16="http://schemas.microsoft.com/office/drawing/2014/main" id="{96326364-D7A5-4ADB-9D8A-D561E2D3C89A}"/>
              </a:ext>
            </a:extLst>
          </p:cNvPr>
          <p:cNvSpPr>
            <a:spLocks noGrp="1"/>
          </p:cNvSpPr>
          <p:nvPr>
            <p:ph type="ctrTitle" hasCustomPrompt="1"/>
          </p:nvPr>
        </p:nvSpPr>
        <p:spPr>
          <a:xfrm>
            <a:off x="708990" y="118776"/>
            <a:ext cx="9460729" cy="575539"/>
          </a:xfrm>
          <a:prstGeom prst="rect">
            <a:avLst/>
          </a:prstGeom>
        </p:spPr>
        <p:txBody>
          <a:bodyPr anchor="t" anchorCtr="0">
            <a:normAutofit/>
          </a:bodyPr>
          <a:lstStyle>
            <a:lvl1pPr algn="l">
              <a:defRPr sz="3200">
                <a:solidFill>
                  <a:srgbClr val="333366"/>
                </a:solidFill>
              </a:defRPr>
            </a:lvl1pPr>
          </a:lstStyle>
          <a:p>
            <a:r>
              <a:rPr lang="en-US" dirty="0"/>
              <a:t>Question Weighting</a:t>
            </a:r>
            <a:endParaRPr lang="en-GB" dirty="0"/>
          </a:p>
        </p:txBody>
      </p:sp>
    </p:spTree>
    <p:extLst>
      <p:ext uri="{BB962C8B-B14F-4D97-AF65-F5344CB8AC3E}">
        <p14:creationId xmlns:p14="http://schemas.microsoft.com/office/powerpoint/2010/main" val="358827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0B75E91-A777-4C6B-A77E-2EED6C21DB53}"/>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
        <p:nvSpPr>
          <p:cNvPr id="3" name="Content Placeholder 2">
            <a:extLst>
              <a:ext uri="{FF2B5EF4-FFF2-40B4-BE49-F238E27FC236}">
                <a16:creationId xmlns:a16="http://schemas.microsoft.com/office/drawing/2014/main" id="{60D6ED83-E5C1-45A2-BF4E-FE7559924995}"/>
              </a:ext>
            </a:extLst>
          </p:cNvPr>
          <p:cNvSpPr>
            <a:spLocks noGrp="1"/>
          </p:cNvSpPr>
          <p:nvPr>
            <p:ph idx="1" hasCustomPrompt="1"/>
          </p:nvPr>
        </p:nvSpPr>
        <p:spPr>
          <a:xfrm>
            <a:off x="708990" y="813091"/>
            <a:ext cx="11330765" cy="5641578"/>
          </a:xfrm>
          <a:prstGeom prst="rect">
            <a:avLst/>
          </a:prstGeom>
        </p:spPr>
        <p:txBody>
          <a:bodyPr/>
          <a:lstStyle>
            <a:lvl1pPr>
              <a:defRPr sz="2000">
                <a:solidFill>
                  <a:srgbClr val="333366"/>
                </a:solidFill>
                <a:latin typeface="Roboto light" panose="02000000000000000000" pitchFamily="2" charset="0"/>
                <a:ea typeface="Roboto light" panose="02000000000000000000" pitchFamily="2" charset="0"/>
                <a:cs typeface="Roboto light" panose="02000000000000000000" pitchFamily="2" charset="0"/>
              </a:defRPr>
            </a:lvl1pPr>
            <a:lvl2pPr>
              <a:defRPr sz="1800">
                <a:solidFill>
                  <a:srgbClr val="002856"/>
                </a:solidFill>
              </a:defRPr>
            </a:lvl2pPr>
            <a:lvl3pPr>
              <a:defRPr>
                <a:solidFill>
                  <a:srgbClr val="002856"/>
                </a:solidFill>
              </a:defRPr>
            </a:lvl3pPr>
            <a:lvl4pPr>
              <a:defRPr>
                <a:solidFill>
                  <a:srgbClr val="002856"/>
                </a:solidFill>
              </a:defRPr>
            </a:lvl4pPr>
            <a:lvl5pPr>
              <a:defRPr>
                <a:solidFill>
                  <a:srgbClr val="002856"/>
                </a:solidFill>
              </a:defRPr>
            </a:lvl5pPr>
          </a:lstStyle>
          <a:p>
            <a:pPr lvl="0"/>
            <a:r>
              <a:rPr lang="en-GB" dirty="0"/>
              <a:t>Add aims here (may be more than 1 page)</a:t>
            </a:r>
          </a:p>
        </p:txBody>
      </p:sp>
      <p:sp>
        <p:nvSpPr>
          <p:cNvPr id="8" name="Title 1">
            <a:extLst>
              <a:ext uri="{FF2B5EF4-FFF2-40B4-BE49-F238E27FC236}">
                <a16:creationId xmlns:a16="http://schemas.microsoft.com/office/drawing/2014/main" id="{96326364-D7A5-4ADB-9D8A-D561E2D3C89A}"/>
              </a:ext>
            </a:extLst>
          </p:cNvPr>
          <p:cNvSpPr>
            <a:spLocks noGrp="1"/>
          </p:cNvSpPr>
          <p:nvPr>
            <p:ph type="ctrTitle" hasCustomPrompt="1"/>
          </p:nvPr>
        </p:nvSpPr>
        <p:spPr>
          <a:xfrm>
            <a:off x="708990" y="118776"/>
            <a:ext cx="9460729" cy="575539"/>
          </a:xfrm>
          <a:prstGeom prst="rect">
            <a:avLst/>
          </a:prstGeom>
        </p:spPr>
        <p:txBody>
          <a:bodyPr anchor="t" anchorCtr="0">
            <a:normAutofit/>
          </a:bodyPr>
          <a:lstStyle>
            <a:lvl1pPr algn="l">
              <a:defRPr sz="3200">
                <a:solidFill>
                  <a:srgbClr val="333366"/>
                </a:solidFill>
              </a:defRPr>
            </a:lvl1pPr>
          </a:lstStyle>
          <a:p>
            <a:r>
              <a:rPr lang="en-US" dirty="0"/>
              <a:t>Aims</a:t>
            </a:r>
            <a:endParaRPr lang="en-GB" dirty="0"/>
          </a:p>
        </p:txBody>
      </p:sp>
    </p:spTree>
    <p:extLst>
      <p:ext uri="{BB962C8B-B14F-4D97-AF65-F5344CB8AC3E}">
        <p14:creationId xmlns:p14="http://schemas.microsoft.com/office/powerpoint/2010/main" val="218722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0D34858D-C29E-4CCE-AD1B-2DBCEDA0D78C}"/>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
        <p:nvSpPr>
          <p:cNvPr id="3" name="Content Placeholder 2">
            <a:extLst>
              <a:ext uri="{FF2B5EF4-FFF2-40B4-BE49-F238E27FC236}">
                <a16:creationId xmlns:a16="http://schemas.microsoft.com/office/drawing/2014/main" id="{60D6ED83-E5C1-45A2-BF4E-FE7559924995}"/>
              </a:ext>
            </a:extLst>
          </p:cNvPr>
          <p:cNvSpPr>
            <a:spLocks noGrp="1"/>
          </p:cNvSpPr>
          <p:nvPr>
            <p:ph idx="1" hasCustomPrompt="1"/>
          </p:nvPr>
        </p:nvSpPr>
        <p:spPr>
          <a:xfrm>
            <a:off x="708990" y="813091"/>
            <a:ext cx="11330765" cy="5641578"/>
          </a:xfrm>
          <a:prstGeom prst="rect">
            <a:avLst/>
          </a:prstGeom>
        </p:spPr>
        <p:txBody>
          <a:bodyPr/>
          <a:lstStyle>
            <a:lvl1pPr>
              <a:defRPr sz="2000">
                <a:solidFill>
                  <a:srgbClr val="313267"/>
                </a:solidFill>
                <a:latin typeface="Roboto light" panose="02000000000000000000" pitchFamily="2" charset="0"/>
                <a:ea typeface="Roboto light" panose="02000000000000000000" pitchFamily="2" charset="0"/>
                <a:cs typeface="Roboto light" panose="02000000000000000000" pitchFamily="2" charset="0"/>
              </a:defRPr>
            </a:lvl1pPr>
            <a:lvl2pPr>
              <a:defRPr sz="1800">
                <a:solidFill>
                  <a:srgbClr val="002856"/>
                </a:solidFill>
              </a:defRPr>
            </a:lvl2pPr>
            <a:lvl3pPr>
              <a:defRPr>
                <a:solidFill>
                  <a:srgbClr val="002856"/>
                </a:solidFill>
              </a:defRPr>
            </a:lvl3pPr>
            <a:lvl4pPr>
              <a:defRPr>
                <a:solidFill>
                  <a:srgbClr val="002856"/>
                </a:solidFill>
              </a:defRPr>
            </a:lvl4pPr>
            <a:lvl5pPr>
              <a:defRPr>
                <a:solidFill>
                  <a:srgbClr val="002856"/>
                </a:solidFill>
              </a:defRPr>
            </a:lvl5pPr>
          </a:lstStyle>
          <a:p>
            <a:pPr lvl="0"/>
            <a:r>
              <a:rPr lang="en-GB" dirty="0"/>
              <a:t>Add objectives to be covered in session here (may be more than 1 page)</a:t>
            </a:r>
          </a:p>
          <a:p>
            <a:pPr lvl="0"/>
            <a:endParaRPr lang="en-GB" dirty="0"/>
          </a:p>
          <a:p>
            <a:pPr lvl="0"/>
            <a:endParaRPr lang="en-GB" dirty="0"/>
          </a:p>
        </p:txBody>
      </p:sp>
      <p:sp>
        <p:nvSpPr>
          <p:cNvPr id="8" name="Title 1">
            <a:extLst>
              <a:ext uri="{FF2B5EF4-FFF2-40B4-BE49-F238E27FC236}">
                <a16:creationId xmlns:a16="http://schemas.microsoft.com/office/drawing/2014/main" id="{96326364-D7A5-4ADB-9D8A-D561E2D3C89A}"/>
              </a:ext>
            </a:extLst>
          </p:cNvPr>
          <p:cNvSpPr>
            <a:spLocks noGrp="1"/>
          </p:cNvSpPr>
          <p:nvPr>
            <p:ph type="ctrTitle" hasCustomPrompt="1"/>
          </p:nvPr>
        </p:nvSpPr>
        <p:spPr>
          <a:xfrm>
            <a:off x="708990" y="118776"/>
            <a:ext cx="9460729" cy="575539"/>
          </a:xfrm>
          <a:prstGeom prst="rect">
            <a:avLst/>
          </a:prstGeom>
        </p:spPr>
        <p:txBody>
          <a:bodyPr anchor="t" anchorCtr="0">
            <a:normAutofit/>
          </a:bodyPr>
          <a:lstStyle>
            <a:lvl1pPr algn="l">
              <a:defRPr sz="3200">
                <a:solidFill>
                  <a:srgbClr val="313267"/>
                </a:solidFill>
              </a:defRPr>
            </a:lvl1pPr>
          </a:lstStyle>
          <a:p>
            <a:r>
              <a:rPr lang="en-US" dirty="0"/>
              <a:t>Session Objectives</a:t>
            </a:r>
            <a:endParaRPr lang="en-GB" dirty="0"/>
          </a:p>
        </p:txBody>
      </p:sp>
    </p:spTree>
    <p:extLst>
      <p:ext uri="{BB962C8B-B14F-4D97-AF65-F5344CB8AC3E}">
        <p14:creationId xmlns:p14="http://schemas.microsoft.com/office/powerpoint/2010/main" val="3888524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8F6096-2712-40E0-A1A4-FEB6FF14BD11}"/>
              </a:ext>
            </a:extLst>
          </p:cNvPr>
          <p:cNvGrpSpPr/>
          <p:nvPr/>
        </p:nvGrpSpPr>
        <p:grpSpPr>
          <a:xfrm>
            <a:off x="799613" y="5359400"/>
            <a:ext cx="3606800" cy="901700"/>
            <a:chOff x="799613" y="5359400"/>
            <a:chExt cx="3606800" cy="901700"/>
          </a:xfrm>
        </p:grpSpPr>
        <p:sp>
          <p:nvSpPr>
            <p:cNvPr id="10" name="Rectangle 9">
              <a:extLst>
                <a:ext uri="{FF2B5EF4-FFF2-40B4-BE49-F238E27FC236}">
                  <a16:creationId xmlns:a16="http://schemas.microsoft.com/office/drawing/2014/main" id="{3AF1A65D-3A60-47A6-A918-E7815CB78E72}"/>
                </a:ext>
              </a:extLst>
            </p:cNvPr>
            <p:cNvSpPr/>
            <p:nvPr userDrawn="1"/>
          </p:nvSpPr>
          <p:spPr>
            <a:xfrm>
              <a:off x="799613" y="5359400"/>
              <a:ext cx="901700" cy="901700"/>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76C70A5E-C115-41FF-930B-08531BE36147}"/>
                </a:ext>
              </a:extLst>
            </p:cNvPr>
            <p:cNvSpPr/>
            <p:nvPr userDrawn="1"/>
          </p:nvSpPr>
          <p:spPr>
            <a:xfrm>
              <a:off x="1701313" y="5359400"/>
              <a:ext cx="901700" cy="9017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E857C84-80CF-4781-BE7D-7B4810C56324}"/>
                </a:ext>
              </a:extLst>
            </p:cNvPr>
            <p:cNvSpPr/>
            <p:nvPr userDrawn="1"/>
          </p:nvSpPr>
          <p:spPr>
            <a:xfrm>
              <a:off x="2603013" y="5359400"/>
              <a:ext cx="901700" cy="901700"/>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FE3AA1FB-C806-4A70-97B6-5C7FE1F19A36}"/>
                </a:ext>
              </a:extLst>
            </p:cNvPr>
            <p:cNvSpPr/>
            <p:nvPr userDrawn="1"/>
          </p:nvSpPr>
          <p:spPr>
            <a:xfrm>
              <a:off x="3504713" y="5359400"/>
              <a:ext cx="901700" cy="9017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Rectangle 13">
            <a:extLst>
              <a:ext uri="{FF2B5EF4-FFF2-40B4-BE49-F238E27FC236}">
                <a16:creationId xmlns:a16="http://schemas.microsoft.com/office/drawing/2014/main" id="{403001F1-CBAB-4D77-9807-5DAE3EFC95D1}"/>
              </a:ext>
            </a:extLst>
          </p:cNvPr>
          <p:cNvSpPr/>
          <p:nvPr/>
        </p:nvSpPr>
        <p:spPr>
          <a:xfrm>
            <a:off x="-105196" y="-95251"/>
            <a:ext cx="12432970" cy="709612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16" name="Picture 15" descr="A close up of a card&#10;&#10;Description automatically generated">
            <a:extLst>
              <a:ext uri="{FF2B5EF4-FFF2-40B4-BE49-F238E27FC236}">
                <a16:creationId xmlns:a16="http://schemas.microsoft.com/office/drawing/2014/main" id="{459D295B-94BE-4291-A3E9-68AB979C2D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0" y="4335534"/>
            <a:ext cx="3886076" cy="2244928"/>
          </a:xfrm>
          <a:prstGeom prst="rect">
            <a:avLst/>
          </a:prstGeom>
        </p:spPr>
      </p:pic>
      <p:sp>
        <p:nvSpPr>
          <p:cNvPr id="7" name="Rectangle 6">
            <a:extLst>
              <a:ext uri="{FF2B5EF4-FFF2-40B4-BE49-F238E27FC236}">
                <a16:creationId xmlns:a16="http://schemas.microsoft.com/office/drawing/2014/main" id="{4A6ADAED-70A1-4B33-9DB9-D9532460AD29}"/>
              </a:ext>
            </a:extLst>
          </p:cNvPr>
          <p:cNvSpPr/>
          <p:nvPr/>
        </p:nvSpPr>
        <p:spPr>
          <a:xfrm>
            <a:off x="0" y="1663700"/>
            <a:ext cx="12192000" cy="3695700"/>
          </a:xfrm>
          <a:prstGeom prst="rect">
            <a:avLst/>
          </a:prstGeom>
          <a:solidFill>
            <a:srgbClr val="313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dirty="0"/>
          </a:p>
        </p:txBody>
      </p:sp>
      <p:sp>
        <p:nvSpPr>
          <p:cNvPr id="2" name="Title 1">
            <a:extLst>
              <a:ext uri="{FF2B5EF4-FFF2-40B4-BE49-F238E27FC236}">
                <a16:creationId xmlns:a16="http://schemas.microsoft.com/office/drawing/2014/main" id="{ECDF7DB5-9D2A-4135-941E-32A021AB8484}"/>
              </a:ext>
            </a:extLst>
          </p:cNvPr>
          <p:cNvSpPr>
            <a:spLocks noGrp="1"/>
          </p:cNvSpPr>
          <p:nvPr>
            <p:ph type="ctrTitle" hasCustomPrompt="1"/>
          </p:nvPr>
        </p:nvSpPr>
        <p:spPr>
          <a:xfrm>
            <a:off x="799613" y="2709416"/>
            <a:ext cx="8782879" cy="496053"/>
          </a:xfrm>
          <a:prstGeom prst="rect">
            <a:avLst/>
          </a:prstGeom>
        </p:spPr>
        <p:txBody>
          <a:bodyPr anchor="t" anchorCtr="0">
            <a:normAutofit/>
          </a:bodyPr>
          <a:lstStyle>
            <a:lvl1pPr algn="l">
              <a:defRPr sz="3200">
                <a:solidFill>
                  <a:schemeClr val="bg1"/>
                </a:solidFill>
              </a:defRPr>
            </a:lvl1pPr>
          </a:lstStyle>
          <a:p>
            <a:r>
              <a:rPr lang="en-US" dirty="0"/>
              <a:t>Module/Unit Title</a:t>
            </a:r>
            <a:endParaRPr lang="en-GB" dirty="0"/>
          </a:p>
        </p:txBody>
      </p:sp>
      <p:sp>
        <p:nvSpPr>
          <p:cNvPr id="3" name="Subtitle 2">
            <a:extLst>
              <a:ext uri="{FF2B5EF4-FFF2-40B4-BE49-F238E27FC236}">
                <a16:creationId xmlns:a16="http://schemas.microsoft.com/office/drawing/2014/main" id="{9BB6E406-1B36-4021-98CE-F35C9B22BC31}"/>
              </a:ext>
            </a:extLst>
          </p:cNvPr>
          <p:cNvSpPr>
            <a:spLocks noGrp="1"/>
          </p:cNvSpPr>
          <p:nvPr>
            <p:ph type="subTitle" idx="1" hasCustomPrompt="1"/>
          </p:nvPr>
        </p:nvSpPr>
        <p:spPr>
          <a:xfrm>
            <a:off x="799613" y="3383368"/>
            <a:ext cx="11044517" cy="1220059"/>
          </a:xfrm>
          <a:prstGeom prst="rect">
            <a:avLst/>
          </a:prstGeom>
        </p:spPr>
        <p:txBody>
          <a:bodyPr/>
          <a:lstStyle>
            <a:lvl1pPr marL="0" indent="0" algn="l">
              <a:buNone/>
              <a:defRPr sz="200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Learning Outcome/Objective</a:t>
            </a:r>
          </a:p>
          <a:p>
            <a:r>
              <a:rPr lang="en-US" dirty="0"/>
              <a:t>(Use every time there is a new learning objective)</a:t>
            </a:r>
          </a:p>
        </p:txBody>
      </p:sp>
      <p:sp>
        <p:nvSpPr>
          <p:cNvPr id="15" name="TextBox 14">
            <a:extLst>
              <a:ext uri="{FF2B5EF4-FFF2-40B4-BE49-F238E27FC236}">
                <a16:creationId xmlns:a16="http://schemas.microsoft.com/office/drawing/2014/main" id="{476708E3-951D-4B44-9418-8A113B3A87A6}"/>
              </a:ext>
            </a:extLst>
          </p:cNvPr>
          <p:cNvSpPr txBox="1"/>
          <p:nvPr/>
        </p:nvSpPr>
        <p:spPr>
          <a:xfrm>
            <a:off x="7230768" y="5610629"/>
            <a:ext cx="4463708" cy="400110"/>
          </a:xfrm>
          <a:prstGeom prst="rect">
            <a:avLst/>
          </a:prstGeom>
          <a:noFill/>
        </p:spPr>
        <p:txBody>
          <a:bodyPr wrap="square" rtlCol="0">
            <a:spAutoFit/>
          </a:bodyPr>
          <a:lstStyle/>
          <a:p>
            <a:pPr algn="r"/>
            <a:r>
              <a:rPr lang="en-US" sz="2000" dirty="0">
                <a:solidFill>
                  <a:srgbClr val="3299CC"/>
                </a:solidFill>
                <a:latin typeface="+mj-lt"/>
              </a:rPr>
              <a:t>B</a:t>
            </a:r>
            <a:r>
              <a:rPr lang="en-US" sz="2000" dirty="0">
                <a:solidFill>
                  <a:srgbClr val="002856"/>
                </a:solidFill>
                <a:latin typeface="+mj-lt"/>
              </a:rPr>
              <a:t>uilding </a:t>
            </a:r>
            <a:r>
              <a:rPr lang="en-US" sz="2000" dirty="0">
                <a:solidFill>
                  <a:srgbClr val="339933"/>
                </a:solidFill>
                <a:latin typeface="+mj-lt"/>
              </a:rPr>
              <a:t>S</a:t>
            </a:r>
            <a:r>
              <a:rPr lang="en-US" sz="2000" dirty="0">
                <a:solidFill>
                  <a:srgbClr val="002856"/>
                </a:solidFill>
                <a:latin typeface="+mj-lt"/>
              </a:rPr>
              <a:t>kills for </a:t>
            </a:r>
            <a:r>
              <a:rPr lang="en-US" sz="2000" dirty="0">
                <a:solidFill>
                  <a:srgbClr val="990066"/>
                </a:solidFill>
                <a:latin typeface="+mj-lt"/>
              </a:rPr>
              <a:t>B</a:t>
            </a:r>
            <a:r>
              <a:rPr lang="en-US" sz="2000" dirty="0">
                <a:solidFill>
                  <a:srgbClr val="002856"/>
                </a:solidFill>
                <a:latin typeface="+mj-lt"/>
              </a:rPr>
              <a:t>etter </a:t>
            </a:r>
            <a:r>
              <a:rPr lang="en-US" sz="2000" dirty="0">
                <a:solidFill>
                  <a:srgbClr val="FF6600"/>
                </a:solidFill>
                <a:latin typeface="+mj-lt"/>
              </a:rPr>
              <a:t>F</a:t>
            </a:r>
            <a:r>
              <a:rPr lang="en-US" sz="2000" dirty="0">
                <a:solidFill>
                  <a:srgbClr val="002856"/>
                </a:solidFill>
                <a:latin typeface="+mj-lt"/>
              </a:rPr>
              <a:t>utures</a:t>
            </a:r>
            <a:endParaRPr lang="en-GB" sz="2000" dirty="0">
              <a:solidFill>
                <a:srgbClr val="002856"/>
              </a:solidFill>
              <a:latin typeface="+mj-lt"/>
            </a:endParaRPr>
          </a:p>
        </p:txBody>
      </p:sp>
      <p:pic>
        <p:nvPicPr>
          <p:cNvPr id="17" name="Picture 16" descr="A picture containing clock&#10;&#10;Description automatically generated">
            <a:extLst>
              <a:ext uri="{FF2B5EF4-FFF2-40B4-BE49-F238E27FC236}">
                <a16:creationId xmlns:a16="http://schemas.microsoft.com/office/drawing/2014/main" id="{E986E854-9F4C-4F2E-88D0-99C690C08F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8063" y="401865"/>
            <a:ext cx="2426413" cy="610664"/>
          </a:xfrm>
          <a:prstGeom prst="rect">
            <a:avLst/>
          </a:prstGeom>
        </p:spPr>
      </p:pic>
    </p:spTree>
    <p:extLst>
      <p:ext uri="{BB962C8B-B14F-4D97-AF65-F5344CB8AC3E}">
        <p14:creationId xmlns:p14="http://schemas.microsoft.com/office/powerpoint/2010/main" val="4031251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F8F6096-2712-40E0-A1A4-FEB6FF14BD11}"/>
              </a:ext>
            </a:extLst>
          </p:cNvPr>
          <p:cNvGrpSpPr/>
          <p:nvPr/>
        </p:nvGrpSpPr>
        <p:grpSpPr>
          <a:xfrm>
            <a:off x="784324" y="5335589"/>
            <a:ext cx="3606800" cy="901700"/>
            <a:chOff x="799613" y="5359400"/>
            <a:chExt cx="3606800" cy="901700"/>
          </a:xfrm>
        </p:grpSpPr>
        <p:sp>
          <p:nvSpPr>
            <p:cNvPr id="37" name="Rectangle 36">
              <a:extLst>
                <a:ext uri="{FF2B5EF4-FFF2-40B4-BE49-F238E27FC236}">
                  <a16:creationId xmlns:a16="http://schemas.microsoft.com/office/drawing/2014/main" id="{3AF1A65D-3A60-47A6-A918-E7815CB78E72}"/>
                </a:ext>
              </a:extLst>
            </p:cNvPr>
            <p:cNvSpPr/>
            <p:nvPr userDrawn="1"/>
          </p:nvSpPr>
          <p:spPr>
            <a:xfrm>
              <a:off x="799613" y="5359400"/>
              <a:ext cx="901700" cy="901700"/>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8" name="Rectangle 37">
              <a:extLst>
                <a:ext uri="{FF2B5EF4-FFF2-40B4-BE49-F238E27FC236}">
                  <a16:creationId xmlns:a16="http://schemas.microsoft.com/office/drawing/2014/main" id="{76C70A5E-C115-41FF-930B-08531BE36147}"/>
                </a:ext>
              </a:extLst>
            </p:cNvPr>
            <p:cNvSpPr/>
            <p:nvPr userDrawn="1"/>
          </p:nvSpPr>
          <p:spPr>
            <a:xfrm>
              <a:off x="1701313" y="5359400"/>
              <a:ext cx="901700" cy="9017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9" name="Rectangle 38">
              <a:extLst>
                <a:ext uri="{FF2B5EF4-FFF2-40B4-BE49-F238E27FC236}">
                  <a16:creationId xmlns:a16="http://schemas.microsoft.com/office/drawing/2014/main" id="{5E857C84-80CF-4781-BE7D-7B4810C56324}"/>
                </a:ext>
              </a:extLst>
            </p:cNvPr>
            <p:cNvSpPr/>
            <p:nvPr userDrawn="1"/>
          </p:nvSpPr>
          <p:spPr>
            <a:xfrm>
              <a:off x="2603013" y="5359400"/>
              <a:ext cx="901700" cy="901700"/>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40" name="Rectangle 39">
              <a:extLst>
                <a:ext uri="{FF2B5EF4-FFF2-40B4-BE49-F238E27FC236}">
                  <a16:creationId xmlns:a16="http://schemas.microsoft.com/office/drawing/2014/main" id="{FE3AA1FB-C806-4A70-97B6-5C7FE1F19A36}"/>
                </a:ext>
              </a:extLst>
            </p:cNvPr>
            <p:cNvSpPr/>
            <p:nvPr userDrawn="1"/>
          </p:nvSpPr>
          <p:spPr>
            <a:xfrm>
              <a:off x="3504713" y="5359400"/>
              <a:ext cx="901700" cy="9017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sp>
        <p:nvSpPr>
          <p:cNvPr id="30" name="Rectangle 29">
            <a:extLst>
              <a:ext uri="{FF2B5EF4-FFF2-40B4-BE49-F238E27FC236}">
                <a16:creationId xmlns:a16="http://schemas.microsoft.com/office/drawing/2014/main" id="{403001F1-CBAB-4D77-9807-5DAE3EFC95D1}"/>
              </a:ext>
            </a:extLst>
          </p:cNvPr>
          <p:cNvSpPr/>
          <p:nvPr/>
        </p:nvSpPr>
        <p:spPr>
          <a:xfrm>
            <a:off x="-120485" y="-119062"/>
            <a:ext cx="12432970" cy="709612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pic>
        <p:nvPicPr>
          <p:cNvPr id="31" name="Picture 30" descr="A close up of a card&#10;&#10;Description automatically generated">
            <a:extLst>
              <a:ext uri="{FF2B5EF4-FFF2-40B4-BE49-F238E27FC236}">
                <a16:creationId xmlns:a16="http://schemas.microsoft.com/office/drawing/2014/main" id="{459D295B-94BE-4291-A3E9-68AB979C2D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15289" y="4311723"/>
            <a:ext cx="3886076" cy="2244928"/>
          </a:xfrm>
          <a:prstGeom prst="rect">
            <a:avLst/>
          </a:prstGeom>
        </p:spPr>
      </p:pic>
      <p:sp>
        <p:nvSpPr>
          <p:cNvPr id="32" name="Rectangle 31">
            <a:extLst>
              <a:ext uri="{FF2B5EF4-FFF2-40B4-BE49-F238E27FC236}">
                <a16:creationId xmlns:a16="http://schemas.microsoft.com/office/drawing/2014/main" id="{4A6ADAED-70A1-4B33-9DB9-D9532460AD29}"/>
              </a:ext>
            </a:extLst>
          </p:cNvPr>
          <p:cNvSpPr/>
          <p:nvPr/>
        </p:nvSpPr>
        <p:spPr>
          <a:xfrm>
            <a:off x="-15289" y="1639889"/>
            <a:ext cx="12192000" cy="3695700"/>
          </a:xfrm>
          <a:prstGeom prst="rect">
            <a:avLst/>
          </a:prstGeom>
          <a:solidFill>
            <a:srgbClr val="313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35" name="TextBox 14">
            <a:extLst>
              <a:ext uri="{FF2B5EF4-FFF2-40B4-BE49-F238E27FC236}">
                <a16:creationId xmlns:a16="http://schemas.microsoft.com/office/drawing/2014/main" id="{476708E3-951D-4B44-9418-8A113B3A87A6}"/>
              </a:ext>
            </a:extLst>
          </p:cNvPr>
          <p:cNvSpPr txBox="1"/>
          <p:nvPr/>
        </p:nvSpPr>
        <p:spPr>
          <a:xfrm>
            <a:off x="7215479" y="5586818"/>
            <a:ext cx="446370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dirty="0">
                <a:solidFill>
                  <a:srgbClr val="3299CC"/>
                </a:solidFill>
                <a:latin typeface="+mj-lt"/>
              </a:rPr>
              <a:t>B</a:t>
            </a:r>
            <a:r>
              <a:rPr lang="en-US" sz="2000" dirty="0">
                <a:solidFill>
                  <a:srgbClr val="002856"/>
                </a:solidFill>
                <a:latin typeface="+mj-lt"/>
              </a:rPr>
              <a:t>uilding </a:t>
            </a:r>
            <a:r>
              <a:rPr lang="en-US" sz="2000" dirty="0">
                <a:solidFill>
                  <a:srgbClr val="339933"/>
                </a:solidFill>
                <a:latin typeface="+mj-lt"/>
              </a:rPr>
              <a:t>S</a:t>
            </a:r>
            <a:r>
              <a:rPr lang="en-US" sz="2000" dirty="0">
                <a:solidFill>
                  <a:srgbClr val="002856"/>
                </a:solidFill>
                <a:latin typeface="+mj-lt"/>
              </a:rPr>
              <a:t>kills for </a:t>
            </a:r>
            <a:r>
              <a:rPr lang="en-US" sz="2000" dirty="0">
                <a:solidFill>
                  <a:srgbClr val="990066"/>
                </a:solidFill>
                <a:latin typeface="+mj-lt"/>
              </a:rPr>
              <a:t>B</a:t>
            </a:r>
            <a:r>
              <a:rPr lang="en-US" sz="2000" dirty="0">
                <a:solidFill>
                  <a:srgbClr val="002856"/>
                </a:solidFill>
                <a:latin typeface="+mj-lt"/>
              </a:rPr>
              <a:t>etter </a:t>
            </a:r>
            <a:r>
              <a:rPr lang="en-US" sz="2000" dirty="0">
                <a:solidFill>
                  <a:srgbClr val="FF6600"/>
                </a:solidFill>
                <a:latin typeface="+mj-lt"/>
              </a:rPr>
              <a:t>F</a:t>
            </a:r>
            <a:r>
              <a:rPr lang="en-US" sz="2000" dirty="0">
                <a:solidFill>
                  <a:srgbClr val="002856"/>
                </a:solidFill>
                <a:latin typeface="+mj-lt"/>
              </a:rPr>
              <a:t>utures</a:t>
            </a:r>
            <a:endParaRPr lang="en-GB" sz="2000" dirty="0">
              <a:solidFill>
                <a:srgbClr val="002856"/>
              </a:solidFill>
              <a:latin typeface="+mj-lt"/>
            </a:endParaRPr>
          </a:p>
        </p:txBody>
      </p:sp>
      <p:pic>
        <p:nvPicPr>
          <p:cNvPr id="36" name="Picture 35" descr="A picture containing clock&#10;&#10;Description automatically generated">
            <a:extLst>
              <a:ext uri="{FF2B5EF4-FFF2-40B4-BE49-F238E27FC236}">
                <a16:creationId xmlns:a16="http://schemas.microsoft.com/office/drawing/2014/main" id="{E986E854-9F4C-4F2E-88D0-99C690C08F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2774" y="378054"/>
            <a:ext cx="2426413" cy="610664"/>
          </a:xfrm>
          <a:prstGeom prst="rect">
            <a:avLst/>
          </a:prstGeom>
        </p:spPr>
      </p:pic>
      <p:sp>
        <p:nvSpPr>
          <p:cNvPr id="41" name="Title 1">
            <a:extLst>
              <a:ext uri="{FF2B5EF4-FFF2-40B4-BE49-F238E27FC236}">
                <a16:creationId xmlns:a16="http://schemas.microsoft.com/office/drawing/2014/main" id="{26820B91-8372-40F6-924E-A1F7D3F1626A}"/>
              </a:ext>
            </a:extLst>
          </p:cNvPr>
          <p:cNvSpPr>
            <a:spLocks noGrp="1"/>
          </p:cNvSpPr>
          <p:nvPr>
            <p:ph type="ctrTitle" hasCustomPrompt="1"/>
          </p:nvPr>
        </p:nvSpPr>
        <p:spPr>
          <a:xfrm>
            <a:off x="784324" y="2701804"/>
            <a:ext cx="8782879" cy="496053"/>
          </a:xfrm>
          <a:prstGeom prst="rect">
            <a:avLst/>
          </a:prstGeom>
        </p:spPr>
        <p:txBody>
          <a:bodyPr anchor="t" anchorCtr="0">
            <a:normAutofit/>
          </a:bodyPr>
          <a:lstStyle>
            <a:lvl1pPr algn="l">
              <a:defRPr sz="3200">
                <a:solidFill>
                  <a:schemeClr val="bg1"/>
                </a:solidFill>
                <a:latin typeface="+mj-lt"/>
              </a:defRPr>
            </a:lvl1pPr>
          </a:lstStyle>
          <a:p>
            <a:r>
              <a:rPr lang="en-US" dirty="0"/>
              <a:t>Session Summary</a:t>
            </a:r>
            <a:endParaRPr lang="en-GB" dirty="0"/>
          </a:p>
        </p:txBody>
      </p:sp>
      <p:sp>
        <p:nvSpPr>
          <p:cNvPr id="42" name="Subtitle 2">
            <a:extLst>
              <a:ext uri="{FF2B5EF4-FFF2-40B4-BE49-F238E27FC236}">
                <a16:creationId xmlns:a16="http://schemas.microsoft.com/office/drawing/2014/main" id="{03D9E9AB-513A-4300-AF61-78CCD93A44E9}"/>
              </a:ext>
            </a:extLst>
          </p:cNvPr>
          <p:cNvSpPr>
            <a:spLocks noGrp="1"/>
          </p:cNvSpPr>
          <p:nvPr>
            <p:ph type="subTitle" idx="1" hasCustomPrompt="1"/>
          </p:nvPr>
        </p:nvSpPr>
        <p:spPr>
          <a:xfrm>
            <a:off x="784324" y="3375756"/>
            <a:ext cx="11044517" cy="1220059"/>
          </a:xfrm>
          <a:prstGeom prst="rect">
            <a:avLst/>
          </a:prstGeom>
        </p:spPr>
        <p:txBody>
          <a:bodyPr/>
          <a:lstStyle>
            <a:lvl1pPr marL="0" indent="0" algn="l">
              <a:buNone/>
              <a:defRPr sz="20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Objective Recap</a:t>
            </a:r>
          </a:p>
          <a:p>
            <a:r>
              <a:rPr lang="en-US" dirty="0"/>
              <a:t>Q&amp;A</a:t>
            </a:r>
          </a:p>
          <a:p>
            <a:endParaRPr lang="en-US" dirty="0"/>
          </a:p>
        </p:txBody>
      </p:sp>
    </p:spTree>
    <p:extLst>
      <p:ext uri="{BB962C8B-B14F-4D97-AF65-F5344CB8AC3E}">
        <p14:creationId xmlns:p14="http://schemas.microsoft.com/office/powerpoint/2010/main" val="152458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AD4B97C-259D-4AC2-8185-8933B18FF9EB}"/>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
        <p:nvSpPr>
          <p:cNvPr id="3" name="Content Placeholder 2">
            <a:extLst>
              <a:ext uri="{FF2B5EF4-FFF2-40B4-BE49-F238E27FC236}">
                <a16:creationId xmlns:a16="http://schemas.microsoft.com/office/drawing/2014/main" id="{60D6ED83-E5C1-45A2-BF4E-FE7559924995}"/>
              </a:ext>
            </a:extLst>
          </p:cNvPr>
          <p:cNvSpPr>
            <a:spLocks noGrp="1"/>
          </p:cNvSpPr>
          <p:nvPr>
            <p:ph idx="1"/>
          </p:nvPr>
        </p:nvSpPr>
        <p:spPr>
          <a:xfrm>
            <a:off x="708990" y="813091"/>
            <a:ext cx="11330765" cy="5444834"/>
          </a:xfrm>
          <a:prstGeom prst="rect">
            <a:avLst/>
          </a:prstGeom>
        </p:spPr>
        <p:txBody>
          <a:bodyPr/>
          <a:lstStyle>
            <a:lvl1pPr>
              <a:defRPr sz="2000">
                <a:solidFill>
                  <a:srgbClr val="333366"/>
                </a:solidFill>
                <a:latin typeface="Roboto light" panose="02000000000000000000" pitchFamily="2" charset="0"/>
                <a:ea typeface="Roboto light" panose="02000000000000000000" pitchFamily="2" charset="0"/>
                <a:cs typeface="Roboto light" panose="02000000000000000000" pitchFamily="2" charset="0"/>
              </a:defRPr>
            </a:lvl1pPr>
            <a:lvl2pPr>
              <a:defRPr sz="1800">
                <a:solidFill>
                  <a:srgbClr val="333366"/>
                </a:solidFill>
                <a:latin typeface="Roboto light" panose="02000000000000000000" pitchFamily="2" charset="0"/>
                <a:ea typeface="Roboto light" panose="02000000000000000000" pitchFamily="2" charset="0"/>
                <a:cs typeface="Roboto light" panose="02000000000000000000" pitchFamily="2" charset="0"/>
              </a:defRPr>
            </a:lvl2pPr>
            <a:lvl3pPr>
              <a:defRPr>
                <a:solidFill>
                  <a:srgbClr val="002856"/>
                </a:solidFill>
              </a:defRPr>
            </a:lvl3pPr>
            <a:lvl4pPr>
              <a:defRPr>
                <a:solidFill>
                  <a:srgbClr val="002856"/>
                </a:solidFill>
              </a:defRPr>
            </a:lvl4pPr>
            <a:lvl5pPr>
              <a:defRPr>
                <a:solidFill>
                  <a:srgbClr val="002856"/>
                </a:solidFill>
              </a:defRPr>
            </a:lvl5pPr>
          </a:lstStyle>
          <a:p>
            <a:pPr lvl="0"/>
            <a:r>
              <a:rPr lang="en-US"/>
              <a:t>Click to edit Master text styles</a:t>
            </a:r>
          </a:p>
          <a:p>
            <a:pPr lvl="1"/>
            <a:r>
              <a:rPr lang="en-US"/>
              <a:t>Second level</a:t>
            </a:r>
          </a:p>
        </p:txBody>
      </p:sp>
      <p:sp>
        <p:nvSpPr>
          <p:cNvPr id="8" name="Title 1">
            <a:extLst>
              <a:ext uri="{FF2B5EF4-FFF2-40B4-BE49-F238E27FC236}">
                <a16:creationId xmlns:a16="http://schemas.microsoft.com/office/drawing/2014/main" id="{96326364-D7A5-4ADB-9D8A-D561E2D3C89A}"/>
              </a:ext>
            </a:extLst>
          </p:cNvPr>
          <p:cNvSpPr>
            <a:spLocks noGrp="1"/>
          </p:cNvSpPr>
          <p:nvPr>
            <p:ph type="ctrTitle" hasCustomPrompt="1"/>
          </p:nvPr>
        </p:nvSpPr>
        <p:spPr>
          <a:xfrm>
            <a:off x="708990" y="118776"/>
            <a:ext cx="9460729" cy="575539"/>
          </a:xfrm>
          <a:prstGeom prst="rect">
            <a:avLst/>
          </a:prstGeom>
        </p:spPr>
        <p:txBody>
          <a:bodyPr anchor="t" anchorCtr="0">
            <a:normAutofit/>
          </a:bodyPr>
          <a:lstStyle>
            <a:lvl1pPr algn="l">
              <a:defRPr sz="3200">
                <a:solidFill>
                  <a:srgbClr val="333366"/>
                </a:solidFill>
              </a:defRPr>
            </a:lvl1pPr>
          </a:lstStyle>
          <a:p>
            <a:r>
              <a:rPr lang="en-US" dirty="0"/>
              <a:t>Title</a:t>
            </a:r>
            <a:endParaRPr lang="en-GB" dirty="0"/>
          </a:p>
        </p:txBody>
      </p:sp>
    </p:spTree>
    <p:extLst>
      <p:ext uri="{BB962C8B-B14F-4D97-AF65-F5344CB8AC3E}">
        <p14:creationId xmlns:p14="http://schemas.microsoft.com/office/powerpoint/2010/main" val="172405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9CDD01-2B9A-4472-9249-9870094B0F61}"/>
              </a:ext>
            </a:extLst>
          </p:cNvPr>
          <p:cNvSpPr/>
          <p:nvPr/>
        </p:nvSpPr>
        <p:spPr>
          <a:xfrm>
            <a:off x="-79513" y="-55659"/>
            <a:ext cx="626165" cy="6981245"/>
          </a:xfrm>
          <a:prstGeom prst="rect">
            <a:avLst/>
          </a:prstGeom>
          <a:solidFill>
            <a:srgbClr val="33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D0E5E37F-8EE6-49EF-A894-6F5662F15AE2}"/>
              </a:ext>
            </a:extLst>
          </p:cNvPr>
          <p:cNvGrpSpPr/>
          <p:nvPr/>
        </p:nvGrpSpPr>
        <p:grpSpPr>
          <a:xfrm>
            <a:off x="546652" y="6462620"/>
            <a:ext cx="2216425" cy="403331"/>
            <a:chOff x="546652" y="6314471"/>
            <a:chExt cx="2216425" cy="556591"/>
          </a:xfrm>
        </p:grpSpPr>
        <p:sp>
          <p:nvSpPr>
            <p:cNvPr id="4" name="Rectangle 3">
              <a:extLst>
                <a:ext uri="{FF2B5EF4-FFF2-40B4-BE49-F238E27FC236}">
                  <a16:creationId xmlns:a16="http://schemas.microsoft.com/office/drawing/2014/main" id="{37948182-06AC-4769-942A-E77DC61C11C4}"/>
                </a:ext>
              </a:extLst>
            </p:cNvPr>
            <p:cNvSpPr/>
            <p:nvPr userDrawn="1"/>
          </p:nvSpPr>
          <p:spPr>
            <a:xfrm>
              <a:off x="546652" y="6314471"/>
              <a:ext cx="556591" cy="556591"/>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0AEBCB2E-70CC-4C19-9AF7-4D87D2E06AEB}"/>
                </a:ext>
              </a:extLst>
            </p:cNvPr>
            <p:cNvSpPr/>
            <p:nvPr userDrawn="1"/>
          </p:nvSpPr>
          <p:spPr>
            <a:xfrm>
              <a:off x="1093304" y="6314471"/>
              <a:ext cx="556591" cy="556591"/>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C0E46B9-7576-4671-BA3D-5C28B303D6C3}"/>
                </a:ext>
              </a:extLst>
            </p:cNvPr>
            <p:cNvSpPr/>
            <p:nvPr userDrawn="1"/>
          </p:nvSpPr>
          <p:spPr>
            <a:xfrm>
              <a:off x="1649895" y="6314471"/>
              <a:ext cx="556591" cy="556591"/>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84EA7352-46A5-4A6A-BFE2-552DFF9AFC8C}"/>
                </a:ext>
              </a:extLst>
            </p:cNvPr>
            <p:cNvSpPr/>
            <p:nvPr userDrawn="1"/>
          </p:nvSpPr>
          <p:spPr>
            <a:xfrm>
              <a:off x="2206486" y="6314471"/>
              <a:ext cx="556591" cy="556591"/>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TextBox 7">
            <a:extLst>
              <a:ext uri="{FF2B5EF4-FFF2-40B4-BE49-F238E27FC236}">
                <a16:creationId xmlns:a16="http://schemas.microsoft.com/office/drawing/2014/main" id="{AADDF9A9-368D-4253-8AE6-EDF1F8B5520B}"/>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333366"/>
                </a:solidFill>
                <a:latin typeface="+mj-lt"/>
              </a:rPr>
              <a:t>uilding</a:t>
            </a:r>
            <a:r>
              <a:rPr lang="en-US" sz="1600" dirty="0">
                <a:solidFill>
                  <a:srgbClr val="002856"/>
                </a:solidFill>
                <a:latin typeface="+mj-lt"/>
              </a:rPr>
              <a:t> </a:t>
            </a:r>
            <a:r>
              <a:rPr lang="en-US" sz="1600" dirty="0">
                <a:solidFill>
                  <a:srgbClr val="339933"/>
                </a:solidFill>
                <a:latin typeface="+mj-lt"/>
              </a:rPr>
              <a:t>S</a:t>
            </a:r>
            <a:r>
              <a:rPr lang="en-US" sz="1600" dirty="0">
                <a:solidFill>
                  <a:srgbClr val="333366"/>
                </a:solidFill>
                <a:latin typeface="+mj-lt"/>
              </a:rPr>
              <a:t>kills</a:t>
            </a:r>
            <a:r>
              <a:rPr lang="en-US" sz="1600" dirty="0">
                <a:solidFill>
                  <a:srgbClr val="002856"/>
                </a:solidFill>
                <a:latin typeface="+mj-lt"/>
              </a:rPr>
              <a:t> </a:t>
            </a:r>
            <a:r>
              <a:rPr lang="en-US" sz="1600" dirty="0">
                <a:solidFill>
                  <a:srgbClr val="333366"/>
                </a:solidFill>
                <a:latin typeface="+mj-lt"/>
              </a:rPr>
              <a:t>for</a:t>
            </a:r>
            <a:r>
              <a:rPr lang="en-US" sz="1600" dirty="0">
                <a:solidFill>
                  <a:srgbClr val="002856"/>
                </a:solidFill>
                <a:latin typeface="+mj-lt"/>
              </a:rPr>
              <a:t> </a:t>
            </a:r>
            <a:r>
              <a:rPr lang="en-US" sz="1600" dirty="0">
                <a:solidFill>
                  <a:srgbClr val="990066"/>
                </a:solidFill>
                <a:latin typeface="+mj-lt"/>
              </a:rPr>
              <a:t>B</a:t>
            </a:r>
            <a:r>
              <a:rPr lang="en-US" sz="1600" dirty="0">
                <a:solidFill>
                  <a:srgbClr val="333366"/>
                </a:solidFill>
                <a:latin typeface="+mj-lt"/>
              </a:rPr>
              <a:t>etter</a:t>
            </a:r>
            <a:r>
              <a:rPr lang="en-US" sz="1600" dirty="0">
                <a:solidFill>
                  <a:srgbClr val="002856"/>
                </a:solidFill>
                <a:latin typeface="+mj-lt"/>
              </a:rPr>
              <a:t> </a:t>
            </a:r>
            <a:r>
              <a:rPr lang="en-US" sz="1600" dirty="0">
                <a:solidFill>
                  <a:srgbClr val="FF6600"/>
                </a:solidFill>
                <a:latin typeface="+mj-lt"/>
              </a:rPr>
              <a:t>F</a:t>
            </a:r>
            <a:r>
              <a:rPr lang="en-US" sz="1600" dirty="0">
                <a:solidFill>
                  <a:srgbClr val="333366"/>
                </a:solidFill>
                <a:latin typeface="+mj-lt"/>
              </a:rPr>
              <a:t>utures</a:t>
            </a:r>
            <a:endParaRPr lang="en-GB" sz="1600" dirty="0">
              <a:solidFill>
                <a:srgbClr val="333366"/>
              </a:solidFill>
              <a:latin typeface="+mj-lt"/>
            </a:endParaRPr>
          </a:p>
        </p:txBody>
      </p:sp>
      <p:pic>
        <p:nvPicPr>
          <p:cNvPr id="15" name="Picture 14" descr="Estio Official Logo 2020&#10;&#10;estio.co.uk">
            <a:extLst>
              <a:ext uri="{FF2B5EF4-FFF2-40B4-BE49-F238E27FC236}">
                <a16:creationId xmlns:a16="http://schemas.microsoft.com/office/drawing/2014/main" id="{A535CB2B-74D3-48C2-92C4-EF4E2A4CE4D5}"/>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995025" y="145354"/>
            <a:ext cx="1938818" cy="487949"/>
          </a:xfrm>
          <a:prstGeom prst="rect">
            <a:avLst/>
          </a:prstGeom>
        </p:spPr>
      </p:pic>
    </p:spTree>
    <p:extLst>
      <p:ext uri="{BB962C8B-B14F-4D97-AF65-F5344CB8AC3E}">
        <p14:creationId xmlns:p14="http://schemas.microsoft.com/office/powerpoint/2010/main" val="334300717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914400" rtl="0" eaLnBrk="1" latinLnBrk="0" hangingPunct="1">
        <a:lnSpc>
          <a:spcPct val="90000"/>
        </a:lnSpc>
        <a:spcBef>
          <a:spcPct val="0"/>
        </a:spcBef>
        <a:buNone/>
        <a:defRPr sz="3600" kern="1200">
          <a:solidFill>
            <a:srgbClr val="002856"/>
          </a:solidFill>
          <a:latin typeface="+mj-lt"/>
          <a:ea typeface="+mj-ea"/>
          <a:cs typeface="+mj-cs"/>
        </a:defRPr>
      </a:lvl1pPr>
    </p:titleStyle>
    <p:bodyStyle>
      <a:lvl1pPr marL="0" indent="0" algn="l" defTabSz="914400" rtl="0" eaLnBrk="1" latinLnBrk="0" hangingPunct="1">
        <a:lnSpc>
          <a:spcPct val="114000"/>
        </a:lnSpc>
        <a:spcBef>
          <a:spcPts val="0"/>
        </a:spcBef>
        <a:spcAft>
          <a:spcPts val="600"/>
        </a:spcAft>
        <a:buFont typeface="Arial" panose="020B0604020202020204" pitchFamily="34" charset="0"/>
        <a:buNone/>
        <a:defRPr sz="1600" kern="1200">
          <a:solidFill>
            <a:srgbClr val="00285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6.png"/><Relationship Id="rId18" Type="http://schemas.openxmlformats.org/officeDocument/2006/relationships/customXml" Target="../ink/ink9.xml"/><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customXml" Target="../ink/ink6.xml"/><Relationship Id="rId17" Type="http://schemas.openxmlformats.org/officeDocument/2006/relationships/image" Target="../media/image18.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5.xml"/><Relationship Id="rId6" Type="http://schemas.openxmlformats.org/officeDocument/2006/relationships/customXml" Target="../ink/ink3.xm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10" Type="http://schemas.openxmlformats.org/officeDocument/2006/relationships/customXml" Target="../ink/ink5.xml"/><Relationship Id="rId19" Type="http://schemas.openxmlformats.org/officeDocument/2006/relationships/image" Target="../media/image19.png"/><Relationship Id="rId4" Type="http://schemas.openxmlformats.org/officeDocument/2006/relationships/customXml" Target="../ink/ink2.xml"/><Relationship Id="rId9" Type="http://schemas.openxmlformats.org/officeDocument/2006/relationships/image" Target="../media/image14.png"/><Relationship Id="rId14" Type="http://schemas.openxmlformats.org/officeDocument/2006/relationships/customXml" Target="../ink/ink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3" Type="http://schemas.openxmlformats.org/officeDocument/2006/relationships/image" Target="../media/image25.png"/><Relationship Id="rId18" Type="http://schemas.openxmlformats.org/officeDocument/2006/relationships/customXml" Target="../ink/ink17.xml"/><Relationship Id="rId26" Type="http://schemas.openxmlformats.org/officeDocument/2006/relationships/customXml" Target="../ink/ink21.xml"/><Relationship Id="rId39" Type="http://schemas.openxmlformats.org/officeDocument/2006/relationships/image" Target="../media/image38.png"/><Relationship Id="rId21" Type="http://schemas.openxmlformats.org/officeDocument/2006/relationships/image" Target="../media/image29.png"/><Relationship Id="rId34" Type="http://schemas.openxmlformats.org/officeDocument/2006/relationships/customXml" Target="../ink/ink25.xml"/><Relationship Id="rId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customXml" Target="../ink/ink16.xml"/><Relationship Id="rId20" Type="http://schemas.openxmlformats.org/officeDocument/2006/relationships/customXml" Target="../ink/ink18.xml"/><Relationship Id="rId29" Type="http://schemas.openxmlformats.org/officeDocument/2006/relationships/image" Target="../media/image33.png"/><Relationship Id="rId41" Type="http://schemas.openxmlformats.org/officeDocument/2006/relationships/image" Target="../media/image39.png"/><Relationship Id="rId1" Type="http://schemas.openxmlformats.org/officeDocument/2006/relationships/slideLayout" Target="../slideLayouts/slideLayout5.xml"/><Relationship Id="rId6" Type="http://schemas.openxmlformats.org/officeDocument/2006/relationships/customXml" Target="../ink/ink11.xml"/><Relationship Id="rId11" Type="http://schemas.openxmlformats.org/officeDocument/2006/relationships/image" Target="../media/image24.png"/><Relationship Id="rId24" Type="http://schemas.openxmlformats.org/officeDocument/2006/relationships/customXml" Target="../ink/ink20.xml"/><Relationship Id="rId32" Type="http://schemas.openxmlformats.org/officeDocument/2006/relationships/customXml" Target="../ink/ink24.xml"/><Relationship Id="rId37" Type="http://schemas.openxmlformats.org/officeDocument/2006/relationships/image" Target="../media/image37.png"/><Relationship Id="rId40" Type="http://schemas.openxmlformats.org/officeDocument/2006/relationships/customXml" Target="../ink/ink28.xml"/><Relationship Id="rId5" Type="http://schemas.openxmlformats.org/officeDocument/2006/relationships/image" Target="../media/image21.png"/><Relationship Id="rId15" Type="http://schemas.openxmlformats.org/officeDocument/2006/relationships/image" Target="../media/image26.png"/><Relationship Id="rId23" Type="http://schemas.openxmlformats.org/officeDocument/2006/relationships/image" Target="../media/image30.png"/><Relationship Id="rId28" Type="http://schemas.openxmlformats.org/officeDocument/2006/relationships/customXml" Target="../ink/ink22.xml"/><Relationship Id="rId36" Type="http://schemas.openxmlformats.org/officeDocument/2006/relationships/customXml" Target="../ink/ink26.xml"/><Relationship Id="rId10" Type="http://schemas.openxmlformats.org/officeDocument/2006/relationships/customXml" Target="../ink/ink13.xml"/><Relationship Id="rId19" Type="http://schemas.openxmlformats.org/officeDocument/2006/relationships/image" Target="../media/image28.png"/><Relationship Id="rId31" Type="http://schemas.openxmlformats.org/officeDocument/2006/relationships/image" Target="../media/image34.png"/><Relationship Id="rId4" Type="http://schemas.openxmlformats.org/officeDocument/2006/relationships/customXml" Target="../ink/ink10.xml"/><Relationship Id="rId9" Type="http://schemas.openxmlformats.org/officeDocument/2006/relationships/image" Target="../media/image23.png"/><Relationship Id="rId14" Type="http://schemas.openxmlformats.org/officeDocument/2006/relationships/customXml" Target="../ink/ink15.xml"/><Relationship Id="rId22" Type="http://schemas.openxmlformats.org/officeDocument/2006/relationships/customXml" Target="../ink/ink19.xml"/><Relationship Id="rId27" Type="http://schemas.openxmlformats.org/officeDocument/2006/relationships/image" Target="../media/image32.png"/><Relationship Id="rId30" Type="http://schemas.openxmlformats.org/officeDocument/2006/relationships/customXml" Target="../ink/ink23.xml"/><Relationship Id="rId35" Type="http://schemas.openxmlformats.org/officeDocument/2006/relationships/image" Target="../media/image36.png"/><Relationship Id="rId8" Type="http://schemas.openxmlformats.org/officeDocument/2006/relationships/customXml" Target="../ink/ink12.xml"/><Relationship Id="rId3" Type="http://schemas.openxmlformats.org/officeDocument/2006/relationships/image" Target="../media/image20.png"/><Relationship Id="rId12" Type="http://schemas.openxmlformats.org/officeDocument/2006/relationships/customXml" Target="../ink/ink14.xml"/><Relationship Id="rId17" Type="http://schemas.openxmlformats.org/officeDocument/2006/relationships/image" Target="../media/image27.png"/><Relationship Id="rId25" Type="http://schemas.openxmlformats.org/officeDocument/2006/relationships/image" Target="../media/image31.png"/><Relationship Id="rId33" Type="http://schemas.openxmlformats.org/officeDocument/2006/relationships/image" Target="../media/image35.png"/><Relationship Id="rId38" Type="http://schemas.openxmlformats.org/officeDocument/2006/relationships/customXml" Target="../ink/ink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45.png"/><Relationship Id="rId7"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9.xml"/><Relationship Id="rId6" Type="http://schemas.microsoft.com/office/2007/relationships/hdphoto" Target="../media/hdphoto2.wdp"/><Relationship Id="rId5" Type="http://schemas.openxmlformats.org/officeDocument/2006/relationships/image" Target="../media/image46.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vle.estio.co.uk/course/view.php?id=730" TargetMode="External"/><Relationship Id="rId2" Type="http://schemas.openxmlformats.org/officeDocument/2006/relationships/hyperlink" Target="https://www.jetbrains.com/idea/" TargetMode="Externa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hyperlink" Target="https://webets-server-aws.enthuware.com/webets.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2Xa3Y4xz8_s"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8F58EF-4BD6-4EC8-8F95-A5CE239B4F60}"/>
              </a:ext>
            </a:extLst>
          </p:cNvPr>
          <p:cNvSpPr>
            <a:spLocks noGrp="1"/>
          </p:cNvSpPr>
          <p:nvPr>
            <p:ph type="ctrTitle"/>
          </p:nvPr>
        </p:nvSpPr>
        <p:spPr>
          <a:xfrm>
            <a:off x="799613" y="2709416"/>
            <a:ext cx="8782879" cy="939871"/>
          </a:xfrm>
        </p:spPr>
        <p:txBody>
          <a:bodyPr>
            <a:normAutofit fontScale="90000"/>
          </a:bodyPr>
          <a:lstStyle/>
          <a:p>
            <a:pPr marL="0" indent="0"/>
            <a:r>
              <a:rPr lang="en-GB" dirty="0"/>
              <a:t>OCA – Java SE 8 Programmer </a:t>
            </a:r>
            <a:br>
              <a:rPr lang="en-GB" dirty="0"/>
            </a:br>
            <a:r>
              <a:rPr lang="en-GB" dirty="0"/>
              <a:t>Java Essentials – part 1</a:t>
            </a:r>
            <a:br>
              <a:rPr lang="en-GB" dirty="0"/>
            </a:br>
            <a:endParaRPr lang="en-GB" dirty="0"/>
          </a:p>
        </p:txBody>
      </p:sp>
      <p:sp>
        <p:nvSpPr>
          <p:cNvPr id="2" name="Subtitle 1"/>
          <p:cNvSpPr>
            <a:spLocks noGrp="1"/>
          </p:cNvSpPr>
          <p:nvPr>
            <p:ph type="subTitle" idx="1"/>
          </p:nvPr>
        </p:nvSpPr>
        <p:spPr>
          <a:xfrm>
            <a:off x="799613" y="3765665"/>
            <a:ext cx="11044517" cy="837762"/>
          </a:xfrm>
          <a:prstGeom prst="rect">
            <a:avLst/>
          </a:prstGeom>
        </p:spPr>
        <p:txBody>
          <a:bodyPr/>
          <a:lstStyle/>
          <a:p>
            <a:pPr marL="0" indent="0">
              <a:buNone/>
            </a:pPr>
            <a:r>
              <a:rPr lang="en-GB" dirty="0"/>
              <a:t>OCA – Java SE 8 Programmer</a:t>
            </a:r>
          </a:p>
        </p:txBody>
      </p:sp>
      <p:sp>
        <p:nvSpPr>
          <p:cNvPr id="3" name="Subtitle 1">
            <a:extLst>
              <a:ext uri="{FF2B5EF4-FFF2-40B4-BE49-F238E27FC236}">
                <a16:creationId xmlns:a16="http://schemas.microsoft.com/office/drawing/2014/main" id="{A1DFD78D-537D-4611-8D63-1C4B5210381D}"/>
              </a:ext>
            </a:extLst>
          </p:cNvPr>
          <p:cNvSpPr txBox="1">
            <a:spLocks/>
          </p:cNvSpPr>
          <p:nvPr/>
        </p:nvSpPr>
        <p:spPr>
          <a:xfrm>
            <a:off x="333901" y="370950"/>
            <a:ext cx="5964321" cy="1253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spc="-100" baseline="0">
                <a:solidFill>
                  <a:srgbClr val="152D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52D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52D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52D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52D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99398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2560B-765B-406D-B002-42502FB96BBD}"/>
              </a:ext>
            </a:extLst>
          </p:cNvPr>
          <p:cNvSpPr>
            <a:spLocks noGrp="1"/>
          </p:cNvSpPr>
          <p:nvPr>
            <p:ph idx="1"/>
          </p:nvPr>
        </p:nvSpPr>
        <p:spPr>
          <a:xfrm>
            <a:off x="708990" y="875533"/>
            <a:ext cx="5611599" cy="5382392"/>
          </a:xfrm>
        </p:spPr>
        <p:txBody>
          <a:bodyPr/>
          <a:lstStyle/>
          <a:p>
            <a:r>
              <a:rPr lang="en-GB" dirty="0"/>
              <a:t>On each platform where you intend to run java, the JRE (Java Runtime Environment) must be installed.  </a:t>
            </a:r>
          </a:p>
          <a:p>
            <a:r>
              <a:rPr lang="en-GB" dirty="0"/>
              <a:t>The JRE </a:t>
            </a:r>
            <a:r>
              <a:rPr lang="en-US" dirty="0"/>
              <a:t>consists of the Java Virtual Machine (JVM), Java platform core classes, and supporting Java platform libraries (basically everything you need to run java programs).</a:t>
            </a:r>
          </a:p>
          <a:p>
            <a:r>
              <a:rPr lang="en-US" dirty="0"/>
              <a:t>Alternatively, software developers can install the JDK (Java Development Kit) which consists of the JRE plus additional developer tools such as a compiler.</a:t>
            </a:r>
            <a:endParaRPr lang="en-GB" dirty="0"/>
          </a:p>
        </p:txBody>
      </p:sp>
      <p:sp>
        <p:nvSpPr>
          <p:cNvPr id="2" name="Title 1">
            <a:extLst>
              <a:ext uri="{FF2B5EF4-FFF2-40B4-BE49-F238E27FC236}">
                <a16:creationId xmlns:a16="http://schemas.microsoft.com/office/drawing/2014/main" id="{89B5DC09-7D61-41A2-BD47-FA37D41375A4}"/>
              </a:ext>
            </a:extLst>
          </p:cNvPr>
          <p:cNvSpPr>
            <a:spLocks noGrp="1"/>
          </p:cNvSpPr>
          <p:nvPr>
            <p:ph type="ctrTitle"/>
          </p:nvPr>
        </p:nvSpPr>
        <p:spPr/>
        <p:txBody>
          <a:bodyPr/>
          <a:lstStyle/>
          <a:p>
            <a:r>
              <a:rPr lang="en-GB" dirty="0"/>
              <a:t>The JRE and JDK</a:t>
            </a:r>
          </a:p>
        </p:txBody>
      </p:sp>
      <p:pic>
        <p:nvPicPr>
          <p:cNvPr id="3074" name="Picture 2" descr="JDK vs JRE vs JVM">
            <a:extLst>
              <a:ext uri="{FF2B5EF4-FFF2-40B4-BE49-F238E27FC236}">
                <a16:creationId xmlns:a16="http://schemas.microsoft.com/office/drawing/2014/main" id="{7C09918A-E597-483F-B163-33A45DC09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0675" y="875533"/>
            <a:ext cx="5941325" cy="4794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12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D17C2-F16B-46DB-B020-1DA38565E11B}"/>
              </a:ext>
            </a:extLst>
          </p:cNvPr>
          <p:cNvSpPr>
            <a:spLocks noGrp="1"/>
          </p:cNvSpPr>
          <p:nvPr>
            <p:ph idx="1"/>
          </p:nvPr>
        </p:nvSpPr>
        <p:spPr/>
        <p:txBody>
          <a:bodyPr>
            <a:normAutofit/>
          </a:bodyPr>
          <a:lstStyle/>
          <a:p>
            <a:r>
              <a:rPr lang="en-GB" b="1" dirty="0"/>
              <a:t>Object Oriented</a:t>
            </a:r>
          </a:p>
          <a:p>
            <a:pPr lvl="1"/>
            <a:r>
              <a:rPr lang="en-GB" dirty="0">
                <a:latin typeface="Montserrat Light" panose="00000400000000000000" pitchFamily="50" charset="0"/>
              </a:rPr>
              <a:t>Reusable Code - via inheritance</a:t>
            </a:r>
          </a:p>
          <a:p>
            <a:pPr lvl="1"/>
            <a:r>
              <a:rPr lang="en-GB" dirty="0">
                <a:latin typeface="Montserrat Light" panose="00000400000000000000" pitchFamily="50" charset="0"/>
              </a:rPr>
              <a:t>Modular – better troubleshooting and maintenance</a:t>
            </a:r>
          </a:p>
          <a:p>
            <a:pPr lvl="1"/>
            <a:r>
              <a:rPr lang="en-GB" dirty="0">
                <a:latin typeface="Montserrat Light" panose="00000400000000000000" pitchFamily="50" charset="0"/>
              </a:rPr>
              <a:t>Flexibility – allow adaptability of use via polymorphism</a:t>
            </a:r>
          </a:p>
          <a:p>
            <a:pPr lvl="1"/>
            <a:r>
              <a:rPr lang="en-GB" dirty="0">
                <a:latin typeface="Montserrat Light" panose="00000400000000000000" pitchFamily="50" charset="0"/>
              </a:rPr>
              <a:t>Problem Solving – being able to break and define real world items easily</a:t>
            </a:r>
          </a:p>
          <a:p>
            <a:r>
              <a:rPr lang="en-GB" b="1" dirty="0"/>
              <a:t>Encapsulation</a:t>
            </a:r>
          </a:p>
          <a:p>
            <a:pPr lvl="1"/>
            <a:r>
              <a:rPr lang="en-GB" dirty="0">
                <a:latin typeface="Montserrat Light" panose="00000400000000000000" pitchFamily="50" charset="0"/>
              </a:rPr>
              <a:t>Security by Design – by using access modifiers to protect data </a:t>
            </a:r>
          </a:p>
          <a:p>
            <a:r>
              <a:rPr lang="en-GB" b="1" dirty="0"/>
              <a:t>Secure Platform Independence</a:t>
            </a:r>
          </a:p>
          <a:p>
            <a:pPr lvl="1"/>
            <a:r>
              <a:rPr lang="en-GB" dirty="0">
                <a:latin typeface="Montserrat Light" panose="00000400000000000000" pitchFamily="50" charset="0"/>
              </a:rPr>
              <a:t>Java is interpreted (via compiled bytecode) by the Java Virtual Machine</a:t>
            </a:r>
          </a:p>
          <a:p>
            <a:pPr lvl="1"/>
            <a:r>
              <a:rPr lang="en-GB" dirty="0">
                <a:latin typeface="Montserrat Light" panose="00000400000000000000" pitchFamily="50" charset="0"/>
              </a:rPr>
              <a:t>The JVM allows code to run on any operating system – Write once Run anywhere</a:t>
            </a:r>
          </a:p>
          <a:p>
            <a:pPr lvl="1"/>
            <a:r>
              <a:rPr lang="en-GB" dirty="0">
                <a:latin typeface="Montserrat Light" panose="00000400000000000000" pitchFamily="50" charset="0"/>
              </a:rPr>
              <a:t>Secure  - The JVM protects the devices it runs on by stopping direct access to it.</a:t>
            </a:r>
          </a:p>
          <a:p>
            <a:r>
              <a:rPr lang="en-GB" b="1" dirty="0"/>
              <a:t>Robust &amp; Simple</a:t>
            </a:r>
          </a:p>
          <a:p>
            <a:pPr lvl="1"/>
            <a:r>
              <a:rPr lang="en-GB" dirty="0">
                <a:latin typeface="Montserrat Light" panose="00000400000000000000" pitchFamily="50" charset="0"/>
              </a:rPr>
              <a:t>Java manages its own memory avoiding memory leaks making it simpler than other languages that require manual  memory management. </a:t>
            </a:r>
          </a:p>
          <a:p>
            <a:pPr lvl="1"/>
            <a:endParaRPr lang="en-GB" dirty="0"/>
          </a:p>
        </p:txBody>
      </p:sp>
      <p:sp>
        <p:nvSpPr>
          <p:cNvPr id="2" name="Title 1">
            <a:extLst>
              <a:ext uri="{FF2B5EF4-FFF2-40B4-BE49-F238E27FC236}">
                <a16:creationId xmlns:a16="http://schemas.microsoft.com/office/drawing/2014/main" id="{76656C91-F33E-472A-BDD7-C13E97BF2BF4}"/>
              </a:ext>
            </a:extLst>
          </p:cNvPr>
          <p:cNvSpPr>
            <a:spLocks noGrp="1"/>
          </p:cNvSpPr>
          <p:nvPr>
            <p:ph type="ctrTitle"/>
          </p:nvPr>
        </p:nvSpPr>
        <p:spPr/>
        <p:txBody>
          <a:bodyPr>
            <a:normAutofit/>
          </a:bodyPr>
          <a:lstStyle/>
          <a:p>
            <a:r>
              <a:rPr lang="en-GB" dirty="0"/>
              <a:t>Benefits of Java</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378B042-A0DD-4C09-A4FB-DC7F07CE419A}"/>
                  </a:ext>
                </a:extLst>
              </p14:cNvPr>
              <p14:cNvContentPartPr/>
              <p14:nvPr/>
            </p14:nvContentPartPr>
            <p14:xfrm>
              <a:off x="6555960" y="4111360"/>
              <a:ext cx="2520720" cy="46440"/>
            </p14:xfrm>
          </p:contentPart>
        </mc:Choice>
        <mc:Fallback>
          <p:pic>
            <p:nvPicPr>
              <p:cNvPr id="5" name="Ink 4">
                <a:extLst>
                  <a:ext uri="{FF2B5EF4-FFF2-40B4-BE49-F238E27FC236}">
                    <a16:creationId xmlns:a16="http://schemas.microsoft.com/office/drawing/2014/main" id="{D378B042-A0DD-4C09-A4FB-DC7F07CE419A}"/>
                  </a:ext>
                </a:extLst>
              </p:cNvPr>
              <p:cNvPicPr/>
              <p:nvPr/>
            </p:nvPicPr>
            <p:blipFill>
              <a:blip r:embed="rId3"/>
              <a:stretch>
                <a:fillRect/>
              </a:stretch>
            </p:blipFill>
            <p:spPr>
              <a:xfrm>
                <a:off x="6501960" y="4003720"/>
                <a:ext cx="262836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2AABC5A3-A532-4131-A67F-AC95510F7662}"/>
                  </a:ext>
                </a:extLst>
              </p14:cNvPr>
              <p14:cNvContentPartPr/>
              <p14:nvPr/>
            </p14:nvContentPartPr>
            <p14:xfrm>
              <a:off x="1440720" y="1449160"/>
              <a:ext cx="1436040" cy="57960"/>
            </p14:xfrm>
          </p:contentPart>
        </mc:Choice>
        <mc:Fallback>
          <p:pic>
            <p:nvPicPr>
              <p:cNvPr id="6" name="Ink 5">
                <a:extLst>
                  <a:ext uri="{FF2B5EF4-FFF2-40B4-BE49-F238E27FC236}">
                    <a16:creationId xmlns:a16="http://schemas.microsoft.com/office/drawing/2014/main" id="{2AABC5A3-A532-4131-A67F-AC95510F7662}"/>
                  </a:ext>
                </a:extLst>
              </p:cNvPr>
              <p:cNvPicPr/>
              <p:nvPr/>
            </p:nvPicPr>
            <p:blipFill>
              <a:blip r:embed="rId5"/>
              <a:stretch>
                <a:fillRect/>
              </a:stretch>
            </p:blipFill>
            <p:spPr>
              <a:xfrm>
                <a:off x="1386720" y="1341520"/>
                <a:ext cx="154368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F1600615-F517-4B3E-B49C-E8599135728C}"/>
                  </a:ext>
                </a:extLst>
              </p14:cNvPr>
              <p14:cNvContentPartPr/>
              <p14:nvPr/>
            </p14:nvContentPartPr>
            <p14:xfrm>
              <a:off x="1499760" y="1733560"/>
              <a:ext cx="859680" cy="32760"/>
            </p14:xfrm>
          </p:contentPart>
        </mc:Choice>
        <mc:Fallback>
          <p:pic>
            <p:nvPicPr>
              <p:cNvPr id="7" name="Ink 6">
                <a:extLst>
                  <a:ext uri="{FF2B5EF4-FFF2-40B4-BE49-F238E27FC236}">
                    <a16:creationId xmlns:a16="http://schemas.microsoft.com/office/drawing/2014/main" id="{F1600615-F517-4B3E-B49C-E8599135728C}"/>
                  </a:ext>
                </a:extLst>
              </p:cNvPr>
              <p:cNvPicPr/>
              <p:nvPr/>
            </p:nvPicPr>
            <p:blipFill>
              <a:blip r:embed="rId7"/>
              <a:stretch>
                <a:fillRect/>
              </a:stretch>
            </p:blipFill>
            <p:spPr>
              <a:xfrm>
                <a:off x="1445760" y="1625560"/>
                <a:ext cx="9673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218AEC2E-F9F0-41A9-9E41-EB1CDA81DADB}"/>
                  </a:ext>
                </a:extLst>
              </p14:cNvPr>
              <p14:cNvContentPartPr/>
              <p14:nvPr/>
            </p14:nvContentPartPr>
            <p14:xfrm>
              <a:off x="1466280" y="2050000"/>
              <a:ext cx="875520" cy="45360"/>
            </p14:xfrm>
          </p:contentPart>
        </mc:Choice>
        <mc:Fallback>
          <p:pic>
            <p:nvPicPr>
              <p:cNvPr id="8" name="Ink 7">
                <a:extLst>
                  <a:ext uri="{FF2B5EF4-FFF2-40B4-BE49-F238E27FC236}">
                    <a16:creationId xmlns:a16="http://schemas.microsoft.com/office/drawing/2014/main" id="{218AEC2E-F9F0-41A9-9E41-EB1CDA81DADB}"/>
                  </a:ext>
                </a:extLst>
              </p:cNvPr>
              <p:cNvPicPr/>
              <p:nvPr/>
            </p:nvPicPr>
            <p:blipFill>
              <a:blip r:embed="rId9"/>
              <a:stretch>
                <a:fillRect/>
              </a:stretch>
            </p:blipFill>
            <p:spPr>
              <a:xfrm>
                <a:off x="1412640" y="1942000"/>
                <a:ext cx="98316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0DAF002B-D704-4139-8BD9-78D4D17CD626}"/>
                  </a:ext>
                </a:extLst>
              </p14:cNvPr>
              <p14:cNvContentPartPr/>
              <p14:nvPr/>
            </p14:nvContentPartPr>
            <p14:xfrm>
              <a:off x="1389240" y="2358160"/>
              <a:ext cx="1586520" cy="20160"/>
            </p14:xfrm>
          </p:contentPart>
        </mc:Choice>
        <mc:Fallback>
          <p:pic>
            <p:nvPicPr>
              <p:cNvPr id="9" name="Ink 8">
                <a:extLst>
                  <a:ext uri="{FF2B5EF4-FFF2-40B4-BE49-F238E27FC236}">
                    <a16:creationId xmlns:a16="http://schemas.microsoft.com/office/drawing/2014/main" id="{0DAF002B-D704-4139-8BD9-78D4D17CD626}"/>
                  </a:ext>
                </a:extLst>
              </p:cNvPr>
              <p:cNvPicPr/>
              <p:nvPr/>
            </p:nvPicPr>
            <p:blipFill>
              <a:blip r:embed="rId11"/>
              <a:stretch>
                <a:fillRect/>
              </a:stretch>
            </p:blipFill>
            <p:spPr>
              <a:xfrm>
                <a:off x="1335600" y="2250520"/>
                <a:ext cx="169416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B05CA04D-2492-4540-9837-52B2B7DFC48C}"/>
                  </a:ext>
                </a:extLst>
              </p14:cNvPr>
              <p14:cNvContentPartPr/>
              <p14:nvPr/>
            </p14:nvContentPartPr>
            <p14:xfrm>
              <a:off x="1443240" y="3130000"/>
              <a:ext cx="1765440" cy="12960"/>
            </p14:xfrm>
          </p:contentPart>
        </mc:Choice>
        <mc:Fallback>
          <p:pic>
            <p:nvPicPr>
              <p:cNvPr id="10" name="Ink 9">
                <a:extLst>
                  <a:ext uri="{FF2B5EF4-FFF2-40B4-BE49-F238E27FC236}">
                    <a16:creationId xmlns:a16="http://schemas.microsoft.com/office/drawing/2014/main" id="{B05CA04D-2492-4540-9837-52B2B7DFC48C}"/>
                  </a:ext>
                </a:extLst>
              </p:cNvPr>
              <p:cNvPicPr/>
              <p:nvPr/>
            </p:nvPicPr>
            <p:blipFill>
              <a:blip r:embed="rId13"/>
              <a:stretch>
                <a:fillRect/>
              </a:stretch>
            </p:blipFill>
            <p:spPr>
              <a:xfrm>
                <a:off x="1389600" y="3022000"/>
                <a:ext cx="18730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0178527A-9D65-403C-9CE6-C13B64FC3847}"/>
                  </a:ext>
                </a:extLst>
              </p14:cNvPr>
              <p14:cNvContentPartPr/>
              <p14:nvPr/>
            </p14:nvContentPartPr>
            <p14:xfrm>
              <a:off x="1476720" y="4123960"/>
              <a:ext cx="2566800" cy="43560"/>
            </p14:xfrm>
          </p:contentPart>
        </mc:Choice>
        <mc:Fallback>
          <p:pic>
            <p:nvPicPr>
              <p:cNvPr id="11" name="Ink 10">
                <a:extLst>
                  <a:ext uri="{FF2B5EF4-FFF2-40B4-BE49-F238E27FC236}">
                    <a16:creationId xmlns:a16="http://schemas.microsoft.com/office/drawing/2014/main" id="{0178527A-9D65-403C-9CE6-C13B64FC3847}"/>
                  </a:ext>
                </a:extLst>
              </p:cNvPr>
              <p:cNvPicPr/>
              <p:nvPr/>
            </p:nvPicPr>
            <p:blipFill>
              <a:blip r:embed="rId15"/>
              <a:stretch>
                <a:fillRect/>
              </a:stretch>
            </p:blipFill>
            <p:spPr>
              <a:xfrm>
                <a:off x="1422720" y="4016320"/>
                <a:ext cx="26744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E09FCA55-D815-495D-9C70-3FBB3F58FDB9}"/>
                  </a:ext>
                </a:extLst>
              </p14:cNvPr>
              <p14:cNvContentPartPr/>
              <p14:nvPr/>
            </p14:nvContentPartPr>
            <p14:xfrm>
              <a:off x="4553640" y="3837760"/>
              <a:ext cx="811800" cy="20160"/>
            </p14:xfrm>
          </p:contentPart>
        </mc:Choice>
        <mc:Fallback>
          <p:pic>
            <p:nvPicPr>
              <p:cNvPr id="12" name="Ink 11">
                <a:extLst>
                  <a:ext uri="{FF2B5EF4-FFF2-40B4-BE49-F238E27FC236}">
                    <a16:creationId xmlns:a16="http://schemas.microsoft.com/office/drawing/2014/main" id="{E09FCA55-D815-495D-9C70-3FBB3F58FDB9}"/>
                  </a:ext>
                </a:extLst>
              </p:cNvPr>
              <p:cNvPicPr/>
              <p:nvPr/>
            </p:nvPicPr>
            <p:blipFill>
              <a:blip r:embed="rId17"/>
              <a:stretch>
                <a:fillRect/>
              </a:stretch>
            </p:blipFill>
            <p:spPr>
              <a:xfrm>
                <a:off x="4499640" y="3729760"/>
                <a:ext cx="9194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6289C0B6-FE74-4D10-8006-16D5FF3E8CE6}"/>
                  </a:ext>
                </a:extLst>
              </p14:cNvPr>
              <p14:cNvContentPartPr/>
              <p14:nvPr/>
            </p14:nvContentPartPr>
            <p14:xfrm>
              <a:off x="3665880" y="3853960"/>
              <a:ext cx="939600" cy="12960"/>
            </p14:xfrm>
          </p:contentPart>
        </mc:Choice>
        <mc:Fallback>
          <p:pic>
            <p:nvPicPr>
              <p:cNvPr id="13" name="Ink 12">
                <a:extLst>
                  <a:ext uri="{FF2B5EF4-FFF2-40B4-BE49-F238E27FC236}">
                    <a16:creationId xmlns:a16="http://schemas.microsoft.com/office/drawing/2014/main" id="{6289C0B6-FE74-4D10-8006-16D5FF3E8CE6}"/>
                  </a:ext>
                </a:extLst>
              </p:cNvPr>
              <p:cNvPicPr/>
              <p:nvPr/>
            </p:nvPicPr>
            <p:blipFill>
              <a:blip r:embed="rId19"/>
              <a:stretch>
                <a:fillRect/>
              </a:stretch>
            </p:blipFill>
            <p:spPr>
              <a:xfrm>
                <a:off x="3612240" y="3745960"/>
                <a:ext cx="1047240" cy="228600"/>
              </a:xfrm>
              <a:prstGeom prst="rect">
                <a:avLst/>
              </a:prstGeom>
            </p:spPr>
          </p:pic>
        </mc:Fallback>
      </mc:AlternateContent>
    </p:spTree>
    <p:extLst>
      <p:ext uri="{BB962C8B-B14F-4D97-AF65-F5344CB8AC3E}">
        <p14:creationId xmlns:p14="http://schemas.microsoft.com/office/powerpoint/2010/main" val="2293394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78239-AC8E-464A-A8AF-F3687B646E7D}"/>
              </a:ext>
            </a:extLst>
          </p:cNvPr>
          <p:cNvSpPr>
            <a:spLocks noGrp="1"/>
          </p:cNvSpPr>
          <p:nvPr>
            <p:ph idx="1"/>
          </p:nvPr>
        </p:nvSpPr>
        <p:spPr>
          <a:xfrm>
            <a:off x="708990" y="1122217"/>
            <a:ext cx="11330765" cy="5332451"/>
          </a:xfrm>
        </p:spPr>
        <p:txBody>
          <a:bodyPr/>
          <a:lstStyle/>
          <a:p>
            <a:r>
              <a:rPr lang="en-GB" dirty="0"/>
              <a:t>Data Types</a:t>
            </a:r>
          </a:p>
          <a:p>
            <a:pPr lvl="1"/>
            <a:r>
              <a:rPr lang="en-GB" dirty="0">
                <a:latin typeface="Montserrat Light" panose="00000400000000000000" pitchFamily="50" charset="0"/>
              </a:rPr>
              <a:t>Variables are names for areas of memory that store data</a:t>
            </a:r>
          </a:p>
          <a:p>
            <a:pPr lvl="1"/>
            <a:r>
              <a:rPr lang="en-GB" dirty="0">
                <a:latin typeface="Montserrat Light" panose="00000400000000000000" pitchFamily="50" charset="0"/>
              </a:rPr>
              <a:t>This allows us to perform operations on that data</a:t>
            </a:r>
          </a:p>
          <a:p>
            <a:pPr lvl="1"/>
            <a:r>
              <a:rPr lang="en-GB" dirty="0">
                <a:latin typeface="Montserrat Light" panose="00000400000000000000" pitchFamily="50" charset="0"/>
              </a:rPr>
              <a:t>The Java compiler (javac) scans the sources code checking the data type compatibility with the proposed operations on them.</a:t>
            </a:r>
          </a:p>
          <a:p>
            <a:pPr lvl="1"/>
            <a:r>
              <a:rPr lang="en-GB" dirty="0">
                <a:latin typeface="Montserrat Light" panose="00000400000000000000" pitchFamily="50" charset="0"/>
              </a:rPr>
              <a:t>This is what you would expect from a strongly typed language like Java, it stops run time errors.</a:t>
            </a:r>
          </a:p>
          <a:p>
            <a:pPr lvl="1"/>
            <a:r>
              <a:rPr lang="en-GB" dirty="0">
                <a:latin typeface="Montserrat Light" panose="00000400000000000000" pitchFamily="50" charset="0"/>
              </a:rPr>
              <a:t>A </a:t>
            </a:r>
            <a:r>
              <a:rPr lang="en-GB" b="1" dirty="0">
                <a:latin typeface="Montserrat Light" panose="00000400000000000000" pitchFamily="50" charset="0"/>
              </a:rPr>
              <a:t>data type </a:t>
            </a:r>
            <a:r>
              <a:rPr lang="en-GB" dirty="0">
                <a:latin typeface="Montserrat Light" panose="00000400000000000000" pitchFamily="50" charset="0"/>
              </a:rPr>
              <a:t>tells how much we can store in a variable</a:t>
            </a:r>
          </a:p>
          <a:p>
            <a:pPr lvl="1"/>
            <a:endParaRPr lang="en-GB" dirty="0"/>
          </a:p>
        </p:txBody>
      </p:sp>
      <p:sp>
        <p:nvSpPr>
          <p:cNvPr id="2" name="Title 1">
            <a:extLst>
              <a:ext uri="{FF2B5EF4-FFF2-40B4-BE49-F238E27FC236}">
                <a16:creationId xmlns:a16="http://schemas.microsoft.com/office/drawing/2014/main" id="{7EF3572F-5D3E-40CC-8E11-7DFFE2CD2FF4}"/>
              </a:ext>
            </a:extLst>
          </p:cNvPr>
          <p:cNvSpPr>
            <a:spLocks noGrp="1"/>
          </p:cNvSpPr>
          <p:nvPr>
            <p:ph type="ctrTitle"/>
          </p:nvPr>
        </p:nvSpPr>
        <p:spPr/>
        <p:txBody>
          <a:bodyPr>
            <a:normAutofit fontScale="90000"/>
          </a:bodyPr>
          <a:lstStyle/>
          <a:p>
            <a:r>
              <a:rPr lang="en-GB" dirty="0"/>
              <a:t>Variables &amp; Data Types - Java Basics &amp; Working with Java Data Types</a:t>
            </a:r>
            <a:br>
              <a:rPr lang="en-GB" dirty="0"/>
            </a:br>
            <a:endParaRPr lang="en-GB" dirty="0"/>
          </a:p>
        </p:txBody>
      </p:sp>
    </p:spTree>
    <p:extLst>
      <p:ext uri="{BB962C8B-B14F-4D97-AF65-F5344CB8AC3E}">
        <p14:creationId xmlns:p14="http://schemas.microsoft.com/office/powerpoint/2010/main" val="4232496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484CB-58DE-4EC9-BA72-317290C9E27B}"/>
              </a:ext>
            </a:extLst>
          </p:cNvPr>
          <p:cNvSpPr>
            <a:spLocks noGrp="1"/>
          </p:cNvSpPr>
          <p:nvPr>
            <p:ph idx="1"/>
          </p:nvPr>
        </p:nvSpPr>
        <p:spPr/>
        <p:txBody>
          <a:bodyPr/>
          <a:lstStyle/>
          <a:p>
            <a:r>
              <a:rPr lang="en-GB" dirty="0"/>
              <a:t>Primitives are the name we give to a certain type of data type.</a:t>
            </a:r>
          </a:p>
          <a:p>
            <a:r>
              <a:rPr lang="en-GB" dirty="0"/>
              <a:t>They are called primitives because they are the fundamental types that Java uses.</a:t>
            </a:r>
          </a:p>
          <a:p>
            <a:r>
              <a:rPr lang="en-GB" dirty="0"/>
              <a:t>Examples of </a:t>
            </a:r>
            <a:r>
              <a:rPr lang="en-GB" b="1" dirty="0"/>
              <a:t>Primitive</a:t>
            </a:r>
            <a:r>
              <a:rPr lang="en-GB" dirty="0"/>
              <a:t> data types are: </a:t>
            </a:r>
            <a:r>
              <a:rPr lang="en-GB" b="1" dirty="0"/>
              <a:t>int, char, float and Boolean</a:t>
            </a:r>
          </a:p>
          <a:p>
            <a:r>
              <a:rPr lang="en-GB" dirty="0"/>
              <a:t>All primitives are stored in a area of memory called the</a:t>
            </a:r>
            <a:r>
              <a:rPr lang="en-GB" b="1" dirty="0"/>
              <a:t> Stack</a:t>
            </a:r>
          </a:p>
          <a:p>
            <a:r>
              <a:rPr lang="en-GB" b="1" dirty="0"/>
              <a:t>Objects</a:t>
            </a:r>
            <a:r>
              <a:rPr lang="en-GB" dirty="0"/>
              <a:t> are useable collections of </a:t>
            </a:r>
            <a:r>
              <a:rPr lang="en-GB" b="1" dirty="0"/>
              <a:t>Data</a:t>
            </a:r>
            <a:r>
              <a:rPr lang="en-GB" dirty="0"/>
              <a:t> and </a:t>
            </a:r>
            <a:r>
              <a:rPr lang="en-GB" b="1" dirty="0"/>
              <a:t>Functions</a:t>
            </a:r>
            <a:r>
              <a:rPr lang="en-GB" dirty="0"/>
              <a:t> they are </a:t>
            </a:r>
            <a:r>
              <a:rPr lang="en-GB" b="1" dirty="0"/>
              <a:t>instantiated</a:t>
            </a:r>
            <a:r>
              <a:rPr lang="en-GB" dirty="0"/>
              <a:t> or created from </a:t>
            </a:r>
            <a:r>
              <a:rPr lang="en-GB" b="1" dirty="0"/>
              <a:t>Classes </a:t>
            </a:r>
            <a:r>
              <a:rPr lang="en-GB" dirty="0"/>
              <a:t>(</a:t>
            </a:r>
            <a:r>
              <a:rPr lang="en-GB" i="1" dirty="0"/>
              <a:t>templates</a:t>
            </a:r>
            <a:r>
              <a:rPr lang="en-GB" dirty="0"/>
              <a:t>)</a:t>
            </a:r>
          </a:p>
          <a:p>
            <a:r>
              <a:rPr lang="en-GB" dirty="0"/>
              <a:t>Objects are stored on the </a:t>
            </a:r>
            <a:r>
              <a:rPr lang="en-GB" b="1" dirty="0"/>
              <a:t>Heap </a:t>
            </a:r>
            <a:r>
              <a:rPr lang="en-GB" dirty="0"/>
              <a:t>and are pointed to by </a:t>
            </a:r>
            <a:r>
              <a:rPr lang="en-GB" b="1" dirty="0"/>
              <a:t>reference types</a:t>
            </a:r>
            <a:endParaRPr lang="en-GB" dirty="0"/>
          </a:p>
          <a:p>
            <a:endParaRPr lang="en-GB" b="1" dirty="0"/>
          </a:p>
        </p:txBody>
      </p:sp>
      <p:sp>
        <p:nvSpPr>
          <p:cNvPr id="2" name="Title 1">
            <a:extLst>
              <a:ext uri="{FF2B5EF4-FFF2-40B4-BE49-F238E27FC236}">
                <a16:creationId xmlns:a16="http://schemas.microsoft.com/office/drawing/2014/main" id="{1AF67271-5B98-498B-B6D8-F08737B96644}"/>
              </a:ext>
            </a:extLst>
          </p:cNvPr>
          <p:cNvSpPr>
            <a:spLocks noGrp="1"/>
          </p:cNvSpPr>
          <p:nvPr>
            <p:ph type="ctrTitle"/>
          </p:nvPr>
        </p:nvSpPr>
        <p:spPr/>
        <p:txBody>
          <a:bodyPr>
            <a:normAutofit/>
          </a:bodyPr>
          <a:lstStyle/>
          <a:p>
            <a:r>
              <a:rPr lang="en-GB" dirty="0"/>
              <a:t>Primitives, Classes &amp; Reference Types</a:t>
            </a:r>
          </a:p>
        </p:txBody>
      </p:sp>
      <p:pic>
        <p:nvPicPr>
          <p:cNvPr id="1026" name="Picture 2" descr="Image result for definition icon&quot;">
            <a:extLst>
              <a:ext uri="{FF2B5EF4-FFF2-40B4-BE49-F238E27FC236}">
                <a16:creationId xmlns:a16="http://schemas.microsoft.com/office/drawing/2014/main" id="{74DEED96-CB74-47E2-9AE9-383D97C0E9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09112" y="911550"/>
            <a:ext cx="1095022" cy="109502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3C82C336-E647-4CCD-8A19-392A9185B2CC}"/>
                  </a:ext>
                </a:extLst>
              </p14:cNvPr>
              <p14:cNvContentPartPr/>
              <p14:nvPr/>
            </p14:nvContentPartPr>
            <p14:xfrm>
              <a:off x="5031073" y="1364380"/>
              <a:ext cx="3883320" cy="852840"/>
            </p14:xfrm>
          </p:contentPart>
        </mc:Choice>
        <mc:Fallback>
          <p:pic>
            <p:nvPicPr>
              <p:cNvPr id="6" name="Ink 5">
                <a:extLst>
                  <a:ext uri="{FF2B5EF4-FFF2-40B4-BE49-F238E27FC236}">
                    <a16:creationId xmlns:a16="http://schemas.microsoft.com/office/drawing/2014/main" id="{3C82C336-E647-4CCD-8A19-392A9185B2CC}"/>
                  </a:ext>
                </a:extLst>
              </p:cNvPr>
              <p:cNvPicPr/>
              <p:nvPr/>
            </p:nvPicPr>
            <p:blipFill>
              <a:blip r:embed="rId5"/>
              <a:stretch>
                <a:fillRect/>
              </a:stretch>
            </p:blipFill>
            <p:spPr>
              <a:xfrm>
                <a:off x="5022433" y="1355380"/>
                <a:ext cx="3900960" cy="870480"/>
              </a:xfrm>
              <a:prstGeom prst="rect">
                <a:avLst/>
              </a:prstGeom>
            </p:spPr>
          </p:pic>
        </mc:Fallback>
      </mc:AlternateContent>
      <p:grpSp>
        <p:nvGrpSpPr>
          <p:cNvPr id="30" name="Group 29">
            <a:extLst>
              <a:ext uri="{FF2B5EF4-FFF2-40B4-BE49-F238E27FC236}">
                <a16:creationId xmlns:a16="http://schemas.microsoft.com/office/drawing/2014/main" id="{9A19150D-8B29-46FE-8753-C23444ECA7D8}"/>
              </a:ext>
            </a:extLst>
          </p:cNvPr>
          <p:cNvGrpSpPr/>
          <p:nvPr/>
        </p:nvGrpSpPr>
        <p:grpSpPr>
          <a:xfrm>
            <a:off x="1185193" y="3967540"/>
            <a:ext cx="1447200" cy="1895040"/>
            <a:chOff x="1185193" y="3967540"/>
            <a:chExt cx="1447200" cy="1895040"/>
          </a:xfrm>
        </p:grpSpPr>
        <mc:AlternateContent xmlns:mc="http://schemas.openxmlformats.org/markup-compatibility/2006">
          <mc:Choice xmlns:p14="http://schemas.microsoft.com/office/powerpoint/2010/main" Requires="p14">
            <p:contentPart p14:bwMode="auto" r:id="rId6">
              <p14:nvContentPartPr>
                <p14:cNvPr id="28" name="Ink 27">
                  <a:extLst>
                    <a:ext uri="{FF2B5EF4-FFF2-40B4-BE49-F238E27FC236}">
                      <a16:creationId xmlns:a16="http://schemas.microsoft.com/office/drawing/2014/main" id="{DB83B4F5-6B35-40C7-8420-29159E0435A3}"/>
                    </a:ext>
                  </a:extLst>
                </p14:cNvPr>
                <p14:cNvContentPartPr/>
                <p14:nvPr/>
              </p14:nvContentPartPr>
              <p14:xfrm>
                <a:off x="1207153" y="4018300"/>
                <a:ext cx="109800" cy="1844280"/>
              </p14:xfrm>
            </p:contentPart>
          </mc:Choice>
          <mc:Fallback>
            <p:pic>
              <p:nvPicPr>
                <p:cNvPr id="28" name="Ink 27">
                  <a:extLst>
                    <a:ext uri="{FF2B5EF4-FFF2-40B4-BE49-F238E27FC236}">
                      <a16:creationId xmlns:a16="http://schemas.microsoft.com/office/drawing/2014/main" id="{DB83B4F5-6B35-40C7-8420-29159E0435A3}"/>
                    </a:ext>
                  </a:extLst>
                </p:cNvPr>
                <p:cNvPicPr/>
                <p:nvPr/>
              </p:nvPicPr>
              <p:blipFill>
                <a:blip r:embed="rId7"/>
                <a:stretch>
                  <a:fillRect/>
                </a:stretch>
              </p:blipFill>
              <p:spPr>
                <a:xfrm>
                  <a:off x="1198513" y="4009300"/>
                  <a:ext cx="127440" cy="1861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9" name="Ink 28">
                  <a:extLst>
                    <a:ext uri="{FF2B5EF4-FFF2-40B4-BE49-F238E27FC236}">
                      <a16:creationId xmlns:a16="http://schemas.microsoft.com/office/drawing/2014/main" id="{EE7EE129-5647-4C23-A6F1-FEB056C321AC}"/>
                    </a:ext>
                  </a:extLst>
                </p14:cNvPr>
                <p14:cNvContentPartPr/>
                <p14:nvPr/>
              </p14:nvContentPartPr>
              <p14:xfrm>
                <a:off x="1185193" y="3967540"/>
                <a:ext cx="1447200" cy="1854360"/>
              </p14:xfrm>
            </p:contentPart>
          </mc:Choice>
          <mc:Fallback>
            <p:pic>
              <p:nvPicPr>
                <p:cNvPr id="29" name="Ink 28">
                  <a:extLst>
                    <a:ext uri="{FF2B5EF4-FFF2-40B4-BE49-F238E27FC236}">
                      <a16:creationId xmlns:a16="http://schemas.microsoft.com/office/drawing/2014/main" id="{EE7EE129-5647-4C23-A6F1-FEB056C321AC}"/>
                    </a:ext>
                  </a:extLst>
                </p:cNvPr>
                <p:cNvPicPr/>
                <p:nvPr/>
              </p:nvPicPr>
              <p:blipFill>
                <a:blip r:embed="rId9"/>
                <a:stretch>
                  <a:fillRect/>
                </a:stretch>
              </p:blipFill>
              <p:spPr>
                <a:xfrm>
                  <a:off x="1176553" y="3958900"/>
                  <a:ext cx="1464840" cy="187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36" name="Ink 35">
                <a:extLst>
                  <a:ext uri="{FF2B5EF4-FFF2-40B4-BE49-F238E27FC236}">
                    <a16:creationId xmlns:a16="http://schemas.microsoft.com/office/drawing/2014/main" id="{D10F13EC-4A4E-49A1-ABAC-02EB97869D2B}"/>
                  </a:ext>
                </a:extLst>
              </p14:cNvPr>
              <p14:cNvContentPartPr/>
              <p14:nvPr/>
            </p14:nvContentPartPr>
            <p14:xfrm>
              <a:off x="4393153" y="4794820"/>
              <a:ext cx="3764160" cy="691560"/>
            </p14:xfrm>
          </p:contentPart>
        </mc:Choice>
        <mc:Fallback>
          <p:pic>
            <p:nvPicPr>
              <p:cNvPr id="36" name="Ink 35">
                <a:extLst>
                  <a:ext uri="{FF2B5EF4-FFF2-40B4-BE49-F238E27FC236}">
                    <a16:creationId xmlns:a16="http://schemas.microsoft.com/office/drawing/2014/main" id="{D10F13EC-4A4E-49A1-ABAC-02EB97869D2B}"/>
                  </a:ext>
                </a:extLst>
              </p:cNvPr>
              <p:cNvPicPr/>
              <p:nvPr/>
            </p:nvPicPr>
            <p:blipFill>
              <a:blip r:embed="rId11"/>
              <a:stretch>
                <a:fillRect/>
              </a:stretch>
            </p:blipFill>
            <p:spPr>
              <a:xfrm>
                <a:off x="4384513" y="4786180"/>
                <a:ext cx="3781800" cy="709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7" name="Ink 36">
                <a:extLst>
                  <a:ext uri="{FF2B5EF4-FFF2-40B4-BE49-F238E27FC236}">
                    <a16:creationId xmlns:a16="http://schemas.microsoft.com/office/drawing/2014/main" id="{4835C700-7B68-48B7-A5A3-6A3D0DF77B4E}"/>
                  </a:ext>
                </a:extLst>
              </p14:cNvPr>
              <p14:cNvContentPartPr/>
              <p14:nvPr/>
            </p14:nvContentPartPr>
            <p14:xfrm>
              <a:off x="3490993" y="3207580"/>
              <a:ext cx="1131840" cy="557280"/>
            </p14:xfrm>
          </p:contentPart>
        </mc:Choice>
        <mc:Fallback>
          <p:pic>
            <p:nvPicPr>
              <p:cNvPr id="37" name="Ink 36">
                <a:extLst>
                  <a:ext uri="{FF2B5EF4-FFF2-40B4-BE49-F238E27FC236}">
                    <a16:creationId xmlns:a16="http://schemas.microsoft.com/office/drawing/2014/main" id="{4835C700-7B68-48B7-A5A3-6A3D0DF77B4E}"/>
                  </a:ext>
                </a:extLst>
              </p:cNvPr>
              <p:cNvPicPr/>
              <p:nvPr/>
            </p:nvPicPr>
            <p:blipFill>
              <a:blip r:embed="rId13"/>
              <a:stretch>
                <a:fillRect/>
              </a:stretch>
            </p:blipFill>
            <p:spPr>
              <a:xfrm>
                <a:off x="3481993" y="3198940"/>
                <a:ext cx="1149480" cy="574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1" name="Ink 30">
                <a:extLst>
                  <a:ext uri="{FF2B5EF4-FFF2-40B4-BE49-F238E27FC236}">
                    <a16:creationId xmlns:a16="http://schemas.microsoft.com/office/drawing/2014/main" id="{AC06A7DA-48D2-4FBE-BFA8-05BF294ED7CF}"/>
                  </a:ext>
                </a:extLst>
              </p14:cNvPr>
              <p14:cNvContentPartPr/>
              <p14:nvPr/>
            </p14:nvContentPartPr>
            <p14:xfrm>
              <a:off x="6691753" y="2055580"/>
              <a:ext cx="1084680" cy="400320"/>
            </p14:xfrm>
          </p:contentPart>
        </mc:Choice>
        <mc:Fallback>
          <p:pic>
            <p:nvPicPr>
              <p:cNvPr id="31" name="Ink 30">
                <a:extLst>
                  <a:ext uri="{FF2B5EF4-FFF2-40B4-BE49-F238E27FC236}">
                    <a16:creationId xmlns:a16="http://schemas.microsoft.com/office/drawing/2014/main" id="{AC06A7DA-48D2-4FBE-BFA8-05BF294ED7CF}"/>
                  </a:ext>
                </a:extLst>
              </p:cNvPr>
              <p:cNvPicPr/>
              <p:nvPr/>
            </p:nvPicPr>
            <p:blipFill>
              <a:blip r:embed="rId15"/>
              <a:stretch>
                <a:fillRect/>
              </a:stretch>
            </p:blipFill>
            <p:spPr>
              <a:xfrm>
                <a:off x="6683113" y="2046580"/>
                <a:ext cx="1102320" cy="417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2" name="Ink 31">
                <a:extLst>
                  <a:ext uri="{FF2B5EF4-FFF2-40B4-BE49-F238E27FC236}">
                    <a16:creationId xmlns:a16="http://schemas.microsoft.com/office/drawing/2014/main" id="{3FEF1EDC-DF34-4F83-9DBD-CFBA19E5891B}"/>
                  </a:ext>
                </a:extLst>
              </p14:cNvPr>
              <p14:cNvContentPartPr/>
              <p14:nvPr/>
            </p14:nvContentPartPr>
            <p14:xfrm>
              <a:off x="2413873" y="2310460"/>
              <a:ext cx="4326840" cy="1464840"/>
            </p14:xfrm>
          </p:contentPart>
        </mc:Choice>
        <mc:Fallback>
          <p:pic>
            <p:nvPicPr>
              <p:cNvPr id="32" name="Ink 31">
                <a:extLst>
                  <a:ext uri="{FF2B5EF4-FFF2-40B4-BE49-F238E27FC236}">
                    <a16:creationId xmlns:a16="http://schemas.microsoft.com/office/drawing/2014/main" id="{3FEF1EDC-DF34-4F83-9DBD-CFBA19E5891B}"/>
                  </a:ext>
                </a:extLst>
              </p:cNvPr>
              <p:cNvPicPr/>
              <p:nvPr/>
            </p:nvPicPr>
            <p:blipFill>
              <a:blip r:embed="rId17"/>
              <a:stretch>
                <a:fillRect/>
              </a:stretch>
            </p:blipFill>
            <p:spPr>
              <a:xfrm>
                <a:off x="2405233" y="2301820"/>
                <a:ext cx="4344480" cy="1482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4" name="Ink 33">
                <a:extLst>
                  <a:ext uri="{FF2B5EF4-FFF2-40B4-BE49-F238E27FC236}">
                    <a16:creationId xmlns:a16="http://schemas.microsoft.com/office/drawing/2014/main" id="{38F62F29-6F3D-4E7E-ABBD-AFFBB4601461}"/>
                  </a:ext>
                </a:extLst>
              </p14:cNvPr>
              <p14:cNvContentPartPr/>
              <p14:nvPr/>
            </p14:nvContentPartPr>
            <p14:xfrm>
              <a:off x="2278513" y="3583420"/>
              <a:ext cx="614880" cy="300240"/>
            </p14:xfrm>
          </p:contentPart>
        </mc:Choice>
        <mc:Fallback>
          <p:pic>
            <p:nvPicPr>
              <p:cNvPr id="34" name="Ink 33">
                <a:extLst>
                  <a:ext uri="{FF2B5EF4-FFF2-40B4-BE49-F238E27FC236}">
                    <a16:creationId xmlns:a16="http://schemas.microsoft.com/office/drawing/2014/main" id="{38F62F29-6F3D-4E7E-ABBD-AFFBB4601461}"/>
                  </a:ext>
                </a:extLst>
              </p:cNvPr>
              <p:cNvPicPr/>
              <p:nvPr/>
            </p:nvPicPr>
            <p:blipFill>
              <a:blip r:embed="rId19"/>
              <a:stretch>
                <a:fillRect/>
              </a:stretch>
            </p:blipFill>
            <p:spPr>
              <a:xfrm>
                <a:off x="2269513" y="3574420"/>
                <a:ext cx="63252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2" name="Ink 51">
                <a:extLst>
                  <a:ext uri="{FF2B5EF4-FFF2-40B4-BE49-F238E27FC236}">
                    <a16:creationId xmlns:a16="http://schemas.microsoft.com/office/drawing/2014/main" id="{05C9D28A-18EC-4B61-A680-1D0C9D5B35FF}"/>
                  </a:ext>
                </a:extLst>
              </p14:cNvPr>
              <p14:cNvContentPartPr/>
              <p14:nvPr/>
            </p14:nvContentPartPr>
            <p14:xfrm>
              <a:off x="1224360" y="4238440"/>
              <a:ext cx="740160" cy="68040"/>
            </p14:xfrm>
          </p:contentPart>
        </mc:Choice>
        <mc:Fallback>
          <p:pic>
            <p:nvPicPr>
              <p:cNvPr id="52" name="Ink 51">
                <a:extLst>
                  <a:ext uri="{FF2B5EF4-FFF2-40B4-BE49-F238E27FC236}">
                    <a16:creationId xmlns:a16="http://schemas.microsoft.com/office/drawing/2014/main" id="{05C9D28A-18EC-4B61-A680-1D0C9D5B35FF}"/>
                  </a:ext>
                </a:extLst>
              </p:cNvPr>
              <p:cNvPicPr/>
              <p:nvPr/>
            </p:nvPicPr>
            <p:blipFill>
              <a:blip r:embed="rId21"/>
              <a:stretch>
                <a:fillRect/>
              </a:stretch>
            </p:blipFill>
            <p:spPr>
              <a:xfrm>
                <a:off x="1215720" y="4229440"/>
                <a:ext cx="7578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4" name="Ink 53">
                <a:extLst>
                  <a:ext uri="{FF2B5EF4-FFF2-40B4-BE49-F238E27FC236}">
                    <a16:creationId xmlns:a16="http://schemas.microsoft.com/office/drawing/2014/main" id="{341C6959-20E3-4624-BCD6-56D3C76F0575}"/>
                  </a:ext>
                </a:extLst>
              </p14:cNvPr>
              <p14:cNvContentPartPr/>
              <p14:nvPr/>
            </p14:nvContentPartPr>
            <p14:xfrm>
              <a:off x="1289160" y="4464880"/>
              <a:ext cx="657360" cy="65160"/>
            </p14:xfrm>
          </p:contentPart>
        </mc:Choice>
        <mc:Fallback>
          <p:pic>
            <p:nvPicPr>
              <p:cNvPr id="54" name="Ink 53">
                <a:extLst>
                  <a:ext uri="{FF2B5EF4-FFF2-40B4-BE49-F238E27FC236}">
                    <a16:creationId xmlns:a16="http://schemas.microsoft.com/office/drawing/2014/main" id="{341C6959-20E3-4624-BCD6-56D3C76F0575}"/>
                  </a:ext>
                </a:extLst>
              </p:cNvPr>
              <p:cNvPicPr/>
              <p:nvPr/>
            </p:nvPicPr>
            <p:blipFill>
              <a:blip r:embed="rId23"/>
              <a:stretch>
                <a:fillRect/>
              </a:stretch>
            </p:blipFill>
            <p:spPr>
              <a:xfrm>
                <a:off x="1280520" y="4455880"/>
                <a:ext cx="67500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6" name="Ink 55">
                <a:extLst>
                  <a:ext uri="{FF2B5EF4-FFF2-40B4-BE49-F238E27FC236}">
                    <a16:creationId xmlns:a16="http://schemas.microsoft.com/office/drawing/2014/main" id="{1A9507BB-18D2-416D-A0EA-D20E06E662F3}"/>
                  </a:ext>
                </a:extLst>
              </p14:cNvPr>
              <p14:cNvContentPartPr/>
              <p14:nvPr/>
            </p14:nvContentPartPr>
            <p14:xfrm>
              <a:off x="1289160" y="4656400"/>
              <a:ext cx="629280" cy="54720"/>
            </p14:xfrm>
          </p:contentPart>
        </mc:Choice>
        <mc:Fallback>
          <p:pic>
            <p:nvPicPr>
              <p:cNvPr id="56" name="Ink 55">
                <a:extLst>
                  <a:ext uri="{FF2B5EF4-FFF2-40B4-BE49-F238E27FC236}">
                    <a16:creationId xmlns:a16="http://schemas.microsoft.com/office/drawing/2014/main" id="{1A9507BB-18D2-416D-A0EA-D20E06E662F3}"/>
                  </a:ext>
                </a:extLst>
              </p:cNvPr>
              <p:cNvPicPr/>
              <p:nvPr/>
            </p:nvPicPr>
            <p:blipFill>
              <a:blip r:embed="rId25"/>
              <a:stretch>
                <a:fillRect/>
              </a:stretch>
            </p:blipFill>
            <p:spPr>
              <a:xfrm>
                <a:off x="1280520" y="4647760"/>
                <a:ext cx="64692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7" name="Ink 56">
                <a:extLst>
                  <a:ext uri="{FF2B5EF4-FFF2-40B4-BE49-F238E27FC236}">
                    <a16:creationId xmlns:a16="http://schemas.microsoft.com/office/drawing/2014/main" id="{3CA9ED70-6A87-4BE8-891A-54AAF0B7E222}"/>
                  </a:ext>
                </a:extLst>
              </p14:cNvPr>
              <p14:cNvContentPartPr/>
              <p14:nvPr/>
            </p14:nvContentPartPr>
            <p14:xfrm>
              <a:off x="1317600" y="4886440"/>
              <a:ext cx="564840" cy="63720"/>
            </p14:xfrm>
          </p:contentPart>
        </mc:Choice>
        <mc:Fallback>
          <p:pic>
            <p:nvPicPr>
              <p:cNvPr id="57" name="Ink 56">
                <a:extLst>
                  <a:ext uri="{FF2B5EF4-FFF2-40B4-BE49-F238E27FC236}">
                    <a16:creationId xmlns:a16="http://schemas.microsoft.com/office/drawing/2014/main" id="{3CA9ED70-6A87-4BE8-891A-54AAF0B7E222}"/>
                  </a:ext>
                </a:extLst>
              </p:cNvPr>
              <p:cNvPicPr/>
              <p:nvPr/>
            </p:nvPicPr>
            <p:blipFill>
              <a:blip r:embed="rId27"/>
              <a:stretch>
                <a:fillRect/>
              </a:stretch>
            </p:blipFill>
            <p:spPr>
              <a:xfrm>
                <a:off x="1308600" y="4877440"/>
                <a:ext cx="582480" cy="81360"/>
              </a:xfrm>
              <a:prstGeom prst="rect">
                <a:avLst/>
              </a:prstGeom>
            </p:spPr>
          </p:pic>
        </mc:Fallback>
      </mc:AlternateContent>
      <p:grpSp>
        <p:nvGrpSpPr>
          <p:cNvPr id="1028" name="Group 1027">
            <a:extLst>
              <a:ext uri="{FF2B5EF4-FFF2-40B4-BE49-F238E27FC236}">
                <a16:creationId xmlns:a16="http://schemas.microsoft.com/office/drawing/2014/main" id="{16354395-834F-43A2-B5B7-8D2CDDD83A0F}"/>
              </a:ext>
            </a:extLst>
          </p:cNvPr>
          <p:cNvGrpSpPr/>
          <p:nvPr/>
        </p:nvGrpSpPr>
        <p:grpSpPr>
          <a:xfrm>
            <a:off x="4382713" y="3743620"/>
            <a:ext cx="3140927" cy="1714860"/>
            <a:chOff x="4382713" y="3743620"/>
            <a:chExt cx="3140927" cy="1714860"/>
          </a:xfrm>
        </p:grpSpPr>
        <mc:AlternateContent xmlns:mc="http://schemas.openxmlformats.org/markup-compatibility/2006">
          <mc:Choice xmlns:p14="http://schemas.microsoft.com/office/powerpoint/2010/main" Requires="p14">
            <p:contentPart p14:bwMode="auto" r:id="rId28">
              <p14:nvContentPartPr>
                <p14:cNvPr id="46" name="Ink 45">
                  <a:extLst>
                    <a:ext uri="{FF2B5EF4-FFF2-40B4-BE49-F238E27FC236}">
                      <a16:creationId xmlns:a16="http://schemas.microsoft.com/office/drawing/2014/main" id="{A4DB56D7-643A-4D81-94EE-ABD7CE366985}"/>
                    </a:ext>
                  </a:extLst>
                </p14:cNvPr>
                <p14:cNvContentPartPr/>
                <p14:nvPr/>
              </p14:nvContentPartPr>
              <p14:xfrm>
                <a:off x="4382713" y="3743620"/>
                <a:ext cx="2125800" cy="1021680"/>
              </p14:xfrm>
            </p:contentPart>
          </mc:Choice>
          <mc:Fallback>
            <p:pic>
              <p:nvPicPr>
                <p:cNvPr id="46" name="Ink 45">
                  <a:extLst>
                    <a:ext uri="{FF2B5EF4-FFF2-40B4-BE49-F238E27FC236}">
                      <a16:creationId xmlns:a16="http://schemas.microsoft.com/office/drawing/2014/main" id="{A4DB56D7-643A-4D81-94EE-ABD7CE366985}"/>
                    </a:ext>
                  </a:extLst>
                </p:cNvPr>
                <p:cNvPicPr/>
                <p:nvPr/>
              </p:nvPicPr>
              <p:blipFill>
                <a:blip r:embed="rId29"/>
                <a:stretch>
                  <a:fillRect/>
                </a:stretch>
              </p:blipFill>
              <p:spPr>
                <a:xfrm>
                  <a:off x="4373713" y="3734620"/>
                  <a:ext cx="2143440" cy="1039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8" name="Ink 47">
                  <a:extLst>
                    <a:ext uri="{FF2B5EF4-FFF2-40B4-BE49-F238E27FC236}">
                      <a16:creationId xmlns:a16="http://schemas.microsoft.com/office/drawing/2014/main" id="{48887D4B-C7C7-43D5-8B47-8EBF74D34364}"/>
                    </a:ext>
                  </a:extLst>
                </p14:cNvPr>
                <p14:cNvContentPartPr/>
                <p14:nvPr/>
              </p14:nvContentPartPr>
              <p14:xfrm>
                <a:off x="6279193" y="4602580"/>
                <a:ext cx="286560" cy="155880"/>
              </p14:xfrm>
            </p:contentPart>
          </mc:Choice>
          <mc:Fallback>
            <p:pic>
              <p:nvPicPr>
                <p:cNvPr id="48" name="Ink 47">
                  <a:extLst>
                    <a:ext uri="{FF2B5EF4-FFF2-40B4-BE49-F238E27FC236}">
                      <a16:creationId xmlns:a16="http://schemas.microsoft.com/office/drawing/2014/main" id="{48887D4B-C7C7-43D5-8B47-8EBF74D34364}"/>
                    </a:ext>
                  </a:extLst>
                </p:cNvPr>
                <p:cNvPicPr/>
                <p:nvPr/>
              </p:nvPicPr>
              <p:blipFill>
                <a:blip r:embed="rId31"/>
                <a:stretch>
                  <a:fillRect/>
                </a:stretch>
              </p:blipFill>
              <p:spPr>
                <a:xfrm>
                  <a:off x="6270553" y="4593940"/>
                  <a:ext cx="30420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9" name="Ink 58">
                  <a:extLst>
                    <a:ext uri="{FF2B5EF4-FFF2-40B4-BE49-F238E27FC236}">
                      <a16:creationId xmlns:a16="http://schemas.microsoft.com/office/drawing/2014/main" id="{C2724BDE-3CC3-489C-87C0-9E2B5C2FF149}"/>
                    </a:ext>
                  </a:extLst>
                </p14:cNvPr>
                <p14:cNvContentPartPr/>
                <p14:nvPr/>
              </p14:nvContentPartPr>
              <p14:xfrm>
                <a:off x="5193000" y="5058520"/>
                <a:ext cx="601560" cy="247680"/>
              </p14:xfrm>
            </p:contentPart>
          </mc:Choice>
          <mc:Fallback>
            <p:pic>
              <p:nvPicPr>
                <p:cNvPr id="59" name="Ink 58">
                  <a:extLst>
                    <a:ext uri="{FF2B5EF4-FFF2-40B4-BE49-F238E27FC236}">
                      <a16:creationId xmlns:a16="http://schemas.microsoft.com/office/drawing/2014/main" id="{C2724BDE-3CC3-489C-87C0-9E2B5C2FF149}"/>
                    </a:ext>
                  </a:extLst>
                </p:cNvPr>
                <p:cNvPicPr/>
                <p:nvPr/>
              </p:nvPicPr>
              <p:blipFill>
                <a:blip r:embed="rId33"/>
                <a:stretch>
                  <a:fillRect/>
                </a:stretch>
              </p:blipFill>
              <p:spPr>
                <a:xfrm>
                  <a:off x="5184360" y="5049520"/>
                  <a:ext cx="61920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1" name="Ink 60">
                  <a:extLst>
                    <a:ext uri="{FF2B5EF4-FFF2-40B4-BE49-F238E27FC236}">
                      <a16:creationId xmlns:a16="http://schemas.microsoft.com/office/drawing/2014/main" id="{33B5FAE7-83EC-485F-8388-E1F31F9695F8}"/>
                    </a:ext>
                  </a:extLst>
                </p14:cNvPr>
                <p14:cNvContentPartPr/>
                <p14:nvPr/>
              </p14:nvContentPartPr>
              <p14:xfrm>
                <a:off x="6176160" y="5024320"/>
                <a:ext cx="660600" cy="321120"/>
              </p14:xfrm>
            </p:contentPart>
          </mc:Choice>
          <mc:Fallback>
            <p:pic>
              <p:nvPicPr>
                <p:cNvPr id="61" name="Ink 60">
                  <a:extLst>
                    <a:ext uri="{FF2B5EF4-FFF2-40B4-BE49-F238E27FC236}">
                      <a16:creationId xmlns:a16="http://schemas.microsoft.com/office/drawing/2014/main" id="{33B5FAE7-83EC-485F-8388-E1F31F9695F8}"/>
                    </a:ext>
                  </a:extLst>
                </p:cNvPr>
                <p:cNvPicPr/>
                <p:nvPr/>
              </p:nvPicPr>
              <p:blipFill>
                <a:blip r:embed="rId35"/>
                <a:stretch>
                  <a:fillRect/>
                </a:stretch>
              </p:blipFill>
              <p:spPr>
                <a:xfrm>
                  <a:off x="6167160" y="5015320"/>
                  <a:ext cx="67824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3" name="Ink 62">
                  <a:extLst>
                    <a:ext uri="{FF2B5EF4-FFF2-40B4-BE49-F238E27FC236}">
                      <a16:creationId xmlns:a16="http://schemas.microsoft.com/office/drawing/2014/main" id="{4D05D720-4195-4E39-8894-5B8220AAC4A9}"/>
                    </a:ext>
                  </a:extLst>
                </p14:cNvPr>
                <p14:cNvContentPartPr/>
                <p14:nvPr/>
              </p14:nvContentPartPr>
              <p14:xfrm>
                <a:off x="5978520" y="4933600"/>
                <a:ext cx="775440" cy="524880"/>
              </p14:xfrm>
            </p:contentPart>
          </mc:Choice>
          <mc:Fallback>
            <p:pic>
              <p:nvPicPr>
                <p:cNvPr id="63" name="Ink 62">
                  <a:extLst>
                    <a:ext uri="{FF2B5EF4-FFF2-40B4-BE49-F238E27FC236}">
                      <a16:creationId xmlns:a16="http://schemas.microsoft.com/office/drawing/2014/main" id="{4D05D720-4195-4E39-8894-5B8220AAC4A9}"/>
                    </a:ext>
                  </a:extLst>
                </p:cNvPr>
                <p:cNvPicPr/>
                <p:nvPr/>
              </p:nvPicPr>
              <p:blipFill>
                <a:blip r:embed="rId37"/>
                <a:stretch>
                  <a:fillRect/>
                </a:stretch>
              </p:blipFill>
              <p:spPr>
                <a:xfrm>
                  <a:off x="5969520" y="4924960"/>
                  <a:ext cx="793080" cy="542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024" name="Ink 1023">
                  <a:extLst>
                    <a:ext uri="{FF2B5EF4-FFF2-40B4-BE49-F238E27FC236}">
                      <a16:creationId xmlns:a16="http://schemas.microsoft.com/office/drawing/2014/main" id="{8A107D2F-B9B2-4E37-A97F-8851C5BDAB04}"/>
                    </a:ext>
                  </a:extLst>
                </p14:cNvPr>
                <p14:cNvContentPartPr/>
                <p14:nvPr/>
              </p14:nvContentPartPr>
              <p14:xfrm>
                <a:off x="6212880" y="4989040"/>
                <a:ext cx="661320" cy="305640"/>
              </p14:xfrm>
            </p:contentPart>
          </mc:Choice>
          <mc:Fallback>
            <p:pic>
              <p:nvPicPr>
                <p:cNvPr id="1024" name="Ink 1023">
                  <a:extLst>
                    <a:ext uri="{FF2B5EF4-FFF2-40B4-BE49-F238E27FC236}">
                      <a16:creationId xmlns:a16="http://schemas.microsoft.com/office/drawing/2014/main" id="{8A107D2F-B9B2-4E37-A97F-8851C5BDAB04}"/>
                    </a:ext>
                  </a:extLst>
                </p:cNvPr>
                <p:cNvPicPr/>
                <p:nvPr/>
              </p:nvPicPr>
              <p:blipFill>
                <a:blip r:embed="rId39"/>
                <a:stretch>
                  <a:fillRect/>
                </a:stretch>
              </p:blipFill>
              <p:spPr>
                <a:xfrm>
                  <a:off x="6204240" y="4980400"/>
                  <a:ext cx="67896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27" name="Ink 1026">
                  <a:extLst>
                    <a:ext uri="{FF2B5EF4-FFF2-40B4-BE49-F238E27FC236}">
                      <a16:creationId xmlns:a16="http://schemas.microsoft.com/office/drawing/2014/main" id="{7E6845F7-47BF-44F2-9FAE-AD44B0935709}"/>
                    </a:ext>
                  </a:extLst>
                </p14:cNvPr>
                <p14:cNvContentPartPr/>
                <p14:nvPr/>
              </p14:nvContentPartPr>
              <p14:xfrm>
                <a:off x="6920280" y="5027920"/>
                <a:ext cx="603360" cy="288360"/>
              </p14:xfrm>
            </p:contentPart>
          </mc:Choice>
          <mc:Fallback>
            <p:pic>
              <p:nvPicPr>
                <p:cNvPr id="1027" name="Ink 1026">
                  <a:extLst>
                    <a:ext uri="{FF2B5EF4-FFF2-40B4-BE49-F238E27FC236}">
                      <a16:creationId xmlns:a16="http://schemas.microsoft.com/office/drawing/2014/main" id="{7E6845F7-47BF-44F2-9FAE-AD44B0935709}"/>
                    </a:ext>
                  </a:extLst>
                </p:cNvPr>
                <p:cNvPicPr/>
                <p:nvPr/>
              </p:nvPicPr>
              <p:blipFill>
                <a:blip r:embed="rId41"/>
                <a:stretch>
                  <a:fillRect/>
                </a:stretch>
              </p:blipFill>
              <p:spPr>
                <a:xfrm>
                  <a:off x="6911640" y="5019280"/>
                  <a:ext cx="621000" cy="306000"/>
                </a:xfrm>
                <a:prstGeom prst="rect">
                  <a:avLst/>
                </a:prstGeom>
              </p:spPr>
            </p:pic>
          </mc:Fallback>
        </mc:AlternateContent>
      </p:grpSp>
    </p:spTree>
    <p:extLst>
      <p:ext uri="{BB962C8B-B14F-4D97-AF65-F5344CB8AC3E}">
        <p14:creationId xmlns:p14="http://schemas.microsoft.com/office/powerpoint/2010/main" val="1583870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88B3-FC79-42C5-9B28-753564001DED}"/>
              </a:ext>
            </a:extLst>
          </p:cNvPr>
          <p:cNvSpPr>
            <a:spLocks noGrp="1"/>
          </p:cNvSpPr>
          <p:nvPr>
            <p:ph type="ctrTitle"/>
          </p:nvPr>
        </p:nvSpPr>
        <p:spPr/>
        <p:txBody>
          <a:bodyPr>
            <a:normAutofit/>
          </a:bodyPr>
          <a:lstStyle/>
          <a:p>
            <a:r>
              <a:rPr lang="en-GB" dirty="0"/>
              <a:t>Data Types or Primitives</a:t>
            </a:r>
          </a:p>
        </p:txBody>
      </p:sp>
      <p:graphicFrame>
        <p:nvGraphicFramePr>
          <p:cNvPr id="4" name="Table 4">
            <a:extLst>
              <a:ext uri="{FF2B5EF4-FFF2-40B4-BE49-F238E27FC236}">
                <a16:creationId xmlns:a16="http://schemas.microsoft.com/office/drawing/2014/main" id="{A665F855-9D84-4621-A223-0EF0175055BB}"/>
              </a:ext>
            </a:extLst>
          </p:cNvPr>
          <p:cNvGraphicFramePr>
            <a:graphicFrameLocks noGrp="1"/>
          </p:cNvGraphicFramePr>
          <p:nvPr>
            <p:extLst>
              <p:ext uri="{D42A27DB-BD31-4B8C-83A1-F6EECF244321}">
                <p14:modId xmlns:p14="http://schemas.microsoft.com/office/powerpoint/2010/main" val="3537726625"/>
              </p:ext>
            </p:extLst>
          </p:nvPr>
        </p:nvGraphicFramePr>
        <p:xfrm>
          <a:off x="838200" y="1217446"/>
          <a:ext cx="10760148" cy="3840756"/>
        </p:xfrm>
        <a:graphic>
          <a:graphicData uri="http://schemas.openxmlformats.org/drawingml/2006/table">
            <a:tbl>
              <a:tblPr firstRow="1" bandRow="1">
                <a:tableStyleId>{5C22544A-7EE6-4342-B048-85BDC9FD1C3A}</a:tableStyleId>
              </a:tblPr>
              <a:tblGrid>
                <a:gridCol w="1743740">
                  <a:extLst>
                    <a:ext uri="{9D8B030D-6E8A-4147-A177-3AD203B41FA5}">
                      <a16:colId xmlns:a16="http://schemas.microsoft.com/office/drawing/2014/main" val="3214999207"/>
                    </a:ext>
                  </a:extLst>
                </a:gridCol>
                <a:gridCol w="2260993">
                  <a:extLst>
                    <a:ext uri="{9D8B030D-6E8A-4147-A177-3AD203B41FA5}">
                      <a16:colId xmlns:a16="http://schemas.microsoft.com/office/drawing/2014/main" val="3668041696"/>
                    </a:ext>
                  </a:extLst>
                </a:gridCol>
                <a:gridCol w="6755415">
                  <a:extLst>
                    <a:ext uri="{9D8B030D-6E8A-4147-A177-3AD203B41FA5}">
                      <a16:colId xmlns:a16="http://schemas.microsoft.com/office/drawing/2014/main" val="2101772051"/>
                    </a:ext>
                  </a:extLst>
                </a:gridCol>
              </a:tblGrid>
              <a:tr h="0">
                <a:tc>
                  <a:txBody>
                    <a:bodyPr/>
                    <a:lstStyle/>
                    <a:p>
                      <a:pPr algn="l" fontAlgn="t"/>
                      <a:r>
                        <a:rPr lang="en-GB" dirty="0">
                          <a:effectLst/>
                        </a:rPr>
                        <a:t>Data Type</a:t>
                      </a:r>
                    </a:p>
                  </a:txBody>
                  <a:tcPr marL="121920" marR="60960" marT="60960" marB="60960"/>
                </a:tc>
                <a:tc>
                  <a:txBody>
                    <a:bodyPr/>
                    <a:lstStyle/>
                    <a:p>
                      <a:pPr algn="l" fontAlgn="t"/>
                      <a:r>
                        <a:rPr lang="en-GB">
                          <a:effectLst/>
                        </a:rPr>
                        <a:t>Size</a:t>
                      </a:r>
                    </a:p>
                  </a:txBody>
                  <a:tcPr marL="60960" marR="60960" marT="60960" marB="60960"/>
                </a:tc>
                <a:tc>
                  <a:txBody>
                    <a:bodyPr/>
                    <a:lstStyle/>
                    <a:p>
                      <a:pPr algn="l" fontAlgn="t"/>
                      <a:r>
                        <a:rPr lang="en-GB" dirty="0">
                          <a:effectLst/>
                        </a:rPr>
                        <a:t>Description</a:t>
                      </a:r>
                    </a:p>
                  </a:txBody>
                  <a:tcPr marL="60960" marR="60960" marT="60960" marB="60960"/>
                </a:tc>
                <a:extLst>
                  <a:ext uri="{0D108BD9-81ED-4DB2-BD59-A6C34878D82A}">
                    <a16:rowId xmlns:a16="http://schemas.microsoft.com/office/drawing/2014/main" val="2968026380"/>
                  </a:ext>
                </a:extLst>
              </a:tr>
              <a:tr h="370840">
                <a:tc>
                  <a:txBody>
                    <a:bodyPr/>
                    <a:lstStyle/>
                    <a:p>
                      <a:pPr algn="l" fontAlgn="t"/>
                      <a:r>
                        <a:rPr lang="en-GB" dirty="0">
                          <a:effectLst/>
                        </a:rPr>
                        <a:t>byte</a:t>
                      </a:r>
                    </a:p>
                  </a:txBody>
                  <a:tcPr marL="121920" marR="60960" marT="60960" marB="60960"/>
                </a:tc>
                <a:tc>
                  <a:txBody>
                    <a:bodyPr/>
                    <a:lstStyle/>
                    <a:p>
                      <a:pPr algn="l" fontAlgn="t"/>
                      <a:r>
                        <a:rPr lang="en-GB">
                          <a:effectLst/>
                        </a:rPr>
                        <a:t>1 byte</a:t>
                      </a:r>
                    </a:p>
                  </a:txBody>
                  <a:tcPr marL="60960" marR="60960" marT="60960" marB="60960"/>
                </a:tc>
                <a:tc>
                  <a:txBody>
                    <a:bodyPr/>
                    <a:lstStyle/>
                    <a:p>
                      <a:pPr algn="l" fontAlgn="t"/>
                      <a:r>
                        <a:rPr lang="en-US">
                          <a:effectLst/>
                        </a:rPr>
                        <a:t>Stores whole numbers from -128 to 127</a:t>
                      </a:r>
                    </a:p>
                  </a:txBody>
                  <a:tcPr marL="60960" marR="60960" marT="60960" marB="60960"/>
                </a:tc>
                <a:extLst>
                  <a:ext uri="{0D108BD9-81ED-4DB2-BD59-A6C34878D82A}">
                    <a16:rowId xmlns:a16="http://schemas.microsoft.com/office/drawing/2014/main" val="2340437354"/>
                  </a:ext>
                </a:extLst>
              </a:tr>
              <a:tr h="370840">
                <a:tc>
                  <a:txBody>
                    <a:bodyPr/>
                    <a:lstStyle/>
                    <a:p>
                      <a:pPr algn="l" fontAlgn="t"/>
                      <a:r>
                        <a:rPr lang="en-GB" dirty="0">
                          <a:effectLst/>
                        </a:rPr>
                        <a:t>short</a:t>
                      </a:r>
                    </a:p>
                  </a:txBody>
                  <a:tcPr marL="121920" marR="60960" marT="60960" marB="60960"/>
                </a:tc>
                <a:tc>
                  <a:txBody>
                    <a:bodyPr/>
                    <a:lstStyle/>
                    <a:p>
                      <a:pPr algn="l" fontAlgn="t"/>
                      <a:r>
                        <a:rPr lang="en-GB">
                          <a:effectLst/>
                        </a:rPr>
                        <a:t>2 bytes</a:t>
                      </a:r>
                    </a:p>
                  </a:txBody>
                  <a:tcPr marL="60960" marR="60960" marT="60960" marB="60960"/>
                </a:tc>
                <a:tc>
                  <a:txBody>
                    <a:bodyPr/>
                    <a:lstStyle/>
                    <a:p>
                      <a:pPr algn="l" fontAlgn="t"/>
                      <a:r>
                        <a:rPr lang="en-US">
                          <a:effectLst/>
                        </a:rPr>
                        <a:t>Stores whole numbers from -32,768 to 32,767</a:t>
                      </a:r>
                    </a:p>
                  </a:txBody>
                  <a:tcPr marL="60960" marR="60960" marT="60960" marB="60960"/>
                </a:tc>
                <a:extLst>
                  <a:ext uri="{0D108BD9-81ED-4DB2-BD59-A6C34878D82A}">
                    <a16:rowId xmlns:a16="http://schemas.microsoft.com/office/drawing/2014/main" val="2500365442"/>
                  </a:ext>
                </a:extLst>
              </a:tr>
              <a:tr h="370840">
                <a:tc>
                  <a:txBody>
                    <a:bodyPr/>
                    <a:lstStyle/>
                    <a:p>
                      <a:pPr algn="l" fontAlgn="t"/>
                      <a:r>
                        <a:rPr lang="en-GB" dirty="0">
                          <a:effectLst/>
                        </a:rPr>
                        <a:t>int</a:t>
                      </a:r>
                    </a:p>
                  </a:txBody>
                  <a:tcPr marL="121920" marR="60960" marT="60960" marB="60960"/>
                </a:tc>
                <a:tc>
                  <a:txBody>
                    <a:bodyPr/>
                    <a:lstStyle/>
                    <a:p>
                      <a:pPr algn="l" fontAlgn="t"/>
                      <a:r>
                        <a:rPr lang="en-GB" dirty="0">
                          <a:effectLst/>
                        </a:rPr>
                        <a:t>4 bytes</a:t>
                      </a:r>
                    </a:p>
                  </a:txBody>
                  <a:tcPr marL="60960" marR="60960" marT="60960" marB="60960"/>
                </a:tc>
                <a:tc>
                  <a:txBody>
                    <a:bodyPr/>
                    <a:lstStyle/>
                    <a:p>
                      <a:pPr algn="l" fontAlgn="t"/>
                      <a:r>
                        <a:rPr lang="en-US" dirty="0">
                          <a:effectLst/>
                        </a:rPr>
                        <a:t>Stores whole numbers from -2,147,483,648 to 2,147,483,647</a:t>
                      </a:r>
                    </a:p>
                  </a:txBody>
                  <a:tcPr marL="60960" marR="60960" marT="60960" marB="60960"/>
                </a:tc>
                <a:extLst>
                  <a:ext uri="{0D108BD9-81ED-4DB2-BD59-A6C34878D82A}">
                    <a16:rowId xmlns:a16="http://schemas.microsoft.com/office/drawing/2014/main" val="3942425453"/>
                  </a:ext>
                </a:extLst>
              </a:tr>
              <a:tr h="370840">
                <a:tc>
                  <a:txBody>
                    <a:bodyPr/>
                    <a:lstStyle/>
                    <a:p>
                      <a:pPr algn="l" fontAlgn="t"/>
                      <a:r>
                        <a:rPr lang="en-GB" dirty="0">
                          <a:effectLst/>
                        </a:rPr>
                        <a:t>long</a:t>
                      </a:r>
                    </a:p>
                  </a:txBody>
                  <a:tcPr marL="121920" marR="60960" marT="60960" marB="60960"/>
                </a:tc>
                <a:tc>
                  <a:txBody>
                    <a:bodyPr/>
                    <a:lstStyle/>
                    <a:p>
                      <a:pPr algn="l" fontAlgn="t"/>
                      <a:r>
                        <a:rPr lang="en-GB">
                          <a:effectLst/>
                        </a:rPr>
                        <a:t>8 bytes</a:t>
                      </a:r>
                    </a:p>
                  </a:txBody>
                  <a:tcPr marL="60960" marR="60960" marT="60960" marB="60960"/>
                </a:tc>
                <a:tc>
                  <a:txBody>
                    <a:bodyPr/>
                    <a:lstStyle/>
                    <a:p>
                      <a:pPr algn="l" fontAlgn="t"/>
                      <a:r>
                        <a:rPr lang="en-US" dirty="0">
                          <a:effectLst/>
                        </a:rPr>
                        <a:t>Stores whole numbers from -9,223,372,036,854,775,808 to 9,223,372,036,854,775,807</a:t>
                      </a:r>
                    </a:p>
                  </a:txBody>
                  <a:tcPr marL="60960" marR="60960" marT="60960" marB="60960"/>
                </a:tc>
                <a:extLst>
                  <a:ext uri="{0D108BD9-81ED-4DB2-BD59-A6C34878D82A}">
                    <a16:rowId xmlns:a16="http://schemas.microsoft.com/office/drawing/2014/main" val="2514686673"/>
                  </a:ext>
                </a:extLst>
              </a:tr>
              <a:tr h="370840">
                <a:tc>
                  <a:txBody>
                    <a:bodyPr/>
                    <a:lstStyle/>
                    <a:p>
                      <a:pPr algn="l" fontAlgn="t"/>
                      <a:r>
                        <a:rPr lang="en-GB" dirty="0">
                          <a:effectLst/>
                        </a:rPr>
                        <a:t>float</a:t>
                      </a:r>
                    </a:p>
                  </a:txBody>
                  <a:tcPr marL="121920" marR="60960" marT="60960" marB="60960"/>
                </a:tc>
                <a:tc>
                  <a:txBody>
                    <a:bodyPr/>
                    <a:lstStyle/>
                    <a:p>
                      <a:pPr algn="l" fontAlgn="t"/>
                      <a:r>
                        <a:rPr lang="en-GB">
                          <a:effectLst/>
                        </a:rPr>
                        <a:t>4 bytes</a:t>
                      </a:r>
                    </a:p>
                  </a:txBody>
                  <a:tcPr marL="60960" marR="60960" marT="60960" marB="60960"/>
                </a:tc>
                <a:tc>
                  <a:txBody>
                    <a:bodyPr/>
                    <a:lstStyle/>
                    <a:p>
                      <a:pPr algn="l" fontAlgn="t"/>
                      <a:r>
                        <a:rPr lang="en-US">
                          <a:effectLst/>
                        </a:rPr>
                        <a:t>Stores fractional numbers. Sufficient for storing 6 to 7 decimal digits</a:t>
                      </a:r>
                    </a:p>
                  </a:txBody>
                  <a:tcPr marL="60960" marR="60960" marT="60960" marB="60960"/>
                </a:tc>
                <a:extLst>
                  <a:ext uri="{0D108BD9-81ED-4DB2-BD59-A6C34878D82A}">
                    <a16:rowId xmlns:a16="http://schemas.microsoft.com/office/drawing/2014/main" val="4280180136"/>
                  </a:ext>
                </a:extLst>
              </a:tr>
              <a:tr h="370840">
                <a:tc>
                  <a:txBody>
                    <a:bodyPr/>
                    <a:lstStyle/>
                    <a:p>
                      <a:pPr algn="l" fontAlgn="t"/>
                      <a:r>
                        <a:rPr lang="en-GB" dirty="0">
                          <a:effectLst/>
                        </a:rPr>
                        <a:t>double</a:t>
                      </a:r>
                    </a:p>
                  </a:txBody>
                  <a:tcPr marL="121920" marR="60960" marT="60960" marB="60960"/>
                </a:tc>
                <a:tc>
                  <a:txBody>
                    <a:bodyPr/>
                    <a:lstStyle/>
                    <a:p>
                      <a:pPr algn="l" fontAlgn="t"/>
                      <a:r>
                        <a:rPr lang="en-GB">
                          <a:effectLst/>
                        </a:rPr>
                        <a:t>8 bytes</a:t>
                      </a:r>
                    </a:p>
                  </a:txBody>
                  <a:tcPr marL="60960" marR="60960" marT="60960" marB="60960"/>
                </a:tc>
                <a:tc>
                  <a:txBody>
                    <a:bodyPr/>
                    <a:lstStyle/>
                    <a:p>
                      <a:pPr algn="l" fontAlgn="t"/>
                      <a:r>
                        <a:rPr lang="en-US">
                          <a:effectLst/>
                        </a:rPr>
                        <a:t>Stores fractional numbers. Sufficient for storing 15 decimal digits</a:t>
                      </a:r>
                    </a:p>
                  </a:txBody>
                  <a:tcPr marL="60960" marR="60960" marT="60960" marB="60960"/>
                </a:tc>
                <a:extLst>
                  <a:ext uri="{0D108BD9-81ED-4DB2-BD59-A6C34878D82A}">
                    <a16:rowId xmlns:a16="http://schemas.microsoft.com/office/drawing/2014/main" val="264850004"/>
                  </a:ext>
                </a:extLst>
              </a:tr>
              <a:tr h="370840">
                <a:tc>
                  <a:txBody>
                    <a:bodyPr/>
                    <a:lstStyle/>
                    <a:p>
                      <a:pPr algn="l" fontAlgn="t"/>
                      <a:r>
                        <a:rPr lang="en-GB" dirty="0" err="1">
                          <a:effectLst/>
                        </a:rPr>
                        <a:t>boolean</a:t>
                      </a:r>
                      <a:endParaRPr lang="en-GB" dirty="0">
                        <a:effectLst/>
                      </a:endParaRPr>
                    </a:p>
                  </a:txBody>
                  <a:tcPr marL="121920" marR="60960" marT="60960" marB="60960"/>
                </a:tc>
                <a:tc>
                  <a:txBody>
                    <a:bodyPr/>
                    <a:lstStyle/>
                    <a:p>
                      <a:pPr algn="l" fontAlgn="t"/>
                      <a:r>
                        <a:rPr lang="en-GB">
                          <a:effectLst/>
                        </a:rPr>
                        <a:t>1 bit</a:t>
                      </a:r>
                    </a:p>
                  </a:txBody>
                  <a:tcPr marL="60960" marR="60960" marT="60960" marB="60960"/>
                </a:tc>
                <a:tc>
                  <a:txBody>
                    <a:bodyPr/>
                    <a:lstStyle/>
                    <a:p>
                      <a:pPr algn="l" fontAlgn="t"/>
                      <a:r>
                        <a:rPr lang="en-GB">
                          <a:effectLst/>
                        </a:rPr>
                        <a:t>Stores true or false values</a:t>
                      </a:r>
                    </a:p>
                  </a:txBody>
                  <a:tcPr marL="60960" marR="60960" marT="60960" marB="60960"/>
                </a:tc>
                <a:extLst>
                  <a:ext uri="{0D108BD9-81ED-4DB2-BD59-A6C34878D82A}">
                    <a16:rowId xmlns:a16="http://schemas.microsoft.com/office/drawing/2014/main" val="812437893"/>
                  </a:ext>
                </a:extLst>
              </a:tr>
              <a:tr h="396516">
                <a:tc>
                  <a:txBody>
                    <a:bodyPr/>
                    <a:lstStyle/>
                    <a:p>
                      <a:pPr algn="l" fontAlgn="t"/>
                      <a:r>
                        <a:rPr lang="en-GB" dirty="0">
                          <a:effectLst/>
                        </a:rPr>
                        <a:t>char</a:t>
                      </a:r>
                    </a:p>
                  </a:txBody>
                  <a:tcPr marL="121920" marR="60960" marT="60960" marB="60960"/>
                </a:tc>
                <a:tc>
                  <a:txBody>
                    <a:bodyPr/>
                    <a:lstStyle/>
                    <a:p>
                      <a:pPr algn="l" fontAlgn="t"/>
                      <a:r>
                        <a:rPr lang="en-GB" dirty="0">
                          <a:effectLst/>
                        </a:rPr>
                        <a:t>2 bytes</a:t>
                      </a:r>
                    </a:p>
                  </a:txBody>
                  <a:tcPr marL="60960" marR="60960" marT="60960" marB="60960"/>
                </a:tc>
                <a:tc>
                  <a:txBody>
                    <a:bodyPr/>
                    <a:lstStyle/>
                    <a:p>
                      <a:pPr algn="l" fontAlgn="t"/>
                      <a:r>
                        <a:rPr lang="en-US" dirty="0">
                          <a:effectLst/>
                        </a:rPr>
                        <a:t>Stores a single character/letter or ASCII values</a:t>
                      </a:r>
                    </a:p>
                  </a:txBody>
                  <a:tcPr marL="60960" marR="60960" marT="60960" marB="60960"/>
                </a:tc>
                <a:extLst>
                  <a:ext uri="{0D108BD9-81ED-4DB2-BD59-A6C34878D82A}">
                    <a16:rowId xmlns:a16="http://schemas.microsoft.com/office/drawing/2014/main" val="337720546"/>
                  </a:ext>
                </a:extLst>
              </a:tr>
            </a:tbl>
          </a:graphicData>
        </a:graphic>
      </p:graphicFrame>
    </p:spTree>
    <p:extLst>
      <p:ext uri="{BB962C8B-B14F-4D97-AF65-F5344CB8AC3E}">
        <p14:creationId xmlns:p14="http://schemas.microsoft.com/office/powerpoint/2010/main" val="3879926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40A337-D1C5-49C7-9DD1-4ADEC0A917DB}"/>
              </a:ext>
            </a:extLst>
          </p:cNvPr>
          <p:cNvSpPr>
            <a:spLocks noGrp="1"/>
          </p:cNvSpPr>
          <p:nvPr>
            <p:ph idx="1"/>
          </p:nvPr>
        </p:nvSpPr>
        <p:spPr/>
        <p:txBody>
          <a:bodyPr>
            <a:normAutofit/>
          </a:bodyPr>
          <a:lstStyle/>
          <a:p>
            <a:r>
              <a:rPr lang="en-GB" dirty="0"/>
              <a:t>Primitives are stored on the Stack</a:t>
            </a:r>
          </a:p>
          <a:p>
            <a:r>
              <a:rPr lang="en-GB" dirty="0"/>
              <a:t>What is the </a:t>
            </a:r>
            <a:r>
              <a:rPr lang="en-GB" b="1" dirty="0"/>
              <a:t>Stack</a:t>
            </a:r>
            <a:r>
              <a:rPr lang="en-GB" dirty="0"/>
              <a:t>?    - </a:t>
            </a:r>
            <a:r>
              <a:rPr lang="en-GB" dirty="0">
                <a:solidFill>
                  <a:srgbClr val="FF6600"/>
                </a:solidFill>
              </a:rPr>
              <a:t>Primitives</a:t>
            </a:r>
          </a:p>
          <a:p>
            <a:pPr lvl="1"/>
            <a:r>
              <a:rPr lang="en-GB" dirty="0"/>
              <a:t>The Stack is an area of Memory where Primitive and Reference Variables are stored</a:t>
            </a:r>
          </a:p>
          <a:p>
            <a:pPr lvl="1"/>
            <a:r>
              <a:rPr lang="en-GB" dirty="0"/>
              <a:t>They use a LIFO mechanism to be removed from the stack.</a:t>
            </a:r>
          </a:p>
          <a:p>
            <a:pPr lvl="1"/>
            <a:r>
              <a:rPr lang="en-GB" dirty="0"/>
              <a:t>This is considered organised memory.</a:t>
            </a:r>
          </a:p>
          <a:p>
            <a:r>
              <a:rPr lang="en-GB" dirty="0"/>
              <a:t>Objects are stored on the </a:t>
            </a:r>
            <a:r>
              <a:rPr lang="en-GB" b="1" dirty="0"/>
              <a:t>Heap</a:t>
            </a:r>
            <a:r>
              <a:rPr lang="en-GB" dirty="0"/>
              <a:t>.       </a:t>
            </a:r>
          </a:p>
          <a:p>
            <a:pPr lvl="1"/>
            <a:r>
              <a:rPr lang="en-GB" dirty="0"/>
              <a:t>Objects are instantiated Classes and have reference type variables pointing to them.</a:t>
            </a:r>
          </a:p>
          <a:p>
            <a:pPr lvl="1"/>
            <a:r>
              <a:rPr lang="en-GB" dirty="0"/>
              <a:t>Reference variables are stored on the Stack and point to Objects the Heap - </a:t>
            </a:r>
            <a:r>
              <a:rPr lang="en-GB" dirty="0">
                <a:solidFill>
                  <a:srgbClr val="FF6600"/>
                </a:solidFill>
              </a:rPr>
              <a:t>Reference Types</a:t>
            </a:r>
            <a:endParaRPr lang="en-GB" dirty="0"/>
          </a:p>
          <a:p>
            <a:pPr lvl="1"/>
            <a:r>
              <a:rPr lang="en-GB" dirty="0"/>
              <a:t>It is unordered i.e. randomly accessed or removed, therefore it is unorganised </a:t>
            </a:r>
          </a:p>
          <a:p>
            <a:pPr lvl="1"/>
            <a:endParaRPr lang="en-GB" dirty="0"/>
          </a:p>
        </p:txBody>
      </p:sp>
      <p:sp>
        <p:nvSpPr>
          <p:cNvPr id="2" name="Title 1">
            <a:extLst>
              <a:ext uri="{FF2B5EF4-FFF2-40B4-BE49-F238E27FC236}">
                <a16:creationId xmlns:a16="http://schemas.microsoft.com/office/drawing/2014/main" id="{012799AD-0D76-4ED6-9D3E-EDD4F696400A}"/>
              </a:ext>
            </a:extLst>
          </p:cNvPr>
          <p:cNvSpPr>
            <a:spLocks noGrp="1"/>
          </p:cNvSpPr>
          <p:nvPr>
            <p:ph type="ctrTitle"/>
          </p:nvPr>
        </p:nvSpPr>
        <p:spPr/>
        <p:txBody>
          <a:bodyPr>
            <a:normAutofit/>
          </a:bodyPr>
          <a:lstStyle/>
          <a:p>
            <a:r>
              <a:rPr lang="en-GB" dirty="0"/>
              <a:t>Primitives &amp; Reference Types vs Objects</a:t>
            </a:r>
          </a:p>
        </p:txBody>
      </p:sp>
      <p:pic>
        <p:nvPicPr>
          <p:cNvPr id="5" name="Picture 4">
            <a:extLst>
              <a:ext uri="{FF2B5EF4-FFF2-40B4-BE49-F238E27FC236}">
                <a16:creationId xmlns:a16="http://schemas.microsoft.com/office/drawing/2014/main" id="{39C6AC23-4B3E-4D04-93B9-86471CE2A0A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892852" y="4243133"/>
            <a:ext cx="1590158" cy="1801776"/>
          </a:xfrm>
          <a:prstGeom prst="rect">
            <a:avLst/>
          </a:prstGeom>
        </p:spPr>
      </p:pic>
    </p:spTree>
    <p:extLst>
      <p:ext uri="{BB962C8B-B14F-4D97-AF65-F5344CB8AC3E}">
        <p14:creationId xmlns:p14="http://schemas.microsoft.com/office/powerpoint/2010/main" val="337998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3DEFD4-48D2-4844-B807-7C1D684AD036}"/>
              </a:ext>
            </a:extLst>
          </p:cNvPr>
          <p:cNvSpPr>
            <a:spLocks noGrp="1"/>
          </p:cNvSpPr>
          <p:nvPr>
            <p:ph idx="1"/>
          </p:nvPr>
        </p:nvSpPr>
        <p:spPr/>
        <p:txBody>
          <a:bodyPr/>
          <a:lstStyle/>
          <a:p>
            <a:r>
              <a:rPr lang="en-US" dirty="0"/>
              <a:t>For example, you might have a Car class that describes the features of all cars (has wheels and an engine, drives, </a:t>
            </a:r>
            <a:r>
              <a:rPr lang="en-US" dirty="0" err="1"/>
              <a:t>etc</a:t>
            </a:r>
            <a:r>
              <a:rPr lang="en-US" dirty="0"/>
              <a:t>).  This is equivalent to the designs and blueprints created by engineers and car designers.</a:t>
            </a:r>
          </a:p>
          <a:p>
            <a:r>
              <a:rPr lang="en-US" dirty="0"/>
              <a:t>The Car class serves as an </a:t>
            </a:r>
            <a:r>
              <a:rPr lang="en-US" b="1" u="sng" dirty="0"/>
              <a:t>abstract</a:t>
            </a:r>
            <a:r>
              <a:rPr lang="en-US" dirty="0"/>
              <a:t> model for the concept of a car — to drive, or interact with, or stop a car you must create a concrete instance of that car.  i.e. you must create a real car (an object) from the designs</a:t>
            </a:r>
          </a:p>
        </p:txBody>
      </p:sp>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CLASSES</a:t>
            </a:r>
          </a:p>
        </p:txBody>
      </p:sp>
      <p:pic>
        <p:nvPicPr>
          <p:cNvPr id="4" name="Picture 3">
            <a:extLst>
              <a:ext uri="{FF2B5EF4-FFF2-40B4-BE49-F238E27FC236}">
                <a16:creationId xmlns:a16="http://schemas.microsoft.com/office/drawing/2014/main" id="{6D1F02A6-B10B-490D-9F69-92C4F3AA6AA2}"/>
              </a:ext>
            </a:extLst>
          </p:cNvPr>
          <p:cNvPicPr>
            <a:picLocks noChangeAspect="1"/>
          </p:cNvPicPr>
          <p:nvPr/>
        </p:nvPicPr>
        <p:blipFill>
          <a:blip r:embed="rId2"/>
          <a:stretch>
            <a:fillRect/>
          </a:stretch>
        </p:blipFill>
        <p:spPr>
          <a:xfrm>
            <a:off x="708990" y="3284984"/>
            <a:ext cx="5040633" cy="2044594"/>
          </a:xfrm>
          <a:prstGeom prst="rect">
            <a:avLst/>
          </a:prstGeom>
        </p:spPr>
      </p:pic>
      <p:pic>
        <p:nvPicPr>
          <p:cNvPr id="5" name="Picture 4">
            <a:extLst>
              <a:ext uri="{FF2B5EF4-FFF2-40B4-BE49-F238E27FC236}">
                <a16:creationId xmlns:a16="http://schemas.microsoft.com/office/drawing/2014/main" id="{39CD511B-494E-4729-B103-B0DBEF1BC95B}"/>
              </a:ext>
            </a:extLst>
          </p:cNvPr>
          <p:cNvPicPr>
            <a:picLocks noChangeAspect="1"/>
          </p:cNvPicPr>
          <p:nvPr/>
        </p:nvPicPr>
        <p:blipFill>
          <a:blip r:embed="rId3"/>
          <a:stretch>
            <a:fillRect/>
          </a:stretch>
        </p:blipFill>
        <p:spPr>
          <a:xfrm>
            <a:off x="7081511" y="3284984"/>
            <a:ext cx="3626355" cy="2759297"/>
          </a:xfrm>
          <a:prstGeom prst="rect">
            <a:avLst/>
          </a:prstGeom>
        </p:spPr>
      </p:pic>
    </p:spTree>
    <p:extLst>
      <p:ext uri="{BB962C8B-B14F-4D97-AF65-F5344CB8AC3E}">
        <p14:creationId xmlns:p14="http://schemas.microsoft.com/office/powerpoint/2010/main" val="17372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990" y="813091"/>
            <a:ext cx="11330765" cy="3480005"/>
          </a:xfrm>
        </p:spPr>
        <p:txBody>
          <a:bodyPr/>
          <a:lstStyle/>
          <a:p>
            <a:pPr lvl="0"/>
            <a:r>
              <a:rPr lang="en-GB" dirty="0"/>
              <a:t>Lets take a Square Box! Think what do squares share in common?</a:t>
            </a:r>
          </a:p>
          <a:p>
            <a:pPr lvl="1"/>
            <a:r>
              <a:rPr lang="en-GB" dirty="0"/>
              <a:t>Width.</a:t>
            </a:r>
          </a:p>
          <a:p>
            <a:pPr lvl="2"/>
            <a:r>
              <a:rPr lang="en-GB" dirty="0"/>
              <a:t>In a square, width is the same as height.</a:t>
            </a:r>
          </a:p>
          <a:p>
            <a:endParaRPr lang="en-GB" dirty="0"/>
          </a:p>
          <a:p>
            <a:pPr lvl="0"/>
            <a:r>
              <a:rPr lang="en-GB" dirty="0"/>
              <a:t>What can we do with a square box?</a:t>
            </a:r>
          </a:p>
          <a:p>
            <a:pPr lvl="1"/>
            <a:r>
              <a:rPr lang="en-GB" dirty="0"/>
              <a:t>Set the width .</a:t>
            </a:r>
          </a:p>
          <a:p>
            <a:pPr lvl="1"/>
            <a:r>
              <a:rPr lang="en-GB" dirty="0"/>
              <a:t>Get the width.</a:t>
            </a:r>
          </a:p>
          <a:p>
            <a:pPr lvl="1"/>
            <a:r>
              <a:rPr lang="en-GB" dirty="0"/>
              <a:t>Get the area.</a:t>
            </a:r>
          </a:p>
          <a:p>
            <a:pPr lvl="2"/>
            <a:r>
              <a:rPr lang="en-GB" sz="1800" b="1" dirty="0">
                <a:solidFill>
                  <a:srgbClr val="333366"/>
                </a:solidFill>
                <a:latin typeface="Roboto light" panose="02000000000000000000" pitchFamily="2" charset="0"/>
                <a:ea typeface="Roboto light" panose="02000000000000000000" pitchFamily="2" charset="0"/>
                <a:cs typeface="Roboto light" panose="02000000000000000000" pitchFamily="2" charset="0"/>
              </a:rPr>
              <a:t>W x W = W</a:t>
            </a:r>
            <a:r>
              <a:rPr lang="en-GB" sz="1800" b="1" baseline="30000" dirty="0">
                <a:solidFill>
                  <a:srgbClr val="333366"/>
                </a:solidFill>
                <a:latin typeface="Roboto light" panose="02000000000000000000" pitchFamily="2" charset="0"/>
                <a:ea typeface="Roboto light" panose="02000000000000000000" pitchFamily="2" charset="0"/>
                <a:cs typeface="Roboto light" panose="02000000000000000000" pitchFamily="2" charset="0"/>
              </a:rPr>
              <a:t>2</a:t>
            </a:r>
          </a:p>
        </p:txBody>
      </p:sp>
      <p:sp>
        <p:nvSpPr>
          <p:cNvPr id="2" name="Title 1"/>
          <p:cNvSpPr>
            <a:spLocks noGrp="1"/>
          </p:cNvSpPr>
          <p:nvPr>
            <p:ph type="title"/>
          </p:nvPr>
        </p:nvSpPr>
        <p:spPr/>
        <p:txBody>
          <a:bodyPr/>
          <a:lstStyle/>
          <a:p>
            <a:pPr lvl="0"/>
            <a:r>
              <a:rPr lang="en-GB" dirty="0"/>
              <a:t>Class Example - creating a Box</a:t>
            </a:r>
          </a:p>
        </p:txBody>
      </p:sp>
      <p:sp>
        <p:nvSpPr>
          <p:cNvPr id="4" name="TextBox 3"/>
          <p:cNvSpPr txBox="1"/>
          <p:nvPr/>
        </p:nvSpPr>
        <p:spPr>
          <a:xfrm>
            <a:off x="8036119" y="1493527"/>
            <a:ext cx="2133600"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GB" dirty="0"/>
              <a:t>These are properties</a:t>
            </a:r>
          </a:p>
        </p:txBody>
      </p:sp>
      <p:sp>
        <p:nvSpPr>
          <p:cNvPr id="5" name="TextBox 4"/>
          <p:cNvSpPr txBox="1"/>
          <p:nvPr/>
        </p:nvSpPr>
        <p:spPr>
          <a:xfrm>
            <a:off x="8036118" y="2889810"/>
            <a:ext cx="3532489"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GB" dirty="0"/>
              <a:t>These are methods – Things that our box can do</a:t>
            </a:r>
          </a:p>
        </p:txBody>
      </p:sp>
      <p:cxnSp>
        <p:nvCxnSpPr>
          <p:cNvPr id="9" name="Straight Arrow Connector 8">
            <a:extLst>
              <a:ext uri="{FF2B5EF4-FFF2-40B4-BE49-F238E27FC236}">
                <a16:creationId xmlns:a16="http://schemas.microsoft.com/office/drawing/2014/main" id="{AB25262A-1D39-4DFE-A045-55D579CD826E}"/>
              </a:ext>
            </a:extLst>
          </p:cNvPr>
          <p:cNvCxnSpPr/>
          <p:nvPr/>
        </p:nvCxnSpPr>
        <p:spPr>
          <a:xfrm flipH="1">
            <a:off x="4363711" y="3069593"/>
            <a:ext cx="3672408"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A8D82B5-2357-43BC-A744-CB7D0D126B8D}"/>
              </a:ext>
            </a:extLst>
          </p:cNvPr>
          <p:cNvCxnSpPr>
            <a:cxnSpLocks/>
            <a:stCxn id="4" idx="1"/>
          </p:cNvCxnSpPr>
          <p:nvPr/>
        </p:nvCxnSpPr>
        <p:spPr>
          <a:xfrm flipH="1" flipV="1">
            <a:off x="7032104" y="1747494"/>
            <a:ext cx="1004015" cy="69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A067CB39-E6ED-4699-A038-7254F81C692C}"/>
              </a:ext>
            </a:extLst>
          </p:cNvPr>
          <p:cNvGrpSpPr/>
          <p:nvPr/>
        </p:nvGrpSpPr>
        <p:grpSpPr>
          <a:xfrm>
            <a:off x="6374373" y="4002674"/>
            <a:ext cx="2269303" cy="2237358"/>
            <a:chOff x="4871864" y="4293095"/>
            <a:chExt cx="1730106" cy="1705752"/>
          </a:xfrm>
        </p:grpSpPr>
        <p:sp>
          <p:nvSpPr>
            <p:cNvPr id="13" name="Rectangle 12">
              <a:extLst>
                <a:ext uri="{FF2B5EF4-FFF2-40B4-BE49-F238E27FC236}">
                  <a16:creationId xmlns:a16="http://schemas.microsoft.com/office/drawing/2014/main" id="{EFCBDBAC-3EFA-4F88-B9A1-0BEC7EE4B0AE}"/>
                </a:ext>
              </a:extLst>
            </p:cNvPr>
            <p:cNvSpPr/>
            <p:nvPr/>
          </p:nvSpPr>
          <p:spPr>
            <a:xfrm>
              <a:off x="4871864" y="4293096"/>
              <a:ext cx="1512168" cy="1512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4" name="TextBox 13">
              <a:extLst>
                <a:ext uri="{FF2B5EF4-FFF2-40B4-BE49-F238E27FC236}">
                  <a16:creationId xmlns:a16="http://schemas.microsoft.com/office/drawing/2014/main" id="{E2B41D64-E1CF-4FB7-B749-3012D66579E6}"/>
                </a:ext>
              </a:extLst>
            </p:cNvPr>
            <p:cNvSpPr txBox="1"/>
            <p:nvPr/>
          </p:nvSpPr>
          <p:spPr>
            <a:xfrm>
              <a:off x="4871864" y="5805263"/>
              <a:ext cx="1512167" cy="193584"/>
            </a:xfrm>
            <a:prstGeom prst="rect">
              <a:avLst/>
            </a:prstGeom>
            <a:noFill/>
          </p:spPr>
          <p:txBody>
            <a:bodyPr wrap="square" rtlCol="0">
              <a:spAutoFit/>
            </a:bodyPr>
            <a:lstStyle/>
            <a:p>
              <a:pPr algn="ctr"/>
              <a:r>
                <a:rPr lang="en-GB" sz="1050" b="1" dirty="0"/>
                <a:t>width</a:t>
              </a:r>
            </a:p>
          </p:txBody>
        </p:sp>
        <p:sp>
          <p:nvSpPr>
            <p:cNvPr id="15" name="TextBox 14">
              <a:extLst>
                <a:ext uri="{FF2B5EF4-FFF2-40B4-BE49-F238E27FC236}">
                  <a16:creationId xmlns:a16="http://schemas.microsoft.com/office/drawing/2014/main" id="{E5E35C0E-EC91-4638-9AF9-2FA101F00991}"/>
                </a:ext>
              </a:extLst>
            </p:cNvPr>
            <p:cNvSpPr txBox="1"/>
            <p:nvPr/>
          </p:nvSpPr>
          <p:spPr>
            <a:xfrm rot="16200000">
              <a:off x="5749094" y="4952387"/>
              <a:ext cx="1512167" cy="193584"/>
            </a:xfrm>
            <a:prstGeom prst="rect">
              <a:avLst/>
            </a:prstGeom>
            <a:noFill/>
          </p:spPr>
          <p:txBody>
            <a:bodyPr wrap="square" rtlCol="0">
              <a:spAutoFit/>
            </a:bodyPr>
            <a:lstStyle/>
            <a:p>
              <a:pPr algn="ctr"/>
              <a:r>
                <a:rPr lang="en-GB" sz="1050" b="1" dirty="0"/>
                <a:t>width</a:t>
              </a:r>
            </a:p>
          </p:txBody>
        </p:sp>
      </p:grpSp>
    </p:spTree>
    <p:extLst>
      <p:ext uri="{BB962C8B-B14F-4D97-AF65-F5344CB8AC3E}">
        <p14:creationId xmlns:p14="http://schemas.microsoft.com/office/powerpoint/2010/main" val="347253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86C0D1-768A-433F-828C-FC98B28E5CF5}"/>
              </a:ext>
            </a:extLst>
          </p:cNvPr>
          <p:cNvSpPr>
            <a:spLocks noGrp="1"/>
          </p:cNvSpPr>
          <p:nvPr>
            <p:ph type="ctrTitle"/>
          </p:nvPr>
        </p:nvSpPr>
        <p:spPr/>
        <p:txBody>
          <a:bodyPr>
            <a:normAutofit/>
          </a:bodyPr>
          <a:lstStyle/>
          <a:p>
            <a:r>
              <a:rPr lang="en-GB" sz="3200" i="1" dirty="0"/>
              <a:t>From this basic Class, we can now make an actual Box! </a:t>
            </a:r>
            <a:endParaRPr lang="en-GB" dirty="0"/>
          </a:p>
        </p:txBody>
      </p:sp>
      <p:sp>
        <p:nvSpPr>
          <p:cNvPr id="4" name="Rectangle 3"/>
          <p:cNvSpPr/>
          <p:nvPr/>
        </p:nvSpPr>
        <p:spPr>
          <a:xfrm>
            <a:off x="559494" y="1374181"/>
            <a:ext cx="1543851" cy="973381"/>
          </a:xfrm>
          <a:prstGeom prst="rect">
            <a:avLst/>
          </a:prstGeom>
          <a:no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000" dirty="0"/>
              <a:t>Box Class</a:t>
            </a:r>
          </a:p>
        </p:txBody>
      </p:sp>
      <p:grpSp>
        <p:nvGrpSpPr>
          <p:cNvPr id="21" name="Group 20"/>
          <p:cNvGrpSpPr/>
          <p:nvPr/>
        </p:nvGrpSpPr>
        <p:grpSpPr>
          <a:xfrm>
            <a:off x="3680234" y="1004849"/>
            <a:ext cx="1444599" cy="1306986"/>
            <a:chOff x="2597283" y="1800788"/>
            <a:chExt cx="1444599" cy="1306986"/>
          </a:xfrm>
        </p:grpSpPr>
        <p:sp>
          <p:nvSpPr>
            <p:cNvPr id="9" name="Rectangle 8"/>
            <p:cNvSpPr/>
            <p:nvPr/>
          </p:nvSpPr>
          <p:spPr>
            <a:xfrm>
              <a:off x="2597283" y="2134393"/>
              <a:ext cx="973381" cy="973381"/>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New Box</a:t>
              </a:r>
            </a:p>
          </p:txBody>
        </p:sp>
        <p:sp>
          <p:nvSpPr>
            <p:cNvPr id="10" name="TextBox 9"/>
            <p:cNvSpPr txBox="1"/>
            <p:nvPr/>
          </p:nvSpPr>
          <p:spPr>
            <a:xfrm>
              <a:off x="3579063" y="2441214"/>
              <a:ext cx="462819" cy="369332"/>
            </a:xfrm>
            <a:prstGeom prst="rect">
              <a:avLst/>
            </a:prstGeom>
            <a:noFill/>
          </p:spPr>
          <p:txBody>
            <a:bodyPr wrap="square" rtlCol="0">
              <a:spAutoFit/>
            </a:bodyPr>
            <a:lstStyle/>
            <a:p>
              <a:r>
                <a:rPr lang="en-GB" dirty="0"/>
                <a:t>w</a:t>
              </a:r>
            </a:p>
          </p:txBody>
        </p:sp>
        <p:sp>
          <p:nvSpPr>
            <p:cNvPr id="11" name="TextBox 10"/>
            <p:cNvSpPr txBox="1"/>
            <p:nvPr/>
          </p:nvSpPr>
          <p:spPr>
            <a:xfrm>
              <a:off x="2855522" y="1800788"/>
              <a:ext cx="462819" cy="369332"/>
            </a:xfrm>
            <a:prstGeom prst="rect">
              <a:avLst/>
            </a:prstGeom>
            <a:noFill/>
          </p:spPr>
          <p:txBody>
            <a:bodyPr wrap="square" rtlCol="0">
              <a:spAutoFit/>
            </a:bodyPr>
            <a:lstStyle/>
            <a:p>
              <a:r>
                <a:rPr lang="en-GB" dirty="0"/>
                <a:t>w</a:t>
              </a:r>
            </a:p>
          </p:txBody>
        </p:sp>
      </p:grpSp>
      <p:grpSp>
        <p:nvGrpSpPr>
          <p:cNvPr id="22" name="Group 21"/>
          <p:cNvGrpSpPr/>
          <p:nvPr/>
        </p:nvGrpSpPr>
        <p:grpSpPr>
          <a:xfrm>
            <a:off x="8587363" y="972544"/>
            <a:ext cx="2545616" cy="1334274"/>
            <a:chOff x="5361090" y="1867803"/>
            <a:chExt cx="2106041" cy="1103873"/>
          </a:xfrm>
        </p:grpSpPr>
        <p:sp>
          <p:nvSpPr>
            <p:cNvPr id="5" name="Rectangle 4"/>
            <p:cNvSpPr/>
            <p:nvPr/>
          </p:nvSpPr>
          <p:spPr>
            <a:xfrm>
              <a:off x="5361090" y="2170527"/>
              <a:ext cx="1642739" cy="801149"/>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New Rectangle</a:t>
              </a:r>
            </a:p>
          </p:txBody>
        </p:sp>
        <p:sp>
          <p:nvSpPr>
            <p:cNvPr id="14" name="TextBox 13"/>
            <p:cNvSpPr txBox="1"/>
            <p:nvPr/>
          </p:nvSpPr>
          <p:spPr>
            <a:xfrm>
              <a:off x="6051248" y="1867803"/>
              <a:ext cx="462819" cy="369332"/>
            </a:xfrm>
            <a:prstGeom prst="rect">
              <a:avLst/>
            </a:prstGeom>
            <a:noFill/>
          </p:spPr>
          <p:txBody>
            <a:bodyPr wrap="square" rtlCol="0">
              <a:spAutoFit/>
            </a:bodyPr>
            <a:lstStyle/>
            <a:p>
              <a:r>
                <a:rPr lang="en-GB" dirty="0"/>
                <a:t>w</a:t>
              </a:r>
            </a:p>
          </p:txBody>
        </p:sp>
        <p:sp>
          <p:nvSpPr>
            <p:cNvPr id="15" name="TextBox 14"/>
            <p:cNvSpPr txBox="1"/>
            <p:nvPr/>
          </p:nvSpPr>
          <p:spPr>
            <a:xfrm>
              <a:off x="7004312" y="2432533"/>
              <a:ext cx="462819" cy="369332"/>
            </a:xfrm>
            <a:prstGeom prst="rect">
              <a:avLst/>
            </a:prstGeom>
            <a:noFill/>
          </p:spPr>
          <p:txBody>
            <a:bodyPr wrap="square" rtlCol="0">
              <a:spAutoFit/>
            </a:bodyPr>
            <a:lstStyle/>
            <a:p>
              <a:r>
                <a:rPr lang="en-GB" dirty="0"/>
                <a:t>h</a:t>
              </a:r>
            </a:p>
          </p:txBody>
        </p:sp>
      </p:grpSp>
      <p:grpSp>
        <p:nvGrpSpPr>
          <p:cNvPr id="20" name="Group 19"/>
          <p:cNvGrpSpPr/>
          <p:nvPr/>
        </p:nvGrpSpPr>
        <p:grpSpPr>
          <a:xfrm>
            <a:off x="6980252" y="3643666"/>
            <a:ext cx="2599744" cy="2230924"/>
            <a:chOff x="6278249" y="3826486"/>
            <a:chExt cx="2599744" cy="2230924"/>
          </a:xfrm>
        </p:grpSpPr>
        <p:pic>
          <p:nvPicPr>
            <p:cNvPr id="6" name="Picture 2" descr="http://www.clker.com/cliparts/f/W/k/h/x/T/3d-rectangle-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6185" y="3826486"/>
              <a:ext cx="1869902" cy="152085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549792" y="5688078"/>
              <a:ext cx="2328201" cy="369332"/>
            </a:xfrm>
            <a:prstGeom prst="rect">
              <a:avLst/>
            </a:prstGeom>
          </p:spPr>
          <p:txBody>
            <a:bodyPr wrap="none">
              <a:spAutoFit/>
            </a:bodyPr>
            <a:lstStyle/>
            <a:p>
              <a:pPr algn="ctr"/>
              <a:r>
                <a:rPr lang="en-GB" dirty="0">
                  <a:solidFill>
                    <a:srgbClr val="000000"/>
                  </a:solidFill>
                  <a:latin typeface="Calibri" panose="020F0502020204030204" pitchFamily="34" charset="0"/>
                </a:rPr>
                <a:t>New 3D Box/Rectangle</a:t>
              </a:r>
              <a:endParaRPr lang="en-GB" dirty="0"/>
            </a:p>
          </p:txBody>
        </p:sp>
        <p:sp>
          <p:nvSpPr>
            <p:cNvPr id="17" name="TextBox 16"/>
            <p:cNvSpPr txBox="1"/>
            <p:nvPr/>
          </p:nvSpPr>
          <p:spPr>
            <a:xfrm>
              <a:off x="6278249" y="4586913"/>
              <a:ext cx="509101" cy="369332"/>
            </a:xfrm>
            <a:prstGeom prst="rect">
              <a:avLst/>
            </a:prstGeom>
            <a:noFill/>
          </p:spPr>
          <p:txBody>
            <a:bodyPr wrap="square" rtlCol="0">
              <a:spAutoFit/>
            </a:bodyPr>
            <a:lstStyle/>
            <a:p>
              <a:r>
                <a:rPr lang="en-GB" dirty="0"/>
                <a:t>h</a:t>
              </a:r>
            </a:p>
          </p:txBody>
        </p:sp>
        <p:sp>
          <p:nvSpPr>
            <p:cNvPr id="18" name="TextBox 17"/>
            <p:cNvSpPr txBox="1"/>
            <p:nvPr/>
          </p:nvSpPr>
          <p:spPr>
            <a:xfrm>
              <a:off x="6948600" y="5345881"/>
              <a:ext cx="462819" cy="369332"/>
            </a:xfrm>
            <a:prstGeom prst="rect">
              <a:avLst/>
            </a:prstGeom>
            <a:noFill/>
          </p:spPr>
          <p:txBody>
            <a:bodyPr wrap="square" rtlCol="0">
              <a:spAutoFit/>
            </a:bodyPr>
            <a:lstStyle/>
            <a:p>
              <a:r>
                <a:rPr lang="en-GB" dirty="0"/>
                <a:t>w</a:t>
              </a:r>
            </a:p>
          </p:txBody>
        </p:sp>
        <p:sp>
          <p:nvSpPr>
            <p:cNvPr id="19" name="TextBox 18"/>
            <p:cNvSpPr txBox="1"/>
            <p:nvPr/>
          </p:nvSpPr>
          <p:spPr>
            <a:xfrm>
              <a:off x="8241536" y="4834364"/>
              <a:ext cx="509101" cy="369332"/>
            </a:xfrm>
            <a:prstGeom prst="rect">
              <a:avLst/>
            </a:prstGeom>
            <a:noFill/>
          </p:spPr>
          <p:txBody>
            <a:bodyPr wrap="square" rtlCol="0">
              <a:spAutoFit/>
            </a:bodyPr>
            <a:lstStyle/>
            <a:p>
              <a:r>
                <a:rPr lang="en-GB" dirty="0"/>
                <a:t>d</a:t>
              </a:r>
            </a:p>
          </p:txBody>
        </p:sp>
      </p:grpSp>
      <p:sp>
        <p:nvSpPr>
          <p:cNvPr id="31" name="Isosceles Triangle 30"/>
          <p:cNvSpPr/>
          <p:nvPr/>
        </p:nvSpPr>
        <p:spPr>
          <a:xfrm>
            <a:off x="3148777" y="3269239"/>
            <a:ext cx="1481235" cy="1276927"/>
          </a:xfrm>
          <a:prstGeom prst="triangle">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sp>
        <p:nvSpPr>
          <p:cNvPr id="34" name="Rectangle 33"/>
          <p:cNvSpPr/>
          <p:nvPr/>
        </p:nvSpPr>
        <p:spPr>
          <a:xfrm>
            <a:off x="3079904" y="3907699"/>
            <a:ext cx="1717138"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r>
              <a:rPr lang="en-GB" dirty="0"/>
              <a:t>New Triangle</a:t>
            </a:r>
          </a:p>
        </p:txBody>
      </p:sp>
      <p:sp>
        <p:nvSpPr>
          <p:cNvPr id="37" name="TextBox 36"/>
          <p:cNvSpPr txBox="1"/>
          <p:nvPr/>
        </p:nvSpPr>
        <p:spPr>
          <a:xfrm>
            <a:off x="1371984" y="2059175"/>
            <a:ext cx="2231015" cy="984885"/>
          </a:xfrm>
          <a:prstGeom prst="rect">
            <a:avLst/>
          </a:prstGeom>
          <a:solidFill>
            <a:schemeClr val="bg1">
              <a:lumMod val="50000"/>
            </a:schemeClr>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GB" sz="1600" b="1" dirty="0"/>
              <a:t>Box:</a:t>
            </a:r>
          </a:p>
          <a:p>
            <a:r>
              <a:rPr lang="en-GB" sz="1400" dirty="0"/>
              <a:t>Properties : width </a:t>
            </a:r>
          </a:p>
          <a:p>
            <a:r>
              <a:rPr lang="en-GB" sz="1400" dirty="0"/>
              <a:t>Methods    : </a:t>
            </a:r>
            <a:r>
              <a:rPr lang="en-GB" sz="1400" dirty="0" err="1"/>
              <a:t>setWidth</a:t>
            </a:r>
            <a:endParaRPr lang="en-GB" sz="1400" dirty="0"/>
          </a:p>
          <a:p>
            <a:r>
              <a:rPr lang="en-GB" sz="1400" dirty="0"/>
              <a:t>                     : </a:t>
            </a:r>
            <a:r>
              <a:rPr lang="en-GB" sz="1400" dirty="0" err="1"/>
              <a:t>getArea</a:t>
            </a:r>
            <a:endParaRPr lang="en-GB" sz="1400" dirty="0"/>
          </a:p>
        </p:txBody>
      </p:sp>
      <p:sp>
        <p:nvSpPr>
          <p:cNvPr id="38" name="TextBox 37"/>
          <p:cNvSpPr txBox="1"/>
          <p:nvPr/>
        </p:nvSpPr>
        <p:spPr>
          <a:xfrm>
            <a:off x="9823504" y="2454627"/>
            <a:ext cx="2231015" cy="1415772"/>
          </a:xfrm>
          <a:prstGeom prst="rect">
            <a:avLst/>
          </a:prstGeom>
          <a:solidFill>
            <a:schemeClr val="bg1">
              <a:lumMod val="50000"/>
            </a:schemeClr>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GB" sz="1600" b="1" dirty="0"/>
              <a:t>Rectangle:</a:t>
            </a:r>
          </a:p>
          <a:p>
            <a:r>
              <a:rPr lang="en-GB" sz="1400" dirty="0"/>
              <a:t>Properties : </a:t>
            </a:r>
            <a:r>
              <a:rPr lang="en-GB" sz="1400" dirty="0">
                <a:solidFill>
                  <a:srgbClr val="FFFF00"/>
                </a:solidFill>
              </a:rPr>
              <a:t>width</a:t>
            </a:r>
            <a:r>
              <a:rPr lang="en-GB" sz="1400" dirty="0">
                <a:solidFill>
                  <a:srgbClr val="FF0000"/>
                </a:solidFill>
              </a:rPr>
              <a:t> </a:t>
            </a:r>
          </a:p>
          <a:p>
            <a:r>
              <a:rPr lang="en-GB" sz="1400" dirty="0"/>
              <a:t>                      Height</a:t>
            </a:r>
          </a:p>
          <a:p>
            <a:r>
              <a:rPr lang="en-GB" sz="1400" dirty="0"/>
              <a:t>Methods :   </a:t>
            </a:r>
            <a:r>
              <a:rPr lang="en-GB" sz="1400" dirty="0" err="1">
                <a:solidFill>
                  <a:srgbClr val="FFFF00"/>
                </a:solidFill>
              </a:rPr>
              <a:t>setWidth</a:t>
            </a:r>
            <a:endParaRPr lang="en-GB" sz="1400" dirty="0">
              <a:solidFill>
                <a:srgbClr val="FFFF00"/>
              </a:solidFill>
            </a:endParaRPr>
          </a:p>
          <a:p>
            <a:r>
              <a:rPr lang="en-GB" sz="1400" dirty="0"/>
              <a:t>	  </a:t>
            </a:r>
            <a:r>
              <a:rPr lang="en-GB" sz="1400" dirty="0" err="1"/>
              <a:t>setHeight</a:t>
            </a:r>
            <a:endParaRPr lang="en-GB" sz="1400" dirty="0"/>
          </a:p>
          <a:p>
            <a:r>
              <a:rPr lang="en-GB" sz="1400" dirty="0"/>
              <a:t>                      </a:t>
            </a:r>
            <a:r>
              <a:rPr lang="en-GB" sz="1400" dirty="0" err="1">
                <a:solidFill>
                  <a:srgbClr val="FFFF00"/>
                </a:solidFill>
              </a:rPr>
              <a:t>getArea</a:t>
            </a:r>
            <a:endParaRPr lang="en-GB" sz="1400" dirty="0">
              <a:solidFill>
                <a:srgbClr val="FFFF00"/>
              </a:solidFill>
            </a:endParaRPr>
          </a:p>
        </p:txBody>
      </p:sp>
      <p:sp>
        <p:nvSpPr>
          <p:cNvPr id="39" name="TextBox 38"/>
          <p:cNvSpPr txBox="1"/>
          <p:nvPr/>
        </p:nvSpPr>
        <p:spPr>
          <a:xfrm>
            <a:off x="5124833" y="4804773"/>
            <a:ext cx="2133764" cy="1877437"/>
          </a:xfrm>
          <a:prstGeom prst="rect">
            <a:avLst/>
          </a:prstGeom>
          <a:solidFill>
            <a:schemeClr val="bg1">
              <a:lumMod val="50000"/>
            </a:schemeClr>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GB" sz="1600" b="1" dirty="0"/>
              <a:t>3D Rectangle:</a:t>
            </a:r>
          </a:p>
          <a:p>
            <a:r>
              <a:rPr lang="en-GB" sz="1400" dirty="0"/>
              <a:t>Properties :</a:t>
            </a:r>
            <a:r>
              <a:rPr lang="en-GB" sz="1400" dirty="0">
                <a:solidFill>
                  <a:srgbClr val="FFFF00"/>
                </a:solidFill>
              </a:rPr>
              <a:t>Width </a:t>
            </a:r>
          </a:p>
          <a:p>
            <a:r>
              <a:rPr lang="en-GB" sz="1400" dirty="0">
                <a:solidFill>
                  <a:srgbClr val="FFFF00"/>
                </a:solidFill>
              </a:rPr>
              <a:t>                      Height</a:t>
            </a:r>
          </a:p>
          <a:p>
            <a:r>
              <a:rPr lang="en-GB" sz="1400" dirty="0"/>
              <a:t>	  </a:t>
            </a:r>
            <a:r>
              <a:rPr lang="en-GB" sz="1200" dirty="0">
                <a:solidFill>
                  <a:schemeClr val="bg1"/>
                </a:solidFill>
              </a:rPr>
              <a:t>Depth</a:t>
            </a:r>
            <a:endParaRPr lang="en-GB" sz="1400" dirty="0">
              <a:solidFill>
                <a:schemeClr val="bg1"/>
              </a:solidFill>
            </a:endParaRPr>
          </a:p>
          <a:p>
            <a:r>
              <a:rPr lang="en-GB" sz="1400" dirty="0"/>
              <a:t>Methods :   </a:t>
            </a:r>
            <a:r>
              <a:rPr lang="en-GB" sz="1400" dirty="0" err="1">
                <a:solidFill>
                  <a:srgbClr val="FFFF00"/>
                </a:solidFill>
              </a:rPr>
              <a:t>setWidth</a:t>
            </a:r>
            <a:endParaRPr lang="en-GB" sz="1400" dirty="0">
              <a:solidFill>
                <a:srgbClr val="FFFF00"/>
              </a:solidFill>
            </a:endParaRPr>
          </a:p>
          <a:p>
            <a:r>
              <a:rPr lang="en-GB" sz="1400" dirty="0">
                <a:solidFill>
                  <a:srgbClr val="FFFF00"/>
                </a:solidFill>
              </a:rPr>
              <a:t>	  </a:t>
            </a:r>
            <a:r>
              <a:rPr lang="en-GB" sz="1400" dirty="0" err="1">
                <a:solidFill>
                  <a:srgbClr val="FFFF00"/>
                </a:solidFill>
              </a:rPr>
              <a:t>setHeight</a:t>
            </a:r>
            <a:endParaRPr lang="en-GB" sz="1400" dirty="0">
              <a:solidFill>
                <a:srgbClr val="FFFF00"/>
              </a:solidFill>
            </a:endParaRPr>
          </a:p>
          <a:p>
            <a:r>
              <a:rPr lang="en-GB" sz="1400" dirty="0"/>
              <a:t>	  </a:t>
            </a:r>
            <a:r>
              <a:rPr lang="en-GB" sz="1200" dirty="0" err="1">
                <a:solidFill>
                  <a:schemeClr val="bg1"/>
                </a:solidFill>
              </a:rPr>
              <a:t>setDepth</a:t>
            </a:r>
            <a:endParaRPr lang="en-GB" sz="1400" dirty="0">
              <a:solidFill>
                <a:schemeClr val="bg1"/>
              </a:solidFill>
            </a:endParaRPr>
          </a:p>
          <a:p>
            <a:r>
              <a:rPr lang="en-GB" sz="1400" dirty="0">
                <a:solidFill>
                  <a:srgbClr val="FF0000"/>
                </a:solidFill>
              </a:rPr>
              <a:t>                      </a:t>
            </a:r>
            <a:r>
              <a:rPr lang="en-GB" sz="1200" dirty="0" err="1">
                <a:solidFill>
                  <a:schemeClr val="bg1"/>
                </a:solidFill>
              </a:rPr>
              <a:t>getVolume</a:t>
            </a:r>
            <a:endParaRPr lang="en-GB" sz="1400" dirty="0">
              <a:solidFill>
                <a:schemeClr val="bg1"/>
              </a:solidFill>
            </a:endParaRPr>
          </a:p>
        </p:txBody>
      </p:sp>
      <p:cxnSp>
        <p:nvCxnSpPr>
          <p:cNvPr id="16" name="Straight Arrow Connector 15">
            <a:extLst>
              <a:ext uri="{FF2B5EF4-FFF2-40B4-BE49-F238E27FC236}">
                <a16:creationId xmlns:a16="http://schemas.microsoft.com/office/drawing/2014/main" id="{5C8AF299-9AE3-4FB3-BA0B-CCD0A0B2D435}"/>
              </a:ext>
            </a:extLst>
          </p:cNvPr>
          <p:cNvCxnSpPr>
            <a:cxnSpLocks/>
          </p:cNvCxnSpPr>
          <p:nvPr/>
        </p:nvCxnSpPr>
        <p:spPr>
          <a:xfrm flipH="1">
            <a:off x="8760297" y="2426841"/>
            <a:ext cx="194219" cy="12574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983F8E3-0D9E-494F-9975-21417C6F8444}"/>
              </a:ext>
            </a:extLst>
          </p:cNvPr>
          <p:cNvCxnSpPr>
            <a:cxnSpLocks/>
          </p:cNvCxnSpPr>
          <p:nvPr/>
        </p:nvCxnSpPr>
        <p:spPr>
          <a:xfrm flipH="1">
            <a:off x="4401292" y="2418256"/>
            <a:ext cx="4068343" cy="13531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D8750FD-05E7-4D42-8084-089205A86205}"/>
              </a:ext>
            </a:extLst>
          </p:cNvPr>
          <p:cNvCxnSpPr>
            <a:cxnSpLocks/>
            <a:stCxn id="10" idx="3"/>
          </p:cNvCxnSpPr>
          <p:nvPr/>
        </p:nvCxnSpPr>
        <p:spPr>
          <a:xfrm>
            <a:off x="5124833" y="1829941"/>
            <a:ext cx="329368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64DC645-B48D-4FE2-B377-500D162AACA1}"/>
              </a:ext>
            </a:extLst>
          </p:cNvPr>
          <p:cNvCxnSpPr>
            <a:cxnSpLocks/>
          </p:cNvCxnSpPr>
          <p:nvPr/>
        </p:nvCxnSpPr>
        <p:spPr>
          <a:xfrm flipV="1">
            <a:off x="2111744" y="1822635"/>
            <a:ext cx="1463976" cy="73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1F6B381-0D43-4DDC-9A61-87722C6C06C4}"/>
              </a:ext>
            </a:extLst>
          </p:cNvPr>
          <p:cNvSpPr txBox="1"/>
          <p:nvPr/>
        </p:nvSpPr>
        <p:spPr>
          <a:xfrm>
            <a:off x="858150" y="4510439"/>
            <a:ext cx="2231015" cy="1415772"/>
          </a:xfrm>
          <a:prstGeom prst="rect">
            <a:avLst/>
          </a:prstGeom>
          <a:solidFill>
            <a:schemeClr val="bg1">
              <a:lumMod val="50000"/>
            </a:schemeClr>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GB" sz="1600" b="1" dirty="0"/>
              <a:t>Triangle:</a:t>
            </a:r>
          </a:p>
          <a:p>
            <a:r>
              <a:rPr lang="en-GB" sz="1400" dirty="0"/>
              <a:t>Properties : </a:t>
            </a:r>
            <a:r>
              <a:rPr lang="en-GB" sz="1400" dirty="0">
                <a:solidFill>
                  <a:srgbClr val="FFFF00"/>
                </a:solidFill>
              </a:rPr>
              <a:t>width</a:t>
            </a:r>
            <a:r>
              <a:rPr lang="en-GB" sz="1400" dirty="0">
                <a:solidFill>
                  <a:srgbClr val="FF0000"/>
                </a:solidFill>
              </a:rPr>
              <a:t> </a:t>
            </a:r>
          </a:p>
          <a:p>
            <a:r>
              <a:rPr lang="en-GB" sz="1400" dirty="0"/>
              <a:t>                      Height</a:t>
            </a:r>
          </a:p>
          <a:p>
            <a:r>
              <a:rPr lang="en-GB" sz="1400" dirty="0"/>
              <a:t>Methods :   </a:t>
            </a:r>
            <a:r>
              <a:rPr lang="en-GB" sz="1400" dirty="0" err="1">
                <a:solidFill>
                  <a:srgbClr val="FFFF00"/>
                </a:solidFill>
              </a:rPr>
              <a:t>setWidth</a:t>
            </a:r>
            <a:endParaRPr lang="en-GB" sz="1400" dirty="0">
              <a:solidFill>
                <a:srgbClr val="FFFF00"/>
              </a:solidFill>
            </a:endParaRPr>
          </a:p>
          <a:p>
            <a:r>
              <a:rPr lang="en-GB" sz="1400" dirty="0"/>
              <a:t>	  </a:t>
            </a:r>
            <a:r>
              <a:rPr lang="en-GB" sz="1400" dirty="0" err="1"/>
              <a:t>setHeight</a:t>
            </a:r>
            <a:endParaRPr lang="en-GB" sz="1400" dirty="0"/>
          </a:p>
          <a:p>
            <a:r>
              <a:rPr lang="en-GB" sz="1400" dirty="0"/>
              <a:t>                      </a:t>
            </a:r>
            <a:r>
              <a:rPr lang="en-GB" sz="1400" dirty="0" err="1">
                <a:solidFill>
                  <a:srgbClr val="FFFF00"/>
                </a:solidFill>
              </a:rPr>
              <a:t>getArea</a:t>
            </a:r>
            <a:endParaRPr lang="en-GB" sz="1400" dirty="0">
              <a:solidFill>
                <a:srgbClr val="FFFF00"/>
              </a:solidFill>
            </a:endParaRPr>
          </a:p>
        </p:txBody>
      </p:sp>
    </p:spTree>
    <p:extLst>
      <p:ext uri="{BB962C8B-B14F-4D97-AF65-F5344CB8AC3E}">
        <p14:creationId xmlns:p14="http://schemas.microsoft.com/office/powerpoint/2010/main" val="395634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1" nodeType="clickEffect">
                                  <p:stCondLst>
                                    <p:cond delay="0"/>
                                  </p:stCondLst>
                                  <p:childTnLst>
                                    <p:anim calcmode="lin" valueType="num">
                                      <p:cBhvr>
                                        <p:cTn id="20" dur="500"/>
                                        <p:tgtEl>
                                          <p:spTgt spid="37"/>
                                        </p:tgtEl>
                                        <p:attrNameLst>
                                          <p:attrName>ppt_w</p:attrName>
                                        </p:attrNameLst>
                                      </p:cBhvr>
                                      <p:tavLst>
                                        <p:tav tm="0">
                                          <p:val>
                                            <p:strVal val="ppt_w"/>
                                          </p:val>
                                        </p:tav>
                                        <p:tav tm="100000">
                                          <p:val>
                                            <p:fltVal val="0"/>
                                          </p:val>
                                        </p:tav>
                                      </p:tavLst>
                                    </p:anim>
                                    <p:anim calcmode="lin" valueType="num">
                                      <p:cBhvr>
                                        <p:cTn id="21" dur="500"/>
                                        <p:tgtEl>
                                          <p:spTgt spid="37"/>
                                        </p:tgtEl>
                                        <p:attrNameLst>
                                          <p:attrName>ppt_h</p:attrName>
                                        </p:attrNameLst>
                                      </p:cBhvr>
                                      <p:tavLst>
                                        <p:tav tm="0">
                                          <p:val>
                                            <p:strVal val="ppt_h"/>
                                          </p:val>
                                        </p:tav>
                                        <p:tav tm="100000">
                                          <p:val>
                                            <p:fltVal val="0"/>
                                          </p:val>
                                        </p:tav>
                                      </p:tavLst>
                                    </p:anim>
                                    <p:animEffect transition="out" filter="fade">
                                      <p:cBhvr>
                                        <p:cTn id="22" dur="500"/>
                                        <p:tgtEl>
                                          <p:spTgt spid="37"/>
                                        </p:tgtEl>
                                      </p:cBhvr>
                                    </p:animEffect>
                                    <p:set>
                                      <p:cBhvr>
                                        <p:cTn id="23" dur="1" fill="hold">
                                          <p:stCondLst>
                                            <p:cond delay="499"/>
                                          </p:stCondLst>
                                        </p:cTn>
                                        <p:tgtEl>
                                          <p:spTgt spid="3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par>
                                <p:cTn id="39" presetID="10" presetClass="exit" presetSubtype="0" fill="hold" grpId="1" nodeType="withEffect">
                                  <p:stCondLst>
                                    <p:cond delay="0"/>
                                  </p:stCondLst>
                                  <p:childTnLst>
                                    <p:animEffect transition="out" filter="fade">
                                      <p:cBhvr>
                                        <p:cTn id="40" dur="500"/>
                                        <p:tgtEl>
                                          <p:spTgt spid="38"/>
                                        </p:tgtEl>
                                      </p:cBhvr>
                                    </p:animEffect>
                                    <p:set>
                                      <p:cBhvr>
                                        <p:cTn id="41" dur="1" fill="hold">
                                          <p:stCondLst>
                                            <p:cond delay="499"/>
                                          </p:stCondLst>
                                        </p:cTn>
                                        <p:tgtEl>
                                          <p:spTgt spid="3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xit" presetSubtype="0" fill="hold" grpId="1" nodeType="withEffect">
                                  <p:stCondLst>
                                    <p:cond delay="0"/>
                                  </p:stCondLst>
                                  <p:childTnLst>
                                    <p:animEffect transition="out" filter="fade">
                                      <p:cBhvr>
                                        <p:cTn id="62" dur="500"/>
                                        <p:tgtEl>
                                          <p:spTgt spid="42"/>
                                        </p:tgtEl>
                                      </p:cBhvr>
                                    </p:animEffect>
                                    <p:set>
                                      <p:cBhvr>
                                        <p:cTn id="63"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1" grpId="0" animBg="1"/>
      <p:bldP spid="34" grpId="0" animBg="1"/>
      <p:bldP spid="37" grpId="0" animBg="1"/>
      <p:bldP spid="37" grpId="1" animBg="1"/>
      <p:bldP spid="38" grpId="0" animBg="1"/>
      <p:bldP spid="38" grpId="1" animBg="1"/>
      <p:bldP spid="39" grpId="0" animBg="1"/>
      <p:bldP spid="42" grpId="0" animBg="1"/>
      <p:bldP spid="42"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dirty="0"/>
              <a:t>The Power of Object Orientated Programming.</a:t>
            </a:r>
          </a:p>
        </p:txBody>
      </p:sp>
      <p:pic>
        <p:nvPicPr>
          <p:cNvPr id="3076" name="Picture 4" descr="http://www.bjprintingonline.com/8240BJPrin/data/Blueprin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5098" y="700866"/>
            <a:ext cx="11195558" cy="56824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ouse scale model on its blueprint"/>
          <p:cNvPicPr>
            <a:picLocks noChangeAspect="1" noChangeArrowheads="1"/>
          </p:cNvPicPr>
          <p:nvPr/>
        </p:nvPicPr>
        <p:blipFill rotWithShape="1">
          <a:blip r:embed="rId3" cstate="print">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24086" t="9064" r="18108" b="15787"/>
          <a:stretch/>
        </p:blipFill>
        <p:spPr bwMode="auto">
          <a:xfrm>
            <a:off x="1703512" y="2997520"/>
            <a:ext cx="4032448" cy="32763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ouse scale model on its blueprint">
            <a:extLst>
              <a:ext uri="{FF2B5EF4-FFF2-40B4-BE49-F238E27FC236}">
                <a16:creationId xmlns:a16="http://schemas.microsoft.com/office/drawing/2014/main" id="{44DCD2DF-BE5F-40B2-9867-C22095532D94}"/>
              </a:ext>
            </a:extLst>
          </p:cNvPr>
          <p:cNvPicPr>
            <a:picLocks noChangeAspect="1" noChangeArrowheads="1"/>
          </p:cNvPicPr>
          <p:nvPr/>
        </p:nvPicPr>
        <p:blipFill rotWithShape="1">
          <a:blip r:embed="rId5" cstate="print">
            <a:clrChange>
              <a:clrFrom>
                <a:srgbClr val="FFFFFF"/>
              </a:clrFrom>
              <a:clrTo>
                <a:srgbClr val="FFFFFF">
                  <a:alpha val="0"/>
                </a:srgbClr>
              </a:clrTo>
            </a:clrChang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24086" t="9064" r="18108" b="15787"/>
          <a:stretch/>
        </p:blipFill>
        <p:spPr bwMode="auto">
          <a:xfrm>
            <a:off x="9165371" y="1401086"/>
            <a:ext cx="1925632" cy="15645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ouse scale model on its blueprint">
            <a:extLst>
              <a:ext uri="{FF2B5EF4-FFF2-40B4-BE49-F238E27FC236}">
                <a16:creationId xmlns:a16="http://schemas.microsoft.com/office/drawing/2014/main" id="{56EE7E6D-D077-492C-A157-FC8A52ECE5EF}"/>
              </a:ext>
            </a:extLst>
          </p:cNvPr>
          <p:cNvPicPr>
            <a:picLocks noChangeAspect="1" noChangeArrowheads="1"/>
          </p:cNvPicPr>
          <p:nvPr/>
        </p:nvPicPr>
        <p:blipFill rotWithShape="1">
          <a:blip r:embed="rId7" cstate="print">
            <a:clrChange>
              <a:clrFrom>
                <a:srgbClr val="FFFFFF"/>
              </a:clrFrom>
              <a:clrTo>
                <a:srgbClr val="FFFFFF">
                  <a:alpha val="0"/>
                </a:srgbClr>
              </a:clrTo>
            </a:clrChange>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l="24086" t="9064" r="18108" b="15787"/>
          <a:stretch/>
        </p:blipFill>
        <p:spPr bwMode="auto">
          <a:xfrm>
            <a:off x="5705078" y="1458347"/>
            <a:ext cx="3202329" cy="26018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ouse scale model on its blueprint">
            <a:extLst>
              <a:ext uri="{FF2B5EF4-FFF2-40B4-BE49-F238E27FC236}">
                <a16:creationId xmlns:a16="http://schemas.microsoft.com/office/drawing/2014/main" id="{D708961E-F1F9-4DA3-82DF-D25E3F50846D}"/>
              </a:ext>
            </a:extLst>
          </p:cNvPr>
          <p:cNvPicPr>
            <a:picLocks noChangeAspect="1" noChangeArrowheads="1"/>
          </p:cNvPicPr>
          <p:nvPr/>
        </p:nvPicPr>
        <p:blipFill rotWithShape="1">
          <a:blip r:embed="rId5" cstate="print">
            <a:clrChange>
              <a:clrFrom>
                <a:srgbClr val="FFFFFF"/>
              </a:clrFrom>
              <a:clrTo>
                <a:srgbClr val="FFFFFF">
                  <a:alpha val="0"/>
                </a:srgbClr>
              </a:clrTo>
            </a:clrChang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24086" t="9064" r="18108" b="15787"/>
          <a:stretch/>
        </p:blipFill>
        <p:spPr bwMode="auto">
          <a:xfrm>
            <a:off x="8665209" y="4365104"/>
            <a:ext cx="1925632" cy="15645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ouse scale model on its blueprint">
            <a:extLst>
              <a:ext uri="{FF2B5EF4-FFF2-40B4-BE49-F238E27FC236}">
                <a16:creationId xmlns:a16="http://schemas.microsoft.com/office/drawing/2014/main" id="{3C471A15-BD19-4805-BBB4-FEC50613A4B9}"/>
              </a:ext>
            </a:extLst>
          </p:cNvPr>
          <p:cNvPicPr>
            <a:picLocks noChangeAspect="1" noChangeArrowheads="1"/>
          </p:cNvPicPr>
          <p:nvPr/>
        </p:nvPicPr>
        <p:blipFill rotWithShape="1">
          <a:blip r:embed="rId5" cstate="print">
            <a:clrChange>
              <a:clrFrom>
                <a:srgbClr val="FFFFFF"/>
              </a:clrFrom>
              <a:clrTo>
                <a:srgbClr val="FFFFFF">
                  <a:alpha val="0"/>
                </a:srgbClr>
              </a:clrTo>
            </a:clrChang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24086" t="9064" r="18108" b="15787"/>
          <a:stretch/>
        </p:blipFill>
        <p:spPr bwMode="auto">
          <a:xfrm>
            <a:off x="945521" y="1132049"/>
            <a:ext cx="1925632" cy="156457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788355" y="607579"/>
            <a:ext cx="7325918" cy="85797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solidFill>
                  <a:srgbClr val="FF0000"/>
                </a:solidFill>
              </a:rPr>
              <a:t>Classes</a:t>
            </a:r>
            <a:r>
              <a:rPr lang="en-GB" sz="2400" dirty="0">
                <a:solidFill>
                  <a:srgbClr val="FF0000"/>
                </a:solidFill>
              </a:rPr>
              <a:t> – Let you provide a blueprint/outline  of an idea.</a:t>
            </a:r>
          </a:p>
        </p:txBody>
      </p:sp>
      <p:sp>
        <p:nvSpPr>
          <p:cNvPr id="8" name="Title 1"/>
          <p:cNvSpPr txBox="1">
            <a:spLocks/>
          </p:cNvSpPr>
          <p:nvPr/>
        </p:nvSpPr>
        <p:spPr>
          <a:xfrm>
            <a:off x="5080091" y="5599412"/>
            <a:ext cx="7026891" cy="857975"/>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solidFill>
                  <a:srgbClr val="FF0000"/>
                </a:solidFill>
              </a:rPr>
              <a:t>Objects </a:t>
            </a:r>
            <a:r>
              <a:rPr lang="en-GB" sz="2400" dirty="0">
                <a:solidFill>
                  <a:srgbClr val="FF0000"/>
                </a:solidFill>
              </a:rPr>
              <a:t>– Create an actual instance of the class</a:t>
            </a:r>
          </a:p>
        </p:txBody>
      </p:sp>
      <p:pic>
        <p:nvPicPr>
          <p:cNvPr id="18" name="Picture 2" descr="House scale model on its blueprint">
            <a:extLst>
              <a:ext uri="{FF2B5EF4-FFF2-40B4-BE49-F238E27FC236}">
                <a16:creationId xmlns:a16="http://schemas.microsoft.com/office/drawing/2014/main" id="{27265A42-B267-4161-A521-DA97B739B4AD}"/>
              </a:ext>
            </a:extLst>
          </p:cNvPr>
          <p:cNvPicPr>
            <a:picLocks noChangeAspect="1" noChangeArrowheads="1"/>
          </p:cNvPicPr>
          <p:nvPr/>
        </p:nvPicPr>
        <p:blipFill rotWithShape="1">
          <a:blip r:embed="rId9" cstate="print">
            <a:clrChange>
              <a:clrFrom>
                <a:srgbClr val="FFFFFF"/>
              </a:clrFrom>
              <a:clrTo>
                <a:srgbClr val="FFFFFF">
                  <a:alpha val="0"/>
                </a:srgbClr>
              </a:clrTo>
            </a:clrChange>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l="24086" t="9064" r="18108" b="15787"/>
          <a:stretch/>
        </p:blipFill>
        <p:spPr bwMode="auto">
          <a:xfrm>
            <a:off x="8455127" y="694315"/>
            <a:ext cx="1010886" cy="821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28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076"/>
                                        </p:tgtEl>
                                      </p:cBhvr>
                                    </p:animEffect>
                                    <p:set>
                                      <p:cBhvr>
                                        <p:cTn id="15" dur="1" fill="hold">
                                          <p:stCondLst>
                                            <p:cond delay="499"/>
                                          </p:stCondLst>
                                        </p:cTn>
                                        <p:tgtEl>
                                          <p:spTgt spid="3076"/>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AEACC7-25C1-41AB-883B-490F094FF069}"/>
              </a:ext>
            </a:extLst>
          </p:cNvPr>
          <p:cNvSpPr>
            <a:spLocks noGrp="1"/>
          </p:cNvSpPr>
          <p:nvPr>
            <p:ph idx="1"/>
          </p:nvPr>
        </p:nvSpPr>
        <p:spPr/>
        <p:txBody>
          <a:bodyPr/>
          <a:lstStyle/>
          <a:p>
            <a:r>
              <a:rPr lang="en-GB" dirty="0"/>
              <a:t>Welcomes</a:t>
            </a:r>
          </a:p>
          <a:p>
            <a:r>
              <a:rPr lang="en-GB" dirty="0"/>
              <a:t>VLE</a:t>
            </a:r>
          </a:p>
          <a:p>
            <a:r>
              <a:rPr lang="en-GB" dirty="0"/>
              <a:t>OneFile</a:t>
            </a:r>
          </a:p>
          <a:p>
            <a:r>
              <a:rPr lang="en-GB"/>
              <a:t>IDE</a:t>
            </a:r>
          </a:p>
          <a:p>
            <a:r>
              <a:rPr lang="en-GB" dirty="0"/>
              <a:t>Java Basics</a:t>
            </a:r>
          </a:p>
          <a:p>
            <a:pPr lvl="1"/>
            <a:r>
              <a:rPr lang="en-US" dirty="0"/>
              <a:t>Define the scope of variables </a:t>
            </a:r>
          </a:p>
          <a:p>
            <a:pPr lvl="1"/>
            <a:r>
              <a:rPr lang="en-US" dirty="0"/>
              <a:t>Define the structure of a Java class Create executable Java applications with a main method; run a Java program from the command line; including console output </a:t>
            </a:r>
          </a:p>
          <a:p>
            <a:pPr lvl="1"/>
            <a:r>
              <a:rPr lang="en-US" dirty="0"/>
              <a:t>Import other Java packages to make them accessible in your code </a:t>
            </a:r>
          </a:p>
        </p:txBody>
      </p:sp>
      <p:sp>
        <p:nvSpPr>
          <p:cNvPr id="2" name="Title 1">
            <a:extLst>
              <a:ext uri="{FF2B5EF4-FFF2-40B4-BE49-F238E27FC236}">
                <a16:creationId xmlns:a16="http://schemas.microsoft.com/office/drawing/2014/main" id="{9FE21317-F874-4582-A0D2-77F4237F282B}"/>
              </a:ext>
            </a:extLst>
          </p:cNvPr>
          <p:cNvSpPr>
            <a:spLocks noGrp="1"/>
          </p:cNvSpPr>
          <p:nvPr>
            <p:ph type="ctrTitle"/>
          </p:nvPr>
        </p:nvSpPr>
        <p:spPr/>
        <p:txBody>
          <a:bodyPr>
            <a:normAutofit/>
          </a:bodyPr>
          <a:lstStyle/>
          <a:p>
            <a:r>
              <a:rPr lang="en-GB" dirty="0"/>
              <a:t>Learning Objectives</a:t>
            </a:r>
          </a:p>
        </p:txBody>
      </p:sp>
    </p:spTree>
    <p:extLst>
      <p:ext uri="{BB962C8B-B14F-4D97-AF65-F5344CB8AC3E}">
        <p14:creationId xmlns:p14="http://schemas.microsoft.com/office/powerpoint/2010/main" val="3386906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62BAEAE-B2A4-4B2B-B394-AA91C9FB3B70}"/>
              </a:ext>
            </a:extLst>
          </p:cNvPr>
          <p:cNvSpPr>
            <a:spLocks noGrp="1"/>
          </p:cNvSpPr>
          <p:nvPr>
            <p:ph idx="1"/>
          </p:nvPr>
        </p:nvSpPr>
        <p:spPr/>
        <p:txBody>
          <a:bodyPr/>
          <a:lstStyle/>
          <a:p>
            <a:r>
              <a:rPr lang="en-US" dirty="0"/>
              <a:t>Let’s create a Car class in a new Java program.</a:t>
            </a:r>
          </a:p>
          <a:p>
            <a:pPr lvl="1"/>
            <a:r>
              <a:rPr lang="en-US" dirty="0"/>
              <a:t>Create a new program named ‘OOP’.  You should use the Command Line App’ template.</a:t>
            </a:r>
          </a:p>
          <a:p>
            <a:pPr lvl="1"/>
            <a:r>
              <a:rPr lang="en-US" dirty="0"/>
              <a:t>Right-click on the ‘</a:t>
            </a:r>
            <a:r>
              <a:rPr lang="en-US" dirty="0" err="1"/>
              <a:t>src</a:t>
            </a:r>
            <a:r>
              <a:rPr lang="en-US" dirty="0"/>
              <a:t>’ folder and Add a new Java class – named Car.  </a:t>
            </a:r>
          </a:p>
          <a:p>
            <a:pPr lvl="2"/>
            <a:r>
              <a:rPr lang="en-US" dirty="0"/>
              <a:t>If there is a sub-folder within ‘</a:t>
            </a:r>
            <a:r>
              <a:rPr lang="en-US" dirty="0" err="1"/>
              <a:t>src</a:t>
            </a:r>
            <a:r>
              <a:rPr lang="en-US" dirty="0"/>
              <a:t>’ (such as </a:t>
            </a:r>
            <a:r>
              <a:rPr lang="en-US" dirty="0" err="1"/>
              <a:t>com.company</a:t>
            </a:r>
            <a:r>
              <a:rPr lang="en-US" dirty="0"/>
              <a:t>), create your class in there!</a:t>
            </a:r>
          </a:p>
          <a:p>
            <a:pPr lvl="1"/>
            <a:r>
              <a:rPr lang="en-US" dirty="0"/>
              <a:t>Inside this class you should add some variables that will store the data describing your car – these will be your attributes.</a:t>
            </a:r>
          </a:p>
          <a:p>
            <a:pPr lvl="1"/>
            <a:r>
              <a:rPr lang="en-US" dirty="0"/>
              <a:t>You should also add some methods/functions that give your Car class some behavior it can perform.</a:t>
            </a:r>
          </a:p>
          <a:p>
            <a:pPr lvl="1"/>
            <a:r>
              <a:rPr lang="en-US" b="1" dirty="0">
                <a:highlight>
                  <a:srgbClr val="FFFF00"/>
                </a:highlight>
              </a:rPr>
              <a:t>See the next slide for examples!</a:t>
            </a:r>
          </a:p>
          <a:p>
            <a:endParaRPr lang="en-GB" dirty="0"/>
          </a:p>
        </p:txBody>
      </p:sp>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 TASK ***</a:t>
            </a:r>
          </a:p>
        </p:txBody>
      </p:sp>
    </p:spTree>
    <p:extLst>
      <p:ext uri="{BB962C8B-B14F-4D97-AF65-F5344CB8AC3E}">
        <p14:creationId xmlns:p14="http://schemas.microsoft.com/office/powerpoint/2010/main" val="1224937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Car class - example</a:t>
            </a:r>
          </a:p>
        </p:txBody>
      </p:sp>
      <p:sp>
        <p:nvSpPr>
          <p:cNvPr id="11" name="TextBox 10">
            <a:extLst>
              <a:ext uri="{FF2B5EF4-FFF2-40B4-BE49-F238E27FC236}">
                <a16:creationId xmlns:a16="http://schemas.microsoft.com/office/drawing/2014/main" id="{B80885FE-4A71-4F3E-BDFF-2A55BB826901}"/>
              </a:ext>
            </a:extLst>
          </p:cNvPr>
          <p:cNvSpPr txBox="1"/>
          <p:nvPr/>
        </p:nvSpPr>
        <p:spPr>
          <a:xfrm>
            <a:off x="774203" y="908720"/>
            <a:ext cx="10643594" cy="4278094"/>
          </a:xfrm>
          <a:prstGeom prst="rect">
            <a:avLst/>
          </a:prstGeom>
          <a:solidFill>
            <a:schemeClr val="tx1">
              <a:lumMod val="85000"/>
              <a:lumOff val="15000"/>
            </a:schemeClr>
          </a:solidFill>
        </p:spPr>
        <p:txBody>
          <a:bodyPr wrap="square">
            <a:spAutoFit/>
          </a:bodyPr>
          <a:lstStyle/>
          <a:p>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Car</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//attributes</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make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model</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numberOfDoors</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//methods (functions)</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DescribeCar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       </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System</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out</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printf</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"Make: %s, Model: %s, with %d doors."</a:t>
            </a:r>
            <a:r>
              <a:rPr lang="en-GB" sz="1600" b="0" dirty="0">
                <a:solidFill>
                  <a:srgbClr val="D4D4D4"/>
                </a:solidFill>
                <a:effectLst/>
                <a:latin typeface="Consolas" panose="020B0609020204030204" pitchFamily="49" charset="0"/>
              </a:rPr>
              <a:t>, make, model, </a:t>
            </a:r>
            <a:r>
              <a:rPr lang="en-GB" sz="1600" b="0" dirty="0" err="1">
                <a:solidFill>
                  <a:srgbClr val="D4D4D4"/>
                </a:solidFill>
                <a:effectLst/>
                <a:latin typeface="Consolas" panose="020B0609020204030204" pitchFamily="49" charset="0"/>
              </a:rPr>
              <a:t>numberOfDoors</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endParaRPr lang="en-GB" sz="1600" dirty="0">
              <a:solidFill>
                <a:srgbClr val="D4D4D4"/>
              </a:solidFill>
              <a:latin typeface="Consolas" panose="020B0609020204030204" pitchFamily="49" charset="0"/>
            </a:endParaRPr>
          </a:p>
          <a:p>
            <a:r>
              <a:rPr lang="en-GB" sz="1600" dirty="0">
                <a:solidFill>
                  <a:srgbClr val="D4D4D4"/>
                </a:solidFill>
                <a:latin typeface="Consolas" panose="020B0609020204030204" pitchFamily="49" charset="0"/>
              </a:rPr>
              <a:t>    </a:t>
            </a:r>
            <a:r>
              <a:rPr lang="en-GB" sz="1600" dirty="0">
                <a:solidFill>
                  <a:srgbClr val="6A9955"/>
                </a:solidFill>
                <a:latin typeface="Consolas" panose="020B0609020204030204" pitchFamily="49" charset="0"/>
              </a:rPr>
              <a:t>// Can you think of any more methods to add?</a:t>
            </a:r>
          </a:p>
          <a:p>
            <a:r>
              <a:rPr lang="en-GB" sz="1600" dirty="0">
                <a:solidFill>
                  <a:srgbClr val="6A9955"/>
                </a:solidFill>
                <a:latin typeface="Consolas" panose="020B0609020204030204" pitchFamily="49" charset="0"/>
              </a:rPr>
              <a:t>    </a:t>
            </a:r>
          </a:p>
          <a:p>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97414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MAKING OBJECTS…. </a:t>
            </a:r>
          </a:p>
        </p:txBody>
      </p:sp>
      <p:sp>
        <p:nvSpPr>
          <p:cNvPr id="8" name="Content Placeholder 2">
            <a:extLst>
              <a:ext uri="{FF2B5EF4-FFF2-40B4-BE49-F238E27FC236}">
                <a16:creationId xmlns:a16="http://schemas.microsoft.com/office/drawing/2014/main" id="{30A52C30-D457-4975-B835-DDF14ED94C30}"/>
              </a:ext>
            </a:extLst>
          </p:cNvPr>
          <p:cNvSpPr>
            <a:spLocks noGrp="1"/>
          </p:cNvSpPr>
          <p:nvPr>
            <p:ph idx="1"/>
          </p:nvPr>
        </p:nvSpPr>
        <p:spPr>
          <a:xfrm>
            <a:off x="709613" y="812800"/>
            <a:ext cx="11329987" cy="5445125"/>
          </a:xfrm>
        </p:spPr>
        <p:txBody>
          <a:bodyPr>
            <a:normAutofit/>
          </a:bodyPr>
          <a:lstStyle/>
          <a:p>
            <a:r>
              <a:rPr lang="en-US" sz="3000" dirty="0"/>
              <a:t>The process of making an object from a class is known as </a:t>
            </a:r>
            <a:r>
              <a:rPr lang="en-US" sz="3000" b="1" dirty="0"/>
              <a:t>INSTANTIATION</a:t>
            </a:r>
            <a:r>
              <a:rPr lang="en-US" sz="3000" dirty="0"/>
              <a:t>.  </a:t>
            </a:r>
            <a:r>
              <a:rPr lang="en-US" sz="3000" i="1" dirty="0"/>
              <a:t>So called, because you are making </a:t>
            </a:r>
            <a:r>
              <a:rPr lang="en-US" sz="3000" b="1" i="1" dirty="0"/>
              <a:t>an instance of a class</a:t>
            </a:r>
            <a:r>
              <a:rPr lang="en-US" sz="3000" i="1" dirty="0"/>
              <a:t>.</a:t>
            </a:r>
          </a:p>
          <a:p>
            <a:r>
              <a:rPr lang="en-US" sz="3000" i="1" dirty="0"/>
              <a:t>Example:</a:t>
            </a:r>
          </a:p>
          <a:p>
            <a:r>
              <a:rPr lang="en-GB" dirty="0">
                <a:solidFill>
                  <a:srgbClr val="00B050"/>
                </a:solidFill>
              </a:rPr>
              <a:t>	</a:t>
            </a:r>
            <a:endParaRPr lang="en-US" sz="3000" dirty="0">
              <a:solidFill>
                <a:schemeClr val="tx1"/>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Car</a:t>
            </a:r>
            <a:r>
              <a:rPr lang="en-US" sz="2400" dirty="0">
                <a:solidFill>
                  <a:schemeClr val="tx1"/>
                </a:solidFill>
                <a:latin typeface="Consolas" panose="020B0609020204030204" pitchFamily="49" charset="0"/>
              </a:rPr>
              <a:t> </a:t>
            </a:r>
            <a:r>
              <a:rPr lang="en-US" sz="2400" dirty="0">
                <a:solidFill>
                  <a:srgbClr val="002060"/>
                </a:solidFill>
              </a:rPr>
              <a:t>is the name of your class.  </a:t>
            </a:r>
            <a:endParaRPr lang="en-US" sz="3200" dirty="0">
              <a:solidFill>
                <a:srgbClr val="002060"/>
              </a:solidFill>
            </a:endParaRPr>
          </a:p>
          <a:p>
            <a:pPr marL="0" indent="0">
              <a:buNone/>
            </a:pPr>
            <a:r>
              <a:rPr lang="en-US" sz="2400" dirty="0" err="1">
                <a:solidFill>
                  <a:srgbClr val="00B050"/>
                </a:solidFill>
                <a:latin typeface="Consolas" panose="020B0609020204030204" pitchFamily="49" charset="0"/>
              </a:rPr>
              <a:t>myCar</a:t>
            </a:r>
            <a:r>
              <a:rPr lang="en-US" sz="2400" dirty="0">
                <a:solidFill>
                  <a:schemeClr val="tx1"/>
                </a:solidFill>
                <a:latin typeface="Consolas" panose="020B0609020204030204" pitchFamily="49" charset="0"/>
              </a:rPr>
              <a:t> </a:t>
            </a:r>
            <a:r>
              <a:rPr lang="en-US" sz="2400" dirty="0">
                <a:solidFill>
                  <a:srgbClr val="002060"/>
                </a:solidFill>
              </a:rPr>
              <a:t>is the name you are giving to the object you are creating.</a:t>
            </a:r>
          </a:p>
          <a:p>
            <a:pPr marL="0" indent="0">
              <a:buNone/>
            </a:pPr>
            <a:r>
              <a:rPr lang="en-US" dirty="0">
                <a:solidFill>
                  <a:schemeClr val="accent2">
                    <a:lumMod val="75000"/>
                  </a:schemeClr>
                </a:solidFill>
                <a:latin typeface="Consolas" panose="020B0609020204030204" pitchFamily="49" charset="0"/>
              </a:rPr>
              <a:t>new</a:t>
            </a:r>
            <a:r>
              <a:rPr lang="en-US" dirty="0">
                <a:solidFill>
                  <a:schemeClr val="tx1"/>
                </a:solidFill>
                <a:latin typeface="Consolas" panose="020B0609020204030204" pitchFamily="49" charset="0"/>
              </a:rPr>
              <a:t> </a:t>
            </a:r>
            <a:r>
              <a:rPr lang="en-US" dirty="0">
                <a:solidFill>
                  <a:srgbClr val="00B050"/>
                </a:solidFill>
                <a:latin typeface="Consolas" panose="020B0609020204030204" pitchFamily="49" charset="0"/>
              </a:rPr>
              <a:t>Car()</a:t>
            </a:r>
            <a:r>
              <a:rPr lang="en-US" sz="2400" dirty="0">
                <a:solidFill>
                  <a:srgbClr val="00B050"/>
                </a:solidFill>
              </a:rPr>
              <a:t> </a:t>
            </a:r>
            <a:r>
              <a:rPr lang="en-US" sz="2400" dirty="0">
                <a:solidFill>
                  <a:srgbClr val="002060"/>
                </a:solidFill>
              </a:rPr>
              <a:t>is the code to call a special method called a constructor and make a new car object in memory.</a:t>
            </a:r>
          </a:p>
          <a:p>
            <a:pPr marL="0" indent="0">
              <a:buNone/>
            </a:pPr>
            <a:endParaRPr lang="en-US" sz="3200" dirty="0">
              <a:solidFill>
                <a:srgbClr val="002060"/>
              </a:solidFill>
            </a:endParaRPr>
          </a:p>
        </p:txBody>
      </p:sp>
      <p:sp>
        <p:nvSpPr>
          <p:cNvPr id="5" name="TextBox 4">
            <a:extLst>
              <a:ext uri="{FF2B5EF4-FFF2-40B4-BE49-F238E27FC236}">
                <a16:creationId xmlns:a16="http://schemas.microsoft.com/office/drawing/2014/main" id="{0B17D788-9647-4A53-A8B2-6EC2232D6973}"/>
              </a:ext>
            </a:extLst>
          </p:cNvPr>
          <p:cNvSpPr txBox="1"/>
          <p:nvPr/>
        </p:nvSpPr>
        <p:spPr>
          <a:xfrm>
            <a:off x="1714501" y="3059668"/>
            <a:ext cx="6138948" cy="369332"/>
          </a:xfrm>
          <a:prstGeom prst="rect">
            <a:avLst/>
          </a:prstGeom>
          <a:solidFill>
            <a:schemeClr val="tx1"/>
          </a:solidFill>
        </p:spPr>
        <p:txBody>
          <a:bodyPr wrap="square">
            <a:spAutoFit/>
          </a:bodyPr>
          <a:lstStyle/>
          <a:p>
            <a:r>
              <a:rPr lang="en-GB" b="0" dirty="0">
                <a:solidFill>
                  <a:srgbClr val="4EC9B0"/>
                </a:solidFill>
                <a:effectLst/>
                <a:latin typeface="Consolas" panose="020B0609020204030204" pitchFamily="49" charset="0"/>
              </a:rPr>
              <a:t>Car</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myCar</a:t>
            </a:r>
            <a:r>
              <a:rPr lang="en-GB" b="0" dirty="0">
                <a:solidFill>
                  <a:srgbClr val="D4D4D4"/>
                </a:solidFill>
                <a:effectLst/>
                <a:latin typeface="Consolas" panose="020B0609020204030204" pitchFamily="49" charset="0"/>
              </a:rPr>
              <a:t> = </a:t>
            </a:r>
            <a:r>
              <a:rPr lang="en-GB" b="0" dirty="0">
                <a:solidFill>
                  <a:srgbClr val="C586C0"/>
                </a:solidFill>
                <a:effectLst/>
                <a:latin typeface="Consolas" panose="020B0609020204030204" pitchFamily="49" charset="0"/>
              </a:rPr>
              <a:t>new</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Car</a:t>
            </a:r>
            <a:r>
              <a:rPr lang="en-GB"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63097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 calcmode="lin" valueType="num">
                                      <p:cBhvr additive="base">
                                        <p:cTn id="2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 calcmode="lin" valueType="num">
                                      <p:cBhvr additive="base">
                                        <p:cTn id="3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186BE27-0DEB-40D0-B41C-48D38BEFC537}"/>
              </a:ext>
            </a:extLst>
          </p:cNvPr>
          <p:cNvSpPr>
            <a:spLocks noGrp="1"/>
          </p:cNvSpPr>
          <p:nvPr>
            <p:ph idx="1"/>
          </p:nvPr>
        </p:nvSpPr>
        <p:spPr>
          <a:xfrm>
            <a:off x="708990" y="1521229"/>
            <a:ext cx="11330765" cy="4736695"/>
          </a:xfrm>
        </p:spPr>
        <p:txBody>
          <a:bodyPr/>
          <a:lstStyle/>
          <a:p>
            <a:r>
              <a:rPr lang="en-US" sz="2000" dirty="0"/>
              <a:t>An </a:t>
            </a:r>
            <a:r>
              <a:rPr lang="en-US" sz="2000" b="1" dirty="0"/>
              <a:t>instance </a:t>
            </a:r>
            <a:r>
              <a:rPr lang="en-US" sz="2000" dirty="0"/>
              <a:t>of a class is another word for an actual </a:t>
            </a:r>
            <a:r>
              <a:rPr lang="en-US" sz="2000" b="1" dirty="0"/>
              <a:t>object</a:t>
            </a:r>
            <a:r>
              <a:rPr lang="en-US" sz="2000" dirty="0"/>
              <a:t>. </a:t>
            </a:r>
          </a:p>
          <a:p>
            <a:r>
              <a:rPr lang="en-US" sz="2000" i="1" dirty="0">
                <a:highlight>
                  <a:srgbClr val="FFFF00"/>
                </a:highlight>
              </a:rPr>
              <a:t>Remember: if classes are an </a:t>
            </a:r>
            <a:r>
              <a:rPr lang="en-US" sz="2000" b="1" i="1" dirty="0">
                <a:highlight>
                  <a:srgbClr val="FFFF00"/>
                </a:highlight>
              </a:rPr>
              <a:t>abstract</a:t>
            </a:r>
            <a:r>
              <a:rPr lang="en-US" sz="2000" i="1" dirty="0">
                <a:highlight>
                  <a:srgbClr val="FFFF00"/>
                </a:highlight>
              </a:rPr>
              <a:t> representation of an object, an instance is its </a:t>
            </a:r>
            <a:r>
              <a:rPr lang="en-US" sz="2000" b="1" i="1" dirty="0">
                <a:highlight>
                  <a:srgbClr val="FFFF00"/>
                </a:highlight>
              </a:rPr>
              <a:t>concrete</a:t>
            </a:r>
            <a:r>
              <a:rPr lang="en-US" sz="2000" i="1" dirty="0">
                <a:highlight>
                  <a:srgbClr val="FFFF00"/>
                </a:highlight>
              </a:rPr>
              <a:t> representation.</a:t>
            </a:r>
            <a:r>
              <a:rPr lang="en-US" sz="2000" dirty="0">
                <a:highlight>
                  <a:srgbClr val="FFFF00"/>
                </a:highlight>
              </a:rPr>
              <a:t> </a:t>
            </a:r>
          </a:p>
          <a:p>
            <a:r>
              <a:rPr lang="en-US" sz="2000" dirty="0"/>
              <a:t>Memory is allocated for the object and its data as defined in the </a:t>
            </a:r>
            <a:r>
              <a:rPr lang="en-GB" sz="2000" dirty="0"/>
              <a:t>class.</a:t>
            </a:r>
          </a:p>
          <a:p>
            <a:endParaRPr lang="en-GB" sz="2000" dirty="0"/>
          </a:p>
          <a:p>
            <a:r>
              <a:rPr lang="en-GB" sz="2000" u="sng" dirty="0"/>
              <a:t>The main point of OOP is </a:t>
            </a:r>
            <a:r>
              <a:rPr lang="en-GB" sz="2000" b="1" u="sng" dirty="0"/>
              <a:t>CODE RE-USE</a:t>
            </a:r>
            <a:r>
              <a:rPr lang="en-GB" sz="2000" u="sng" dirty="0"/>
              <a:t> – once we have defined a class (template), we can use it to create and work with infinite objects of that type.</a:t>
            </a:r>
          </a:p>
          <a:p>
            <a:endParaRPr lang="en-US" dirty="0"/>
          </a:p>
          <a:p>
            <a:endParaRPr lang="en-GB" dirty="0"/>
          </a:p>
        </p:txBody>
      </p:sp>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MAKING OBJECTS….</a:t>
            </a:r>
          </a:p>
        </p:txBody>
      </p:sp>
      <p:sp>
        <p:nvSpPr>
          <p:cNvPr id="4" name="TextBox 3">
            <a:extLst>
              <a:ext uri="{FF2B5EF4-FFF2-40B4-BE49-F238E27FC236}">
                <a16:creationId xmlns:a16="http://schemas.microsoft.com/office/drawing/2014/main" id="{A2034856-0FF8-46FE-B5D5-4D4C1166400A}"/>
              </a:ext>
            </a:extLst>
          </p:cNvPr>
          <p:cNvSpPr txBox="1"/>
          <p:nvPr/>
        </p:nvSpPr>
        <p:spPr>
          <a:xfrm>
            <a:off x="708990" y="969410"/>
            <a:ext cx="6138948" cy="369332"/>
          </a:xfrm>
          <a:prstGeom prst="rect">
            <a:avLst/>
          </a:prstGeom>
          <a:solidFill>
            <a:schemeClr val="tx1"/>
          </a:solidFill>
        </p:spPr>
        <p:txBody>
          <a:bodyPr wrap="square">
            <a:spAutoFit/>
          </a:bodyPr>
          <a:lstStyle/>
          <a:p>
            <a:r>
              <a:rPr lang="en-GB" b="0" dirty="0">
                <a:solidFill>
                  <a:srgbClr val="4EC9B0"/>
                </a:solidFill>
                <a:effectLst/>
                <a:latin typeface="Consolas" panose="020B0609020204030204" pitchFamily="49" charset="0"/>
              </a:rPr>
              <a:t>Car</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myCar</a:t>
            </a:r>
            <a:r>
              <a:rPr lang="en-GB" b="0" dirty="0">
                <a:solidFill>
                  <a:srgbClr val="D4D4D4"/>
                </a:solidFill>
                <a:effectLst/>
                <a:latin typeface="Consolas" panose="020B0609020204030204" pitchFamily="49" charset="0"/>
              </a:rPr>
              <a:t> = </a:t>
            </a:r>
            <a:r>
              <a:rPr lang="en-GB" b="0" dirty="0">
                <a:solidFill>
                  <a:srgbClr val="C586C0"/>
                </a:solidFill>
                <a:effectLst/>
                <a:latin typeface="Consolas" panose="020B0609020204030204" pitchFamily="49" charset="0"/>
              </a:rPr>
              <a:t>new</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Car</a:t>
            </a:r>
            <a:r>
              <a:rPr lang="en-GB"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35894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3DEFD4-48D2-4844-B807-7C1D684AD036}"/>
              </a:ext>
            </a:extLst>
          </p:cNvPr>
          <p:cNvSpPr>
            <a:spLocks noGrp="1"/>
          </p:cNvSpPr>
          <p:nvPr>
            <p:ph idx="1"/>
          </p:nvPr>
        </p:nvSpPr>
        <p:spPr/>
        <p:txBody>
          <a:bodyPr/>
          <a:lstStyle/>
          <a:p>
            <a:r>
              <a:rPr lang="en-US" b="1" dirty="0"/>
              <a:t>e.g.</a:t>
            </a:r>
          </a:p>
          <a:p>
            <a:r>
              <a:rPr lang="en-US" dirty="0"/>
              <a:t>Dog </a:t>
            </a:r>
            <a:r>
              <a:rPr lang="en-US" dirty="0" err="1"/>
              <a:t>rayne</a:t>
            </a:r>
            <a:r>
              <a:rPr lang="en-US" dirty="0"/>
              <a:t> = new Dog();</a:t>
            </a:r>
          </a:p>
        </p:txBody>
      </p:sp>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INSTANTIATION - example</a:t>
            </a:r>
          </a:p>
        </p:txBody>
      </p:sp>
      <p:pic>
        <p:nvPicPr>
          <p:cNvPr id="4" name="Picture 3">
            <a:extLst>
              <a:ext uri="{FF2B5EF4-FFF2-40B4-BE49-F238E27FC236}">
                <a16:creationId xmlns:a16="http://schemas.microsoft.com/office/drawing/2014/main" id="{98A5BE44-B642-490C-BD68-4D169982D200}"/>
              </a:ext>
            </a:extLst>
          </p:cNvPr>
          <p:cNvPicPr>
            <a:picLocks noChangeAspect="1"/>
          </p:cNvPicPr>
          <p:nvPr/>
        </p:nvPicPr>
        <p:blipFill>
          <a:blip r:embed="rId2"/>
          <a:stretch>
            <a:fillRect/>
          </a:stretch>
        </p:blipFill>
        <p:spPr>
          <a:xfrm>
            <a:off x="3930381" y="813091"/>
            <a:ext cx="6239338" cy="3312368"/>
          </a:xfrm>
          <a:prstGeom prst="rect">
            <a:avLst/>
          </a:prstGeom>
        </p:spPr>
      </p:pic>
    </p:spTree>
    <p:extLst>
      <p:ext uri="{BB962C8B-B14F-4D97-AF65-F5344CB8AC3E}">
        <p14:creationId xmlns:p14="http://schemas.microsoft.com/office/powerpoint/2010/main" val="245479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2B0BB9-0A30-416D-B0AF-1ECBF4B871FB}"/>
              </a:ext>
            </a:extLst>
          </p:cNvPr>
          <p:cNvSpPr>
            <a:spLocks noGrp="1"/>
          </p:cNvSpPr>
          <p:nvPr>
            <p:ph type="ctrTitle"/>
          </p:nvPr>
        </p:nvSpPr>
        <p:spPr/>
        <p:txBody>
          <a:bodyPr/>
          <a:lstStyle/>
          <a:p>
            <a:r>
              <a:rPr lang="en-GB" dirty="0"/>
              <a:t> </a:t>
            </a:r>
          </a:p>
        </p:txBody>
      </p:sp>
      <p:grpSp>
        <p:nvGrpSpPr>
          <p:cNvPr id="35" name="Group 34">
            <a:extLst>
              <a:ext uri="{FF2B5EF4-FFF2-40B4-BE49-F238E27FC236}">
                <a16:creationId xmlns:a16="http://schemas.microsoft.com/office/drawing/2014/main" id="{4781C93F-9DB2-400A-B4C1-B896755D2AD1}"/>
              </a:ext>
            </a:extLst>
          </p:cNvPr>
          <p:cNvGrpSpPr/>
          <p:nvPr/>
        </p:nvGrpSpPr>
        <p:grpSpPr>
          <a:xfrm>
            <a:off x="609518" y="80903"/>
            <a:ext cx="9937104" cy="3320682"/>
            <a:chOff x="767408" y="981706"/>
            <a:chExt cx="9937104" cy="3320682"/>
          </a:xfrm>
        </p:grpSpPr>
        <p:sp>
          <p:nvSpPr>
            <p:cNvPr id="5" name="TextBox 4">
              <a:extLst>
                <a:ext uri="{FF2B5EF4-FFF2-40B4-BE49-F238E27FC236}">
                  <a16:creationId xmlns:a16="http://schemas.microsoft.com/office/drawing/2014/main" id="{08FAE192-1DB0-474D-86DB-78CEE01AF81C}"/>
                </a:ext>
              </a:extLst>
            </p:cNvPr>
            <p:cNvSpPr txBox="1"/>
            <p:nvPr/>
          </p:nvSpPr>
          <p:spPr>
            <a:xfrm>
              <a:off x="2207568" y="2838083"/>
              <a:ext cx="5481414" cy="646331"/>
            </a:xfrm>
            <a:prstGeom prst="rect">
              <a:avLst/>
            </a:prstGeom>
            <a:solidFill>
              <a:schemeClr val="tx1">
                <a:lumMod val="85000"/>
                <a:lumOff val="15000"/>
              </a:schemeClr>
            </a:solidFill>
          </p:spPr>
          <p:txBody>
            <a:bodyPr wrap="square">
              <a:spAutoFit/>
            </a:bodyPr>
            <a:lstStyle/>
            <a:p>
              <a:pPr algn="ctr"/>
              <a:r>
                <a:rPr lang="en-GB" sz="3600" b="0" dirty="0">
                  <a:solidFill>
                    <a:srgbClr val="4EC9B0"/>
                  </a:solidFill>
                  <a:effectLst/>
                  <a:latin typeface="Consolas" panose="020B0609020204030204" pitchFamily="49" charset="0"/>
                </a:rPr>
                <a:t>Dog</a:t>
              </a:r>
              <a:r>
                <a:rPr lang="en-GB" sz="3600" b="0" dirty="0">
                  <a:solidFill>
                    <a:srgbClr val="D4D4D4"/>
                  </a:solidFill>
                  <a:effectLst/>
                  <a:latin typeface="Consolas" panose="020B0609020204030204" pitchFamily="49" charset="0"/>
                </a:rPr>
                <a:t> </a:t>
              </a:r>
              <a:r>
                <a:rPr lang="en-GB" sz="3600" b="0" dirty="0" err="1">
                  <a:solidFill>
                    <a:srgbClr val="9CDCFE"/>
                  </a:solidFill>
                  <a:effectLst/>
                  <a:latin typeface="Consolas" panose="020B0609020204030204" pitchFamily="49" charset="0"/>
                </a:rPr>
                <a:t>fido</a:t>
              </a:r>
              <a:r>
                <a:rPr lang="en-GB" sz="3600" b="0" dirty="0">
                  <a:solidFill>
                    <a:srgbClr val="D4D4D4"/>
                  </a:solidFill>
                  <a:effectLst/>
                  <a:latin typeface="Consolas" panose="020B0609020204030204" pitchFamily="49" charset="0"/>
                </a:rPr>
                <a:t> = </a:t>
              </a:r>
              <a:r>
                <a:rPr lang="en-GB" sz="3600" b="0" dirty="0">
                  <a:solidFill>
                    <a:srgbClr val="C586C0"/>
                  </a:solidFill>
                  <a:effectLst/>
                  <a:latin typeface="Consolas" panose="020B0609020204030204" pitchFamily="49" charset="0"/>
                </a:rPr>
                <a:t>new</a:t>
              </a:r>
              <a:r>
                <a:rPr lang="en-GB" sz="3600" b="0" dirty="0">
                  <a:solidFill>
                    <a:srgbClr val="D4D4D4"/>
                  </a:solidFill>
                  <a:effectLst/>
                  <a:latin typeface="Consolas" panose="020B0609020204030204" pitchFamily="49" charset="0"/>
                </a:rPr>
                <a:t> </a:t>
              </a:r>
              <a:r>
                <a:rPr lang="en-GB" sz="3600" b="0" dirty="0">
                  <a:solidFill>
                    <a:srgbClr val="DCDCAA"/>
                  </a:solidFill>
                  <a:effectLst/>
                  <a:latin typeface="Consolas" panose="020B0609020204030204" pitchFamily="49" charset="0"/>
                </a:rPr>
                <a:t>Dog</a:t>
              </a:r>
              <a:r>
                <a:rPr lang="en-GB" sz="3600" b="0"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B1FF9A6E-0C2B-4E8F-866A-F847C8A5FD43}"/>
                </a:ext>
              </a:extLst>
            </p:cNvPr>
            <p:cNvSpPr txBox="1"/>
            <p:nvPr/>
          </p:nvSpPr>
          <p:spPr>
            <a:xfrm>
              <a:off x="767408" y="1672725"/>
              <a:ext cx="1728192" cy="369332"/>
            </a:xfrm>
            <a:prstGeom prst="rect">
              <a:avLst/>
            </a:prstGeom>
            <a:noFill/>
          </p:spPr>
          <p:txBody>
            <a:bodyPr wrap="square">
              <a:spAutoFit/>
            </a:bodyPr>
            <a:lstStyle/>
            <a:p>
              <a:pPr algn="ctr"/>
              <a:r>
                <a:rPr lang="en-GB" b="0" dirty="0">
                  <a:solidFill>
                    <a:srgbClr val="4EC9B0"/>
                  </a:solidFill>
                  <a:effectLst/>
                  <a:latin typeface="Consolas" panose="020B0609020204030204" pitchFamily="49" charset="0"/>
                </a:rPr>
                <a:t>1. Classname</a:t>
              </a:r>
              <a:endParaRPr lang="en-GB"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67E976A4-F2D1-4DA7-8F9E-A9E8C7BF5155}"/>
                </a:ext>
              </a:extLst>
            </p:cNvPr>
            <p:cNvSpPr txBox="1"/>
            <p:nvPr/>
          </p:nvSpPr>
          <p:spPr>
            <a:xfrm>
              <a:off x="4007768" y="1488059"/>
              <a:ext cx="1728192" cy="369332"/>
            </a:xfrm>
            <a:prstGeom prst="rect">
              <a:avLst/>
            </a:prstGeom>
            <a:noFill/>
          </p:spPr>
          <p:txBody>
            <a:bodyPr wrap="square">
              <a:spAutoFit/>
            </a:bodyPr>
            <a:lstStyle/>
            <a:p>
              <a:pPr algn="ctr"/>
              <a:r>
                <a:rPr lang="en-GB" b="0" dirty="0">
                  <a:solidFill>
                    <a:srgbClr val="4EC9B0"/>
                  </a:solidFill>
                  <a:effectLst/>
                  <a:latin typeface="Consolas" panose="020B0609020204030204" pitchFamily="49" charset="0"/>
                </a:rPr>
                <a:t>2. Keyword </a:t>
              </a:r>
              <a:endParaRPr lang="en-GB" b="0" dirty="0">
                <a:solidFill>
                  <a:srgbClr val="D4D4D4"/>
                </a:solidFill>
                <a:effectLst/>
                <a:latin typeface="Consolas" panose="020B0609020204030204" pitchFamily="49" charset="0"/>
              </a:endParaRPr>
            </a:p>
          </p:txBody>
        </p:sp>
        <p:sp>
          <p:nvSpPr>
            <p:cNvPr id="9" name="TextBox 8">
              <a:extLst>
                <a:ext uri="{FF2B5EF4-FFF2-40B4-BE49-F238E27FC236}">
                  <a16:creationId xmlns:a16="http://schemas.microsoft.com/office/drawing/2014/main" id="{EF5E23E0-33E9-4897-90AE-53DB4120F51C}"/>
                </a:ext>
              </a:extLst>
            </p:cNvPr>
            <p:cNvSpPr txBox="1"/>
            <p:nvPr/>
          </p:nvSpPr>
          <p:spPr>
            <a:xfrm>
              <a:off x="4630894" y="3933056"/>
              <a:ext cx="2160240" cy="369332"/>
            </a:xfrm>
            <a:prstGeom prst="rect">
              <a:avLst/>
            </a:prstGeom>
            <a:noFill/>
          </p:spPr>
          <p:txBody>
            <a:bodyPr wrap="square">
              <a:spAutoFit/>
            </a:bodyPr>
            <a:lstStyle/>
            <a:p>
              <a:pPr algn="ctr"/>
              <a:r>
                <a:rPr lang="en-GB" b="0" dirty="0">
                  <a:solidFill>
                    <a:srgbClr val="4EC9B0"/>
                  </a:solidFill>
                  <a:effectLst/>
                  <a:latin typeface="Consolas" panose="020B0609020204030204" pitchFamily="49" charset="0"/>
                </a:rPr>
                <a:t>5. Assignment</a:t>
              </a:r>
              <a:endParaRPr lang="en-GB" b="0" dirty="0">
                <a:solidFill>
                  <a:srgbClr val="D4D4D4"/>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C0A23186-1697-4869-832B-5D68E09383C8}"/>
                </a:ext>
              </a:extLst>
            </p:cNvPr>
            <p:cNvSpPr txBox="1"/>
            <p:nvPr/>
          </p:nvSpPr>
          <p:spPr>
            <a:xfrm>
              <a:off x="8628632" y="2309882"/>
              <a:ext cx="2075880" cy="369332"/>
            </a:xfrm>
            <a:prstGeom prst="rect">
              <a:avLst/>
            </a:prstGeom>
            <a:noFill/>
          </p:spPr>
          <p:txBody>
            <a:bodyPr wrap="square">
              <a:spAutoFit/>
            </a:bodyPr>
            <a:lstStyle/>
            <a:p>
              <a:pPr algn="ctr"/>
              <a:r>
                <a:rPr lang="en-GB" b="0" dirty="0">
                  <a:solidFill>
                    <a:srgbClr val="4EC9B0"/>
                  </a:solidFill>
                  <a:effectLst/>
                  <a:latin typeface="Consolas" panose="020B0609020204030204" pitchFamily="49" charset="0"/>
                </a:rPr>
                <a:t>6. Constructor </a:t>
              </a:r>
              <a:endParaRPr lang="en-GB" b="0" dirty="0">
                <a:solidFill>
                  <a:srgbClr val="D4D4D4"/>
                </a:solidFill>
                <a:effectLst/>
                <a:latin typeface="Consolas" panose="020B0609020204030204" pitchFamily="49" charset="0"/>
              </a:endParaRPr>
            </a:p>
          </p:txBody>
        </p:sp>
        <p:cxnSp>
          <p:nvCxnSpPr>
            <p:cNvPr id="13" name="Straight Arrow Connector 12">
              <a:extLst>
                <a:ext uri="{FF2B5EF4-FFF2-40B4-BE49-F238E27FC236}">
                  <a16:creationId xmlns:a16="http://schemas.microsoft.com/office/drawing/2014/main" id="{99E932AE-7087-4392-B0C2-3C26751107C7}"/>
                </a:ext>
              </a:extLst>
            </p:cNvPr>
            <p:cNvCxnSpPr>
              <a:cxnSpLocks/>
              <a:stCxn id="10" idx="1"/>
            </p:cNvCxnSpPr>
            <p:nvPr/>
          </p:nvCxnSpPr>
          <p:spPr>
            <a:xfrm flipH="1">
              <a:off x="7140972" y="2494548"/>
              <a:ext cx="1487660" cy="63428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222B54C-1484-4DEF-9E71-66DD3BBE042F}"/>
                </a:ext>
              </a:extLst>
            </p:cNvPr>
            <p:cNvCxnSpPr>
              <a:cxnSpLocks/>
              <a:stCxn id="8" idx="2"/>
            </p:cNvCxnSpPr>
            <p:nvPr/>
          </p:nvCxnSpPr>
          <p:spPr>
            <a:xfrm>
              <a:off x="4871864" y="1857391"/>
              <a:ext cx="504056" cy="112470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E15B4EE-F42D-48B4-BD59-6C8B4A2FB338}"/>
                </a:ext>
              </a:extLst>
            </p:cNvPr>
            <p:cNvCxnSpPr/>
            <p:nvPr/>
          </p:nvCxnSpPr>
          <p:spPr>
            <a:xfrm>
              <a:off x="1786038" y="2006997"/>
              <a:ext cx="853578" cy="975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E96730E-AD85-42E2-BBB7-73088768B56B}"/>
                </a:ext>
              </a:extLst>
            </p:cNvPr>
            <p:cNvCxnSpPr>
              <a:cxnSpLocks/>
            </p:cNvCxnSpPr>
            <p:nvPr/>
          </p:nvCxnSpPr>
          <p:spPr>
            <a:xfrm flipH="1" flipV="1">
              <a:off x="4727848" y="3377347"/>
              <a:ext cx="720080" cy="5854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F6A92CA-5CF2-475A-A042-239FE68E57F3}"/>
                </a:ext>
              </a:extLst>
            </p:cNvPr>
            <p:cNvCxnSpPr>
              <a:cxnSpLocks/>
            </p:cNvCxnSpPr>
            <p:nvPr/>
          </p:nvCxnSpPr>
          <p:spPr>
            <a:xfrm flipV="1">
              <a:off x="3287688" y="3377346"/>
              <a:ext cx="504056" cy="6848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58B58CD-41A6-4924-891A-6261721AC980}"/>
                </a:ext>
              </a:extLst>
            </p:cNvPr>
            <p:cNvSpPr txBox="1"/>
            <p:nvPr/>
          </p:nvSpPr>
          <p:spPr>
            <a:xfrm>
              <a:off x="7248128" y="981706"/>
              <a:ext cx="1728192" cy="369332"/>
            </a:xfrm>
            <a:prstGeom prst="rect">
              <a:avLst/>
            </a:prstGeom>
            <a:noFill/>
          </p:spPr>
          <p:txBody>
            <a:bodyPr wrap="square">
              <a:spAutoFit/>
            </a:bodyPr>
            <a:lstStyle/>
            <a:p>
              <a:pPr algn="ctr"/>
              <a:r>
                <a:rPr lang="en-GB" b="0" dirty="0">
                  <a:solidFill>
                    <a:srgbClr val="4EC9B0"/>
                  </a:solidFill>
                  <a:effectLst/>
                  <a:latin typeface="Consolas" panose="020B0609020204030204" pitchFamily="49" charset="0"/>
                </a:rPr>
                <a:t>3. Classname </a:t>
              </a:r>
              <a:endParaRPr lang="en-GB" b="0" dirty="0">
                <a:solidFill>
                  <a:srgbClr val="D4D4D4"/>
                </a:solidFill>
                <a:effectLst/>
                <a:latin typeface="Consolas" panose="020B0609020204030204" pitchFamily="49" charset="0"/>
              </a:endParaRPr>
            </a:p>
          </p:txBody>
        </p:sp>
        <p:cxnSp>
          <p:nvCxnSpPr>
            <p:cNvPr id="27" name="Straight Arrow Connector 26">
              <a:extLst>
                <a:ext uri="{FF2B5EF4-FFF2-40B4-BE49-F238E27FC236}">
                  <a16:creationId xmlns:a16="http://schemas.microsoft.com/office/drawing/2014/main" id="{CAE1796A-7DED-461F-97EF-4C2C49FF9DB1}"/>
                </a:ext>
              </a:extLst>
            </p:cNvPr>
            <p:cNvCxnSpPr>
              <a:cxnSpLocks/>
            </p:cNvCxnSpPr>
            <p:nvPr/>
          </p:nvCxnSpPr>
          <p:spPr>
            <a:xfrm flipH="1">
              <a:off x="6461370" y="1292005"/>
              <a:ext cx="946696" cy="17037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4" name="Table 34">
            <a:extLst>
              <a:ext uri="{FF2B5EF4-FFF2-40B4-BE49-F238E27FC236}">
                <a16:creationId xmlns:a16="http://schemas.microsoft.com/office/drawing/2014/main" id="{F34B7C43-FCE0-402E-AB35-1877322B55E0}"/>
              </a:ext>
            </a:extLst>
          </p:cNvPr>
          <p:cNvGraphicFramePr>
            <a:graphicFrameLocks noGrp="1"/>
          </p:cNvGraphicFramePr>
          <p:nvPr>
            <p:extLst>
              <p:ext uri="{D42A27DB-BD31-4B8C-83A1-F6EECF244321}">
                <p14:modId xmlns:p14="http://schemas.microsoft.com/office/powerpoint/2010/main" val="414727953"/>
              </p:ext>
            </p:extLst>
          </p:nvPr>
        </p:nvGraphicFramePr>
        <p:xfrm>
          <a:off x="3835235" y="3628667"/>
          <a:ext cx="7128793" cy="2560320"/>
        </p:xfrm>
        <a:graphic>
          <a:graphicData uri="http://schemas.openxmlformats.org/drawingml/2006/table">
            <a:tbl>
              <a:tblPr firstRow="1" bandRow="1">
                <a:tableStyleId>{0660B408-B3CF-4A94-85FC-2B1E0A45F4A2}</a:tableStyleId>
              </a:tblPr>
              <a:tblGrid>
                <a:gridCol w="566455">
                  <a:extLst>
                    <a:ext uri="{9D8B030D-6E8A-4147-A177-3AD203B41FA5}">
                      <a16:colId xmlns:a16="http://schemas.microsoft.com/office/drawing/2014/main" val="1505493325"/>
                    </a:ext>
                  </a:extLst>
                </a:gridCol>
                <a:gridCol w="1593785">
                  <a:extLst>
                    <a:ext uri="{9D8B030D-6E8A-4147-A177-3AD203B41FA5}">
                      <a16:colId xmlns:a16="http://schemas.microsoft.com/office/drawing/2014/main" val="4082430829"/>
                    </a:ext>
                  </a:extLst>
                </a:gridCol>
                <a:gridCol w="4968553">
                  <a:extLst>
                    <a:ext uri="{9D8B030D-6E8A-4147-A177-3AD203B41FA5}">
                      <a16:colId xmlns:a16="http://schemas.microsoft.com/office/drawing/2014/main" val="3573691885"/>
                    </a:ext>
                  </a:extLst>
                </a:gridCol>
              </a:tblGrid>
              <a:tr h="303106">
                <a:tc>
                  <a:txBody>
                    <a:bodyPr/>
                    <a:lstStyle/>
                    <a:p>
                      <a:pPr algn="ctr"/>
                      <a:endParaRPr lang="en-GB" dirty="0"/>
                    </a:p>
                  </a:txBody>
                  <a:tcPr/>
                </a:tc>
                <a:tc>
                  <a:txBody>
                    <a:bodyPr/>
                    <a:lstStyle/>
                    <a:p>
                      <a:endParaRPr lang="en-GB" b="0" dirty="0"/>
                    </a:p>
                  </a:txBody>
                  <a:tcPr/>
                </a:tc>
                <a:tc>
                  <a:txBody>
                    <a:bodyPr/>
                    <a:lstStyle/>
                    <a:p>
                      <a:r>
                        <a:rPr lang="en-GB" sz="1600" b="0" dirty="0"/>
                        <a:t>Descriptions</a:t>
                      </a:r>
                    </a:p>
                  </a:txBody>
                  <a:tcPr/>
                </a:tc>
                <a:extLst>
                  <a:ext uri="{0D108BD9-81ED-4DB2-BD59-A6C34878D82A}">
                    <a16:rowId xmlns:a16="http://schemas.microsoft.com/office/drawing/2014/main" val="1926410952"/>
                  </a:ext>
                </a:extLst>
              </a:tr>
              <a:tr h="303106">
                <a:tc>
                  <a:txBody>
                    <a:bodyPr/>
                    <a:lstStyle/>
                    <a:p>
                      <a:pPr algn="ctr"/>
                      <a:r>
                        <a:rPr lang="en-GB" sz="1400" dirty="0"/>
                        <a:t>1</a:t>
                      </a:r>
                    </a:p>
                  </a:txBody>
                  <a:tcPr anchor="ctr"/>
                </a:tc>
                <a:tc>
                  <a:txBody>
                    <a:bodyPr/>
                    <a:lstStyle/>
                    <a:p>
                      <a:pPr algn="ctr"/>
                      <a:r>
                        <a:rPr lang="en-GB" sz="1400" b="0" kern="1200" dirty="0">
                          <a:solidFill>
                            <a:schemeClr val="accent6">
                              <a:lumMod val="75000"/>
                            </a:schemeClr>
                          </a:solidFill>
                          <a:effectLst/>
                        </a:rPr>
                        <a:t>Classname</a:t>
                      </a:r>
                      <a:endParaRPr lang="en-GB" sz="1400" b="0" kern="1200" dirty="0">
                        <a:solidFill>
                          <a:schemeClr val="accent6">
                            <a:lumMod val="75000"/>
                          </a:schemeClr>
                        </a:solidFill>
                        <a:effectLst/>
                        <a:latin typeface="Consolas" panose="020B0609020204030204" pitchFamily="49" charset="0"/>
                        <a:ea typeface="+mn-ea"/>
                        <a:cs typeface="+mn-cs"/>
                      </a:endParaRPr>
                    </a:p>
                  </a:txBody>
                  <a:tcPr anchor="ctr"/>
                </a:tc>
                <a:tc>
                  <a:txBody>
                    <a:bodyPr/>
                    <a:lstStyle/>
                    <a:p>
                      <a:r>
                        <a:rPr lang="en-GB" sz="1100" b="0" kern="1200" dirty="0">
                          <a:solidFill>
                            <a:schemeClr val="accent6">
                              <a:lumMod val="75000"/>
                            </a:schemeClr>
                          </a:solidFill>
                          <a:effectLst/>
                        </a:rPr>
                        <a:t>Class name we are trying to make?</a:t>
                      </a:r>
                      <a:endParaRPr lang="en-GB" sz="1100" b="0" kern="1200" dirty="0">
                        <a:solidFill>
                          <a:schemeClr val="accent6">
                            <a:lumMod val="75000"/>
                          </a:schemeClr>
                        </a:solidFill>
                        <a:effectLst/>
                        <a:latin typeface="Consolas" panose="020B0609020204030204" pitchFamily="49" charset="0"/>
                        <a:ea typeface="+mn-ea"/>
                        <a:cs typeface="+mn-cs"/>
                      </a:endParaRPr>
                    </a:p>
                  </a:txBody>
                  <a:tcPr/>
                </a:tc>
                <a:extLst>
                  <a:ext uri="{0D108BD9-81ED-4DB2-BD59-A6C34878D82A}">
                    <a16:rowId xmlns:a16="http://schemas.microsoft.com/office/drawing/2014/main" val="1511431501"/>
                  </a:ext>
                </a:extLst>
              </a:tr>
              <a:tr h="303106">
                <a:tc>
                  <a:txBody>
                    <a:bodyPr/>
                    <a:lstStyle/>
                    <a:p>
                      <a:pPr algn="ctr"/>
                      <a:r>
                        <a:rPr lang="en-GB" sz="1400" dirty="0"/>
                        <a:t>2</a:t>
                      </a:r>
                    </a:p>
                  </a:txBody>
                  <a:tcPr anchor="ctr"/>
                </a:tc>
                <a:tc>
                  <a:txBody>
                    <a:bodyPr/>
                    <a:lstStyle/>
                    <a:p>
                      <a:pPr algn="ctr"/>
                      <a:r>
                        <a:rPr lang="en-GB" sz="1400" b="0" kern="1200" dirty="0">
                          <a:solidFill>
                            <a:schemeClr val="accent6">
                              <a:lumMod val="75000"/>
                            </a:schemeClr>
                          </a:solidFill>
                          <a:effectLst/>
                        </a:rPr>
                        <a:t>Keyword</a:t>
                      </a:r>
                      <a:endParaRPr lang="en-GB" sz="1400" b="0" kern="1200" dirty="0">
                        <a:solidFill>
                          <a:schemeClr val="accent6">
                            <a:lumMod val="75000"/>
                          </a:schemeClr>
                        </a:solidFill>
                        <a:effectLst/>
                        <a:latin typeface="Consolas" panose="020B0609020204030204" pitchFamily="49" charset="0"/>
                        <a:ea typeface="+mn-ea"/>
                        <a:cs typeface="+mn-cs"/>
                      </a:endParaRPr>
                    </a:p>
                  </a:txBody>
                  <a:tcPr anchor="ctr"/>
                </a:tc>
                <a:tc>
                  <a:txBody>
                    <a:bodyPr/>
                    <a:lstStyle/>
                    <a:p>
                      <a:r>
                        <a:rPr lang="en-GB" sz="1100" b="0" kern="1200" dirty="0">
                          <a:solidFill>
                            <a:schemeClr val="accent6">
                              <a:lumMod val="75000"/>
                            </a:schemeClr>
                          </a:solidFill>
                          <a:effectLst/>
                        </a:rPr>
                        <a:t>New is a keyword we use to create a new instance of an object.</a:t>
                      </a:r>
                      <a:endParaRPr lang="en-GB" sz="1100" b="0" kern="1200" dirty="0">
                        <a:solidFill>
                          <a:schemeClr val="accent6">
                            <a:lumMod val="75000"/>
                          </a:schemeClr>
                        </a:solidFill>
                        <a:effectLst/>
                        <a:latin typeface="Consolas" panose="020B0609020204030204" pitchFamily="49" charset="0"/>
                        <a:ea typeface="+mn-ea"/>
                        <a:cs typeface="+mn-cs"/>
                      </a:endParaRPr>
                    </a:p>
                  </a:txBody>
                  <a:tcPr/>
                </a:tc>
                <a:extLst>
                  <a:ext uri="{0D108BD9-81ED-4DB2-BD59-A6C34878D82A}">
                    <a16:rowId xmlns:a16="http://schemas.microsoft.com/office/drawing/2014/main" val="4266570105"/>
                  </a:ext>
                </a:extLst>
              </a:tr>
              <a:tr h="348779">
                <a:tc>
                  <a:txBody>
                    <a:bodyPr/>
                    <a:lstStyle/>
                    <a:p>
                      <a:pPr algn="ctr"/>
                      <a:r>
                        <a:rPr lang="en-GB" sz="1400" dirty="0"/>
                        <a:t>3</a:t>
                      </a:r>
                    </a:p>
                  </a:txBody>
                  <a:tcPr anchor="ctr"/>
                </a:tc>
                <a:tc>
                  <a:txBody>
                    <a:bodyPr/>
                    <a:lstStyle/>
                    <a:p>
                      <a:pPr algn="ctr"/>
                      <a:r>
                        <a:rPr lang="en-GB" sz="1400" b="0" kern="1200" dirty="0">
                          <a:solidFill>
                            <a:schemeClr val="accent6">
                              <a:lumMod val="75000"/>
                            </a:schemeClr>
                          </a:solidFill>
                          <a:effectLst/>
                        </a:rPr>
                        <a:t>Classname</a:t>
                      </a:r>
                      <a:endParaRPr lang="en-GB" sz="1400" b="0" kern="1200" dirty="0">
                        <a:solidFill>
                          <a:schemeClr val="accent6">
                            <a:lumMod val="75000"/>
                          </a:schemeClr>
                        </a:solidFill>
                        <a:effectLst/>
                        <a:latin typeface="Consolas" panose="020B0609020204030204" pitchFamily="49" charset="0"/>
                        <a:ea typeface="+mn-ea"/>
                        <a:cs typeface="+mn-cs"/>
                      </a:endParaRPr>
                    </a:p>
                  </a:txBody>
                  <a:tcPr anchor="ctr"/>
                </a:tc>
                <a:tc>
                  <a:txBody>
                    <a:bodyPr/>
                    <a:lstStyle/>
                    <a:p>
                      <a:r>
                        <a:rPr lang="en-GB" sz="1100" b="0" kern="1200" dirty="0">
                          <a:solidFill>
                            <a:schemeClr val="accent6">
                              <a:lumMod val="75000"/>
                            </a:schemeClr>
                          </a:solidFill>
                          <a:effectLst/>
                        </a:rPr>
                        <a:t>We use this to select the class that is being instantiated, it can even be a sub class of the one in step 1. </a:t>
                      </a:r>
                      <a:endParaRPr lang="en-GB" sz="1100" b="0" kern="1200" dirty="0">
                        <a:solidFill>
                          <a:schemeClr val="accent6">
                            <a:lumMod val="75000"/>
                          </a:schemeClr>
                        </a:solidFill>
                        <a:effectLst/>
                        <a:latin typeface="Consolas" panose="020B0609020204030204" pitchFamily="49" charset="0"/>
                        <a:ea typeface="+mn-ea"/>
                        <a:cs typeface="+mn-cs"/>
                      </a:endParaRPr>
                    </a:p>
                  </a:txBody>
                  <a:tcPr/>
                </a:tc>
                <a:extLst>
                  <a:ext uri="{0D108BD9-81ED-4DB2-BD59-A6C34878D82A}">
                    <a16:rowId xmlns:a16="http://schemas.microsoft.com/office/drawing/2014/main" val="2883589977"/>
                  </a:ext>
                </a:extLst>
              </a:tr>
              <a:tr h="303106">
                <a:tc>
                  <a:txBody>
                    <a:bodyPr/>
                    <a:lstStyle/>
                    <a:p>
                      <a:pPr algn="ctr"/>
                      <a:r>
                        <a:rPr lang="en-GB" sz="1400" dirty="0"/>
                        <a:t>4</a:t>
                      </a:r>
                    </a:p>
                  </a:txBody>
                  <a:tcPr anchor="ctr"/>
                </a:tc>
                <a:tc>
                  <a:txBody>
                    <a:bodyPr/>
                    <a:lstStyle/>
                    <a:p>
                      <a:pPr algn="ctr"/>
                      <a:r>
                        <a:rPr lang="en-GB" sz="1400" b="0" kern="1200" dirty="0">
                          <a:solidFill>
                            <a:schemeClr val="accent6">
                              <a:lumMod val="75000"/>
                            </a:schemeClr>
                          </a:solidFill>
                          <a:effectLst/>
                        </a:rPr>
                        <a:t>Object name</a:t>
                      </a:r>
                      <a:endParaRPr lang="en-GB" sz="1400" b="0" kern="1200" dirty="0">
                        <a:solidFill>
                          <a:schemeClr val="accent6">
                            <a:lumMod val="75000"/>
                          </a:schemeClr>
                        </a:solidFill>
                        <a:effectLst/>
                        <a:latin typeface="Consolas" panose="020B0609020204030204" pitchFamily="49" charset="0"/>
                        <a:ea typeface="+mn-ea"/>
                        <a:cs typeface="+mn-cs"/>
                      </a:endParaRPr>
                    </a:p>
                  </a:txBody>
                  <a:tcPr anchor="ctr"/>
                </a:tc>
                <a:tc>
                  <a:txBody>
                    <a:bodyPr/>
                    <a:lstStyle/>
                    <a:p>
                      <a:r>
                        <a:rPr lang="en-US" sz="1100" b="0" kern="1200" dirty="0">
                          <a:solidFill>
                            <a:schemeClr val="accent6">
                              <a:lumMod val="75000"/>
                            </a:schemeClr>
                          </a:solidFill>
                          <a:effectLst/>
                        </a:rPr>
                        <a:t>This is the name that we can refer to our new object by.</a:t>
                      </a:r>
                      <a:endParaRPr lang="en-GB" sz="1100" b="0" kern="1200" dirty="0">
                        <a:solidFill>
                          <a:schemeClr val="accent6">
                            <a:lumMod val="75000"/>
                          </a:schemeClr>
                        </a:solidFill>
                        <a:effectLst/>
                        <a:latin typeface="Consolas" panose="020B0609020204030204" pitchFamily="49" charset="0"/>
                        <a:ea typeface="+mn-ea"/>
                        <a:cs typeface="+mn-cs"/>
                      </a:endParaRPr>
                    </a:p>
                  </a:txBody>
                  <a:tcPr/>
                </a:tc>
                <a:extLst>
                  <a:ext uri="{0D108BD9-81ED-4DB2-BD59-A6C34878D82A}">
                    <a16:rowId xmlns:a16="http://schemas.microsoft.com/office/drawing/2014/main" val="3492124064"/>
                  </a:ext>
                </a:extLst>
              </a:tr>
              <a:tr h="303106">
                <a:tc>
                  <a:txBody>
                    <a:bodyPr/>
                    <a:lstStyle/>
                    <a:p>
                      <a:pPr algn="ctr"/>
                      <a:r>
                        <a:rPr lang="en-GB" sz="1400" dirty="0"/>
                        <a:t>5</a:t>
                      </a:r>
                    </a:p>
                  </a:txBody>
                  <a:tcPr anchor="ctr"/>
                </a:tc>
                <a:tc>
                  <a:txBody>
                    <a:bodyPr/>
                    <a:lstStyle/>
                    <a:p>
                      <a:pPr algn="ctr"/>
                      <a:r>
                        <a:rPr lang="en-GB" sz="1400" b="0" kern="1200" dirty="0">
                          <a:solidFill>
                            <a:schemeClr val="accent6">
                              <a:lumMod val="75000"/>
                            </a:schemeClr>
                          </a:solidFill>
                          <a:effectLst/>
                        </a:rPr>
                        <a:t>Assignment</a:t>
                      </a:r>
                      <a:endParaRPr lang="en-GB" sz="1400" b="0" kern="1200" dirty="0">
                        <a:solidFill>
                          <a:schemeClr val="accent6">
                            <a:lumMod val="75000"/>
                          </a:schemeClr>
                        </a:solidFill>
                        <a:effectLst/>
                        <a:latin typeface="Consolas" panose="020B0609020204030204" pitchFamily="49" charset="0"/>
                        <a:ea typeface="+mn-ea"/>
                        <a:cs typeface="+mn-cs"/>
                      </a:endParaRPr>
                    </a:p>
                  </a:txBody>
                  <a:tcPr anchor="ctr"/>
                </a:tc>
                <a:tc>
                  <a:txBody>
                    <a:bodyPr/>
                    <a:lstStyle/>
                    <a:p>
                      <a:r>
                        <a:rPr lang="en-US" sz="1100" b="0" kern="1200" dirty="0">
                          <a:solidFill>
                            <a:schemeClr val="accent6">
                              <a:lumMod val="75000"/>
                            </a:schemeClr>
                          </a:solidFill>
                          <a:effectLst/>
                        </a:rPr>
                        <a:t>The single ‘=’ is the assignment operator in Java. ‘==’is a logical operator. </a:t>
                      </a:r>
                      <a:endParaRPr lang="en-GB" sz="1100" b="0" kern="1200" dirty="0">
                        <a:solidFill>
                          <a:schemeClr val="accent6">
                            <a:lumMod val="75000"/>
                          </a:schemeClr>
                        </a:solidFill>
                        <a:effectLst/>
                        <a:latin typeface="Consolas" panose="020B0609020204030204" pitchFamily="49" charset="0"/>
                        <a:ea typeface="+mn-ea"/>
                        <a:cs typeface="+mn-cs"/>
                      </a:endParaRPr>
                    </a:p>
                  </a:txBody>
                  <a:tcPr/>
                </a:tc>
                <a:extLst>
                  <a:ext uri="{0D108BD9-81ED-4DB2-BD59-A6C34878D82A}">
                    <a16:rowId xmlns:a16="http://schemas.microsoft.com/office/drawing/2014/main" val="4099605966"/>
                  </a:ext>
                </a:extLst>
              </a:tr>
              <a:tr h="303106">
                <a:tc>
                  <a:txBody>
                    <a:bodyPr/>
                    <a:lstStyle/>
                    <a:p>
                      <a:pPr algn="ctr"/>
                      <a:r>
                        <a:rPr lang="en-GB" sz="1400" dirty="0"/>
                        <a:t>6</a:t>
                      </a:r>
                    </a:p>
                  </a:txBody>
                  <a:tcPr anchor="ctr"/>
                </a:tc>
                <a:tc>
                  <a:txBody>
                    <a:bodyPr/>
                    <a:lstStyle/>
                    <a:p>
                      <a:pPr algn="ctr"/>
                      <a:r>
                        <a:rPr lang="en-GB" sz="1400" b="0" kern="1200" dirty="0">
                          <a:solidFill>
                            <a:schemeClr val="accent6">
                              <a:lumMod val="75000"/>
                            </a:schemeClr>
                          </a:solidFill>
                          <a:effectLst/>
                        </a:rPr>
                        <a:t>Constructor</a:t>
                      </a:r>
                      <a:endParaRPr lang="en-GB" sz="1400" b="0" kern="1200" dirty="0">
                        <a:solidFill>
                          <a:schemeClr val="accent6">
                            <a:lumMod val="75000"/>
                          </a:schemeClr>
                        </a:solidFill>
                        <a:effectLst/>
                        <a:latin typeface="Consolas" panose="020B0609020204030204" pitchFamily="49" charset="0"/>
                        <a:ea typeface="+mn-ea"/>
                        <a:cs typeface="+mn-cs"/>
                      </a:endParaRPr>
                    </a:p>
                  </a:txBody>
                  <a:tcPr anchor="ctr"/>
                </a:tc>
                <a:tc>
                  <a:txBody>
                    <a:bodyPr/>
                    <a:lstStyle/>
                    <a:p>
                      <a:r>
                        <a:rPr lang="en-US" sz="1100" b="0" kern="1200" dirty="0">
                          <a:solidFill>
                            <a:schemeClr val="accent6">
                              <a:lumMod val="75000"/>
                            </a:schemeClr>
                          </a:solidFill>
                          <a:effectLst/>
                        </a:rPr>
                        <a:t>This is mandatory and should correspond with the arguments for the class to be required. </a:t>
                      </a:r>
                      <a:endParaRPr lang="en-GB" sz="1100" b="0" kern="1200" dirty="0">
                        <a:solidFill>
                          <a:schemeClr val="accent6">
                            <a:lumMod val="75000"/>
                          </a:schemeClr>
                        </a:solidFill>
                        <a:effectLst/>
                        <a:latin typeface="Consolas" panose="020B0609020204030204" pitchFamily="49" charset="0"/>
                        <a:ea typeface="+mn-ea"/>
                        <a:cs typeface="+mn-cs"/>
                      </a:endParaRPr>
                    </a:p>
                  </a:txBody>
                  <a:tcPr/>
                </a:tc>
                <a:extLst>
                  <a:ext uri="{0D108BD9-81ED-4DB2-BD59-A6C34878D82A}">
                    <a16:rowId xmlns:a16="http://schemas.microsoft.com/office/drawing/2014/main" val="2332423867"/>
                  </a:ext>
                </a:extLst>
              </a:tr>
            </a:tbl>
          </a:graphicData>
        </a:graphic>
      </p:graphicFrame>
      <p:sp>
        <p:nvSpPr>
          <p:cNvPr id="4" name="TextBox 3">
            <a:extLst>
              <a:ext uri="{FF2B5EF4-FFF2-40B4-BE49-F238E27FC236}">
                <a16:creationId xmlns:a16="http://schemas.microsoft.com/office/drawing/2014/main" id="{78209500-629B-4C64-8553-9A1467B35587}"/>
              </a:ext>
            </a:extLst>
          </p:cNvPr>
          <p:cNvSpPr txBox="1"/>
          <p:nvPr/>
        </p:nvSpPr>
        <p:spPr>
          <a:xfrm>
            <a:off x="1499937" y="3161416"/>
            <a:ext cx="2673977" cy="646331"/>
          </a:xfrm>
          <a:prstGeom prst="rect">
            <a:avLst/>
          </a:prstGeom>
          <a:noFill/>
        </p:spPr>
        <p:txBody>
          <a:bodyPr wrap="square">
            <a:spAutoFit/>
          </a:bodyPr>
          <a:lstStyle/>
          <a:p>
            <a:pPr algn="ctr"/>
            <a:r>
              <a:rPr lang="en-GB" b="0" dirty="0">
                <a:solidFill>
                  <a:srgbClr val="4EC9B0"/>
                </a:solidFill>
                <a:effectLst/>
                <a:latin typeface="Consolas" panose="020B0609020204030204" pitchFamily="49" charset="0"/>
              </a:rPr>
              <a:t>4. Object name/</a:t>
            </a:r>
            <a:br>
              <a:rPr lang="en-GB" b="0" dirty="0">
                <a:solidFill>
                  <a:srgbClr val="4EC9B0"/>
                </a:solidFill>
                <a:effectLst/>
                <a:latin typeface="Consolas" panose="020B0609020204030204" pitchFamily="49" charset="0"/>
              </a:rPr>
            </a:br>
            <a:r>
              <a:rPr lang="en-GB" b="0" dirty="0">
                <a:solidFill>
                  <a:srgbClr val="4EC9B0"/>
                </a:solidFill>
                <a:effectLst/>
                <a:latin typeface="Consolas" panose="020B0609020204030204" pitchFamily="49" charset="0"/>
              </a:rPr>
              <a:t>reference name </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3156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3DEFD4-48D2-4844-B807-7C1D684AD036}"/>
              </a:ext>
            </a:extLst>
          </p:cNvPr>
          <p:cNvSpPr>
            <a:spLocks noGrp="1"/>
          </p:cNvSpPr>
          <p:nvPr>
            <p:ph idx="1"/>
          </p:nvPr>
        </p:nvSpPr>
        <p:spPr/>
        <p:txBody>
          <a:bodyPr/>
          <a:lstStyle/>
          <a:p>
            <a:r>
              <a:rPr lang="en-US" dirty="0"/>
              <a:t>Use instantiation to make at least one car object from your Car class.</a:t>
            </a:r>
          </a:p>
          <a:p>
            <a:r>
              <a:rPr lang="en-US" dirty="0"/>
              <a:t>e.g. go to your ‘Main.java’ file, and inside the ‘main’ method, write code to instantiate an object.</a:t>
            </a:r>
          </a:p>
        </p:txBody>
      </p:sp>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 TASK ***</a:t>
            </a:r>
          </a:p>
        </p:txBody>
      </p:sp>
      <p:sp>
        <p:nvSpPr>
          <p:cNvPr id="6" name="TextBox 5">
            <a:extLst>
              <a:ext uri="{FF2B5EF4-FFF2-40B4-BE49-F238E27FC236}">
                <a16:creationId xmlns:a16="http://schemas.microsoft.com/office/drawing/2014/main" id="{DFE93D07-0A7D-4619-8807-A8C80C4CFE21}"/>
              </a:ext>
            </a:extLst>
          </p:cNvPr>
          <p:cNvSpPr txBox="1"/>
          <p:nvPr/>
        </p:nvSpPr>
        <p:spPr>
          <a:xfrm>
            <a:off x="765600" y="2348880"/>
            <a:ext cx="6137030" cy="2862322"/>
          </a:xfrm>
          <a:prstGeom prst="rect">
            <a:avLst/>
          </a:prstGeom>
          <a:solidFill>
            <a:schemeClr val="tx1">
              <a:lumMod val="85000"/>
              <a:lumOff val="15000"/>
            </a:schemeClr>
          </a:solidFill>
        </p:spPr>
        <p:txBody>
          <a:bodyPr wrap="square">
            <a:spAutoFit/>
          </a:bodyPr>
          <a:lstStyle/>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Main</a:t>
            </a:r>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main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args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write your code here</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//instantiation</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Car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myCar</a:t>
            </a:r>
            <a:r>
              <a:rPr lang="en-US" b="0" dirty="0">
                <a:solidFill>
                  <a:srgbClr val="D4D4D4"/>
                </a:solidFill>
                <a:effectLst/>
                <a:latin typeface="Consolas" panose="020B0609020204030204" pitchFamily="49" charset="0"/>
              </a:rPr>
              <a:t> = </a:t>
            </a:r>
            <a:r>
              <a:rPr lang="en-US" b="0" dirty="0">
                <a:solidFill>
                  <a:srgbClr val="C586C0"/>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F3964531-0AAE-43FC-ABF2-6AF2D009B331}"/>
              </a:ext>
            </a:extLst>
          </p:cNvPr>
          <p:cNvSpPr txBox="1"/>
          <p:nvPr/>
        </p:nvSpPr>
        <p:spPr>
          <a:xfrm>
            <a:off x="763595" y="2071881"/>
            <a:ext cx="6137030" cy="276999"/>
          </a:xfrm>
          <a:prstGeom prst="rect">
            <a:avLst/>
          </a:prstGeom>
          <a:solidFill>
            <a:schemeClr val="accent4">
              <a:lumMod val="40000"/>
              <a:lumOff val="60000"/>
            </a:schemeClr>
          </a:solidFill>
        </p:spPr>
        <p:txBody>
          <a:bodyPr wrap="square">
            <a:spAutoFit/>
          </a:bodyPr>
          <a:lstStyle/>
          <a:p>
            <a:r>
              <a:rPr lang="en-US" sz="1200" dirty="0"/>
              <a:t>Example</a:t>
            </a:r>
          </a:p>
        </p:txBody>
      </p:sp>
    </p:spTree>
    <p:extLst>
      <p:ext uri="{BB962C8B-B14F-4D97-AF65-F5344CB8AC3E}">
        <p14:creationId xmlns:p14="http://schemas.microsoft.com/office/powerpoint/2010/main" val="69088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37DB224-6A77-4D1B-B871-A016231076A7}"/>
              </a:ext>
            </a:extLst>
          </p:cNvPr>
          <p:cNvSpPr>
            <a:spLocks noGrp="1"/>
          </p:cNvSpPr>
          <p:nvPr>
            <p:ph idx="1"/>
          </p:nvPr>
        </p:nvSpPr>
        <p:spPr/>
        <p:txBody>
          <a:bodyPr/>
          <a:lstStyle/>
          <a:p>
            <a:r>
              <a:rPr lang="en-US" sz="2000" b="1" dirty="0">
                <a:solidFill>
                  <a:schemeClr val="tx1"/>
                </a:solidFill>
                <a:latin typeface="Calibri-Bold"/>
              </a:rPr>
              <a:t>What is encapsulation?</a:t>
            </a:r>
          </a:p>
          <a:p>
            <a:r>
              <a:rPr lang="en-US" sz="2000" b="1" dirty="0">
                <a:solidFill>
                  <a:srgbClr val="385723"/>
                </a:solidFill>
                <a:latin typeface="Calibri-Bold"/>
              </a:rPr>
              <a:t>Encapsulation = is the concept of wrapping data and methods together into the same component – the class.</a:t>
            </a:r>
          </a:p>
          <a:p>
            <a:r>
              <a:rPr lang="en-GB" sz="2000" b="1" dirty="0">
                <a:solidFill>
                  <a:srgbClr val="EE7D31"/>
                </a:solidFill>
                <a:latin typeface="Calibri-Bold"/>
              </a:rPr>
              <a:t>Encapsulation = a mechanism for </a:t>
            </a:r>
            <a:r>
              <a:rPr lang="en-US" sz="2000" b="1" dirty="0">
                <a:solidFill>
                  <a:srgbClr val="EE7D31"/>
                </a:solidFill>
                <a:latin typeface="Calibri-Bold"/>
              </a:rPr>
              <a:t>restricting access to some of the object’s </a:t>
            </a:r>
            <a:r>
              <a:rPr lang="en-GB" sz="2000" b="1" dirty="0">
                <a:solidFill>
                  <a:srgbClr val="EE7D31"/>
                </a:solidFill>
                <a:latin typeface="Calibri-Bold"/>
              </a:rPr>
              <a:t>components</a:t>
            </a:r>
            <a:endParaRPr lang="en-GB" sz="2000" dirty="0"/>
          </a:p>
          <a:p>
            <a:endParaRPr lang="en-GB" dirty="0"/>
          </a:p>
          <a:p>
            <a:endParaRPr lang="en-GB" dirty="0"/>
          </a:p>
          <a:p>
            <a:r>
              <a:rPr lang="en-US" sz="2000" dirty="0"/>
              <a:t>We have already put all our Car attributes (data) and methods (behavior) into the same class, so we’ve achieved the first point above.  </a:t>
            </a:r>
          </a:p>
          <a:p>
            <a:r>
              <a:rPr lang="en-US" sz="2000" dirty="0"/>
              <a:t>However, we need to look at the second point – restricting access.</a:t>
            </a:r>
          </a:p>
          <a:p>
            <a:endParaRPr lang="en-GB" dirty="0"/>
          </a:p>
        </p:txBody>
      </p:sp>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ENCAPSULATION</a:t>
            </a:r>
          </a:p>
        </p:txBody>
      </p:sp>
    </p:spTree>
    <p:extLst>
      <p:ext uri="{BB962C8B-B14F-4D97-AF65-F5344CB8AC3E}">
        <p14:creationId xmlns:p14="http://schemas.microsoft.com/office/powerpoint/2010/main" val="3890729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D8B3F3C-506F-4688-A249-3DBEB19F00ED}"/>
              </a:ext>
            </a:extLst>
          </p:cNvPr>
          <p:cNvSpPr>
            <a:spLocks noGrp="1"/>
          </p:cNvSpPr>
          <p:nvPr>
            <p:ph idx="1"/>
          </p:nvPr>
        </p:nvSpPr>
        <p:spPr>
          <a:xfrm>
            <a:off x="708990" y="813091"/>
            <a:ext cx="11075643" cy="3263981"/>
          </a:xfrm>
        </p:spPr>
        <p:txBody>
          <a:bodyPr/>
          <a:lstStyle/>
          <a:p>
            <a:r>
              <a:rPr lang="en-US" sz="2000" dirty="0"/>
              <a:t>In Java, data stored in attributes/variables of a class should ALWAYS be hidden away so that code from other classes cannot access it and change it directly.</a:t>
            </a:r>
          </a:p>
          <a:p>
            <a:endParaRPr lang="en-US" dirty="0"/>
          </a:p>
          <a:p>
            <a:r>
              <a:rPr lang="en-US" dirty="0"/>
              <a:t>Imagine you have written a Calculator class, your calculator has got values it uses for calculations, such as Pythagoras, you would never want anyone who uses your Calculator class to be able to alter these such values, This would compromise the integrity of your application. So when creating applications, it’s sometimes necessary to control the way these fields are accessed. This is where encapsulation comes in.</a:t>
            </a:r>
          </a:p>
          <a:p>
            <a:endParaRPr lang="en-US" sz="2000" dirty="0"/>
          </a:p>
        </p:txBody>
      </p:sp>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ENCAPSULATION in JAVA</a:t>
            </a:r>
          </a:p>
        </p:txBody>
      </p:sp>
      <p:pic>
        <p:nvPicPr>
          <p:cNvPr id="1032" name="Picture 8">
            <a:extLst>
              <a:ext uri="{FF2B5EF4-FFF2-40B4-BE49-F238E27FC236}">
                <a16:creationId xmlns:a16="http://schemas.microsoft.com/office/drawing/2014/main" id="{3F265883-CACA-4FDF-9396-B2D53E662DF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r="-583"/>
          <a:stretch/>
        </p:blipFill>
        <p:spPr bwMode="auto">
          <a:xfrm rot="20028962">
            <a:off x="1223701" y="4454731"/>
            <a:ext cx="1973199" cy="11242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1F5D9F7-417B-4C7B-BFAF-BA002E4A9896}"/>
              </a:ext>
            </a:extLst>
          </p:cNvPr>
          <p:cNvSpPr txBox="1"/>
          <p:nvPr/>
        </p:nvSpPr>
        <p:spPr>
          <a:xfrm>
            <a:off x="3597301" y="4410730"/>
            <a:ext cx="7062678" cy="1200329"/>
          </a:xfrm>
          <a:prstGeom prst="rect">
            <a:avLst/>
          </a:prstGeom>
          <a:noFill/>
        </p:spPr>
        <p:txBody>
          <a:bodyPr wrap="square">
            <a:spAutoFit/>
          </a:bodyPr>
          <a:lstStyle/>
          <a:p>
            <a:r>
              <a:rPr lang="en-US" sz="2400" dirty="0">
                <a:solidFill>
                  <a:srgbClr val="FF0000"/>
                </a:solidFill>
              </a:rPr>
              <a:t>The general rule is to do </a:t>
            </a:r>
            <a:r>
              <a:rPr lang="en-US" sz="2400" b="1" dirty="0">
                <a:solidFill>
                  <a:srgbClr val="FF0000"/>
                </a:solidFill>
              </a:rPr>
              <a:t>DATA HIDING</a:t>
            </a:r>
            <a:r>
              <a:rPr lang="en-US" sz="2400" dirty="0">
                <a:solidFill>
                  <a:srgbClr val="FF0000"/>
                </a:solidFill>
              </a:rPr>
              <a:t> – do not </a:t>
            </a:r>
            <a:r>
              <a:rPr lang="en-US" sz="2400" i="1" dirty="0">
                <a:solidFill>
                  <a:srgbClr val="FF0000"/>
                </a:solidFill>
              </a:rPr>
              <a:t>expose</a:t>
            </a:r>
            <a:r>
              <a:rPr lang="en-US" sz="2400" dirty="0">
                <a:solidFill>
                  <a:srgbClr val="FF0000"/>
                </a:solidFill>
              </a:rPr>
              <a:t> data to the outside world unless absolutely necessary! </a:t>
            </a:r>
          </a:p>
        </p:txBody>
      </p:sp>
    </p:spTree>
    <p:extLst>
      <p:ext uri="{BB962C8B-B14F-4D97-AF65-F5344CB8AC3E}">
        <p14:creationId xmlns:p14="http://schemas.microsoft.com/office/powerpoint/2010/main" val="3234908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1E50F21-32A4-49DA-9F5F-D93E00E97DC3}"/>
              </a:ext>
            </a:extLst>
          </p:cNvPr>
          <p:cNvSpPr>
            <a:spLocks noGrp="1"/>
          </p:cNvSpPr>
          <p:nvPr>
            <p:ph idx="1"/>
          </p:nvPr>
        </p:nvSpPr>
        <p:spPr>
          <a:xfrm>
            <a:off x="708990" y="813091"/>
            <a:ext cx="11330765" cy="3119965"/>
          </a:xfrm>
        </p:spPr>
        <p:txBody>
          <a:bodyPr/>
          <a:lstStyle/>
          <a:p>
            <a:r>
              <a:rPr lang="en-US" sz="1800" dirty="0"/>
              <a:t>So, how do we hide data/attributes?  We use </a:t>
            </a:r>
            <a:r>
              <a:rPr lang="en-US" sz="1800" b="1" dirty="0"/>
              <a:t>ACCESS MODIFIERS </a:t>
            </a:r>
            <a:r>
              <a:rPr lang="en-US" sz="1800" dirty="0"/>
              <a:t>(sometimes known as </a:t>
            </a:r>
            <a:r>
              <a:rPr lang="en-US" sz="1800" b="1" dirty="0"/>
              <a:t>ACCESS SPECIFIERS</a:t>
            </a:r>
            <a:r>
              <a:rPr lang="en-US" sz="1800" dirty="0"/>
              <a:t>).</a:t>
            </a:r>
          </a:p>
          <a:p>
            <a:endParaRPr lang="en-US" sz="1800" dirty="0"/>
          </a:p>
          <a:p>
            <a:r>
              <a:rPr lang="en-US" sz="2000" dirty="0"/>
              <a:t>Java supports the following access modifiers that you need to be aware of:</a:t>
            </a:r>
          </a:p>
          <a:p>
            <a:pPr marL="0" indent="0">
              <a:buNone/>
            </a:pPr>
            <a:r>
              <a:rPr lang="en-GB" sz="2400" b="1" dirty="0"/>
              <a:t>+ public </a:t>
            </a:r>
            <a:r>
              <a:rPr lang="en-GB" sz="2000" dirty="0"/>
              <a:t>(all code can access)</a:t>
            </a:r>
            <a:endParaRPr lang="en-GB" sz="2000" b="1" dirty="0"/>
          </a:p>
          <a:p>
            <a:pPr marL="0" indent="0">
              <a:buNone/>
            </a:pPr>
            <a:r>
              <a:rPr lang="en-GB" sz="2400" b="1" dirty="0"/>
              <a:t>- private </a:t>
            </a:r>
            <a:r>
              <a:rPr lang="en-GB" sz="2000" dirty="0"/>
              <a:t>(only code in the same class can access)</a:t>
            </a:r>
          </a:p>
          <a:p>
            <a:pPr marL="0" indent="0">
              <a:buNone/>
            </a:pPr>
            <a:r>
              <a:rPr lang="en-GB" sz="2400" b="1" dirty="0"/>
              <a:t># protected </a:t>
            </a:r>
            <a:r>
              <a:rPr lang="en-GB" sz="2000" i="1" dirty="0"/>
              <a:t>(only code in the same class or a derived class can access – more on this later.)</a:t>
            </a:r>
            <a:endParaRPr lang="en-US" sz="4000" i="1" dirty="0"/>
          </a:p>
          <a:p>
            <a:pPr marL="0" indent="0">
              <a:buFont typeface="Arial" panose="020B0604020202020204" pitchFamily="34" charset="0"/>
              <a:buNone/>
            </a:pPr>
            <a:endParaRPr lang="en-US" sz="2000" dirty="0">
              <a:solidFill>
                <a:srgbClr val="002060"/>
              </a:solidFill>
            </a:endParaRPr>
          </a:p>
          <a:p>
            <a:pPr marL="0" indent="0">
              <a:buFont typeface="Arial" panose="020B0604020202020204" pitchFamily="34" charset="0"/>
              <a:buNone/>
            </a:pPr>
            <a:endParaRPr lang="en-US" sz="1800" dirty="0">
              <a:solidFill>
                <a:srgbClr val="002060"/>
              </a:solidFill>
            </a:endParaRPr>
          </a:p>
          <a:p>
            <a:endParaRPr lang="en-GB" dirty="0"/>
          </a:p>
        </p:txBody>
      </p:sp>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ACCESS MODIFIERS</a:t>
            </a:r>
          </a:p>
        </p:txBody>
      </p:sp>
    </p:spTree>
    <p:extLst>
      <p:ext uri="{BB962C8B-B14F-4D97-AF65-F5344CB8AC3E}">
        <p14:creationId xmlns:p14="http://schemas.microsoft.com/office/powerpoint/2010/main" val="253913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While the exam tends to have between 60-70 and a time period of 90-150 minutes you are expected to gain 65% to PASS</a:t>
            </a:r>
          </a:p>
          <a:p>
            <a:r>
              <a:rPr lang="en-GB" dirty="0"/>
              <a:t>The format of the exam is multiple choice questions</a:t>
            </a:r>
          </a:p>
          <a:p>
            <a:r>
              <a:rPr lang="en-GB" dirty="0"/>
              <a:t> There are 2 exams for the Oracle :</a:t>
            </a:r>
          </a:p>
          <a:p>
            <a:pPr lvl="1"/>
            <a:r>
              <a:rPr lang="en-GB" dirty="0"/>
              <a:t> OCA Java SE 8 Programmer I 1Z0-808 Exam</a:t>
            </a:r>
          </a:p>
          <a:p>
            <a:pPr lvl="2"/>
            <a:r>
              <a:rPr lang="en-GB" dirty="0"/>
              <a:t>Focusses on the Java language</a:t>
            </a:r>
          </a:p>
          <a:p>
            <a:pPr lvl="2"/>
            <a:endParaRPr lang="en-GB" dirty="0"/>
          </a:p>
          <a:p>
            <a:pPr lvl="1"/>
            <a:r>
              <a:rPr lang="fr-FR" dirty="0"/>
              <a:t> OCP Java SE 8 Programmer II 1Z0-809 Exam</a:t>
            </a:r>
          </a:p>
          <a:p>
            <a:pPr lvl="2"/>
            <a:r>
              <a:rPr lang="fr-FR" dirty="0" err="1"/>
              <a:t>Covers</a:t>
            </a:r>
            <a:r>
              <a:rPr lang="fr-FR" dirty="0"/>
              <a:t> Java technologies</a:t>
            </a:r>
          </a:p>
          <a:p>
            <a:pPr lvl="1"/>
            <a:endParaRPr lang="en-GB" dirty="0"/>
          </a:p>
          <a:p>
            <a:endParaRPr lang="en-GB" dirty="0"/>
          </a:p>
        </p:txBody>
      </p:sp>
      <p:sp>
        <p:nvSpPr>
          <p:cNvPr id="2" name="Title 1"/>
          <p:cNvSpPr>
            <a:spLocks noGrp="1"/>
          </p:cNvSpPr>
          <p:nvPr>
            <p:ph type="ctrTitle"/>
          </p:nvPr>
        </p:nvSpPr>
        <p:spPr/>
        <p:txBody>
          <a:bodyPr>
            <a:normAutofit/>
          </a:bodyPr>
          <a:lstStyle/>
          <a:p>
            <a:r>
              <a:rPr lang="en-GB" dirty="0"/>
              <a:t>THE OCA 8 EXAM</a:t>
            </a:r>
          </a:p>
        </p:txBody>
      </p:sp>
    </p:spTree>
    <p:extLst>
      <p:ext uri="{BB962C8B-B14F-4D97-AF65-F5344CB8AC3E}">
        <p14:creationId xmlns:p14="http://schemas.microsoft.com/office/powerpoint/2010/main" val="1051594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52C1F7D-FF71-4E42-A19A-33817D057C08}"/>
              </a:ext>
            </a:extLst>
          </p:cNvPr>
          <p:cNvSpPr>
            <a:spLocks noGrp="1"/>
          </p:cNvSpPr>
          <p:nvPr>
            <p:ph idx="1"/>
          </p:nvPr>
        </p:nvSpPr>
        <p:spPr>
          <a:xfrm>
            <a:off x="708991" y="813091"/>
            <a:ext cx="9275442" cy="1679805"/>
          </a:xfrm>
        </p:spPr>
        <p:txBody>
          <a:bodyPr/>
          <a:lstStyle/>
          <a:p>
            <a:r>
              <a:rPr lang="en-US" sz="2000" dirty="0">
                <a:solidFill>
                  <a:schemeClr val="accent2">
                    <a:lumMod val="50000"/>
                  </a:schemeClr>
                </a:solidFill>
              </a:rPr>
              <a:t>Go back to the code for your Car class.</a:t>
            </a:r>
          </a:p>
          <a:p>
            <a:r>
              <a:rPr lang="en-US" sz="2000" i="1" dirty="0">
                <a:solidFill>
                  <a:schemeClr val="accent2">
                    <a:lumMod val="50000"/>
                  </a:schemeClr>
                </a:solidFill>
              </a:rPr>
              <a:t>Add the private access modifier to all of your attributes (variables)</a:t>
            </a:r>
            <a:r>
              <a:rPr lang="en-US" sz="2000" dirty="0">
                <a:solidFill>
                  <a:schemeClr val="accent2">
                    <a:lumMod val="50000"/>
                  </a:schemeClr>
                </a:solidFill>
              </a:rPr>
              <a:t>.</a:t>
            </a:r>
          </a:p>
          <a:p>
            <a:r>
              <a:rPr lang="en-US" sz="2000" dirty="0">
                <a:solidFill>
                  <a:schemeClr val="accent2">
                    <a:lumMod val="50000"/>
                  </a:schemeClr>
                </a:solidFill>
              </a:rPr>
              <a:t>This will mean that ONLY CODE INSIDE YOUR CAR CLASS CAN ACCESS THESE ATTRIBUTES!</a:t>
            </a:r>
          </a:p>
          <a:p>
            <a:endParaRPr lang="en-GB" dirty="0"/>
          </a:p>
        </p:txBody>
      </p:sp>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 TASK ***</a:t>
            </a:r>
          </a:p>
        </p:txBody>
      </p:sp>
      <p:pic>
        <p:nvPicPr>
          <p:cNvPr id="5" name="Picture 4">
            <a:extLst>
              <a:ext uri="{FF2B5EF4-FFF2-40B4-BE49-F238E27FC236}">
                <a16:creationId xmlns:a16="http://schemas.microsoft.com/office/drawing/2014/main" id="{2CCDA594-792F-41EB-960C-6E6C63461A16}"/>
              </a:ext>
            </a:extLst>
          </p:cNvPr>
          <p:cNvPicPr>
            <a:picLocks noChangeAspect="1"/>
          </p:cNvPicPr>
          <p:nvPr/>
        </p:nvPicPr>
        <p:blipFill>
          <a:blip r:embed="rId2"/>
          <a:stretch>
            <a:fillRect/>
          </a:stretch>
        </p:blipFill>
        <p:spPr>
          <a:xfrm>
            <a:off x="708990" y="2611672"/>
            <a:ext cx="3888432" cy="2090555"/>
          </a:xfrm>
          <a:prstGeom prst="rect">
            <a:avLst/>
          </a:prstGeom>
        </p:spPr>
      </p:pic>
    </p:spTree>
    <p:extLst>
      <p:ext uri="{BB962C8B-B14F-4D97-AF65-F5344CB8AC3E}">
        <p14:creationId xmlns:p14="http://schemas.microsoft.com/office/powerpoint/2010/main" val="3124235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8B5EFD8-0A8D-4B49-AC43-32A985787AB4}"/>
              </a:ext>
            </a:extLst>
          </p:cNvPr>
          <p:cNvSpPr>
            <a:spLocks noGrp="1"/>
          </p:cNvSpPr>
          <p:nvPr>
            <p:ph idx="1"/>
          </p:nvPr>
        </p:nvSpPr>
        <p:spPr>
          <a:xfrm>
            <a:off x="708990" y="813091"/>
            <a:ext cx="11330765" cy="1751813"/>
          </a:xfrm>
        </p:spPr>
        <p:txBody>
          <a:bodyPr/>
          <a:lstStyle/>
          <a:p>
            <a:r>
              <a:rPr lang="en-US" sz="2000" dirty="0">
                <a:solidFill>
                  <a:schemeClr val="accent2">
                    <a:lumMod val="50000"/>
                  </a:schemeClr>
                </a:solidFill>
              </a:rPr>
              <a:t>You can test the level of access out – if you go to your Main class (where you have instantiated an object), private attributes cannot be used on your car object, because you are coding in another class.</a:t>
            </a:r>
          </a:p>
          <a:p>
            <a:r>
              <a:rPr lang="en-US" dirty="0">
                <a:solidFill>
                  <a:schemeClr val="accent2">
                    <a:lumMod val="50000"/>
                  </a:schemeClr>
                </a:solidFill>
              </a:rPr>
              <a:t>Try swapping the ‘private’ for ‘public’ and you should see the difference – as shown below!</a:t>
            </a:r>
          </a:p>
          <a:p>
            <a:endParaRPr lang="en-GB" dirty="0"/>
          </a:p>
        </p:txBody>
      </p:sp>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 TASK ***</a:t>
            </a:r>
          </a:p>
        </p:txBody>
      </p:sp>
      <p:pic>
        <p:nvPicPr>
          <p:cNvPr id="4" name="Picture 3">
            <a:extLst>
              <a:ext uri="{FF2B5EF4-FFF2-40B4-BE49-F238E27FC236}">
                <a16:creationId xmlns:a16="http://schemas.microsoft.com/office/drawing/2014/main" id="{B789D81D-040D-4DDD-8AD8-D046376B747A}"/>
              </a:ext>
            </a:extLst>
          </p:cNvPr>
          <p:cNvPicPr>
            <a:picLocks noChangeAspect="1"/>
          </p:cNvPicPr>
          <p:nvPr/>
        </p:nvPicPr>
        <p:blipFill rotWithShape="1">
          <a:blip r:embed="rId2"/>
          <a:srcRect l="28147" t="35293" r="38778" b="42647"/>
          <a:stretch/>
        </p:blipFill>
        <p:spPr>
          <a:xfrm>
            <a:off x="853006" y="2830521"/>
            <a:ext cx="5242994" cy="1966123"/>
          </a:xfrm>
          <a:prstGeom prst="rect">
            <a:avLst/>
          </a:prstGeom>
        </p:spPr>
      </p:pic>
      <p:pic>
        <p:nvPicPr>
          <p:cNvPr id="6" name="Picture 5">
            <a:extLst>
              <a:ext uri="{FF2B5EF4-FFF2-40B4-BE49-F238E27FC236}">
                <a16:creationId xmlns:a16="http://schemas.microsoft.com/office/drawing/2014/main" id="{E5F7A52B-A2BA-4046-9690-DF3E6A3EDB8C}"/>
              </a:ext>
            </a:extLst>
          </p:cNvPr>
          <p:cNvPicPr>
            <a:picLocks noChangeAspect="1"/>
          </p:cNvPicPr>
          <p:nvPr/>
        </p:nvPicPr>
        <p:blipFill>
          <a:blip r:embed="rId3"/>
          <a:stretch>
            <a:fillRect/>
          </a:stretch>
        </p:blipFill>
        <p:spPr>
          <a:xfrm>
            <a:off x="8022164" y="2830521"/>
            <a:ext cx="3460846" cy="1409974"/>
          </a:xfrm>
          <a:prstGeom prst="rect">
            <a:avLst/>
          </a:prstGeom>
        </p:spPr>
      </p:pic>
      <p:sp>
        <p:nvSpPr>
          <p:cNvPr id="7" name="Rectangle 6">
            <a:extLst>
              <a:ext uri="{FF2B5EF4-FFF2-40B4-BE49-F238E27FC236}">
                <a16:creationId xmlns:a16="http://schemas.microsoft.com/office/drawing/2014/main" id="{D3A60AA8-30B8-4786-9AC2-BC7D95B612C2}"/>
              </a:ext>
            </a:extLst>
          </p:cNvPr>
          <p:cNvSpPr/>
          <p:nvPr/>
        </p:nvSpPr>
        <p:spPr>
          <a:xfrm>
            <a:off x="6744072" y="2993631"/>
            <a:ext cx="720080" cy="1083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accent2">
                    <a:lumMod val="50000"/>
                  </a:schemeClr>
                </a:solidFill>
              </a:rPr>
              <a:t>vs</a:t>
            </a:r>
          </a:p>
        </p:txBody>
      </p:sp>
    </p:spTree>
    <p:extLst>
      <p:ext uri="{BB962C8B-B14F-4D97-AF65-F5344CB8AC3E}">
        <p14:creationId xmlns:p14="http://schemas.microsoft.com/office/powerpoint/2010/main" val="1699660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C91D8D-4DBA-4F10-A9F4-9099F177F4F1}"/>
              </a:ext>
            </a:extLst>
          </p:cNvPr>
          <p:cNvPicPr>
            <a:picLocks noChangeAspect="1"/>
          </p:cNvPicPr>
          <p:nvPr/>
        </p:nvPicPr>
        <p:blipFill>
          <a:blip r:embed="rId2"/>
          <a:stretch>
            <a:fillRect/>
          </a:stretch>
        </p:blipFill>
        <p:spPr>
          <a:xfrm>
            <a:off x="1127449" y="814711"/>
            <a:ext cx="3621386" cy="5386812"/>
          </a:xfrm>
          <a:prstGeom prst="rect">
            <a:avLst/>
          </a:prstGeom>
        </p:spPr>
      </p:pic>
      <p:pic>
        <p:nvPicPr>
          <p:cNvPr id="5" name="Picture 4">
            <a:extLst>
              <a:ext uri="{FF2B5EF4-FFF2-40B4-BE49-F238E27FC236}">
                <a16:creationId xmlns:a16="http://schemas.microsoft.com/office/drawing/2014/main" id="{4F16FC16-45D1-4CAF-8F0D-1821F821E75E}"/>
              </a:ext>
            </a:extLst>
          </p:cNvPr>
          <p:cNvPicPr>
            <a:picLocks noChangeAspect="1"/>
          </p:cNvPicPr>
          <p:nvPr/>
        </p:nvPicPr>
        <p:blipFill>
          <a:blip r:embed="rId3"/>
          <a:stretch>
            <a:fillRect/>
          </a:stretch>
        </p:blipFill>
        <p:spPr>
          <a:xfrm>
            <a:off x="7248128" y="805919"/>
            <a:ext cx="3693814" cy="5486400"/>
          </a:xfrm>
          <a:prstGeom prst="rect">
            <a:avLst/>
          </a:prstGeom>
        </p:spPr>
      </p:pic>
    </p:spTree>
    <p:extLst>
      <p:ext uri="{BB962C8B-B14F-4D97-AF65-F5344CB8AC3E}">
        <p14:creationId xmlns:p14="http://schemas.microsoft.com/office/powerpoint/2010/main" val="189775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54E051-895D-421E-AC9E-00AE94BBEB08}"/>
              </a:ext>
            </a:extLst>
          </p:cNvPr>
          <p:cNvSpPr>
            <a:spLocks noGrp="1"/>
          </p:cNvSpPr>
          <p:nvPr>
            <p:ph idx="1"/>
          </p:nvPr>
        </p:nvSpPr>
        <p:spPr/>
        <p:txBody>
          <a:bodyPr/>
          <a:lstStyle/>
          <a:p>
            <a:r>
              <a:rPr lang="en-US" dirty="0"/>
              <a:t>Best practice to achieve proper ENCAPSULATION and DATA HIDING in Java is to have all attributes (variables/data) marked as private.  So what if we need to assign or update these data values outside of our class.</a:t>
            </a:r>
          </a:p>
          <a:p>
            <a:endParaRPr lang="en-US" dirty="0"/>
          </a:p>
          <a:p>
            <a:r>
              <a:rPr lang="en-US" sz="2400" b="1" dirty="0"/>
              <a:t>We have two ways:</a:t>
            </a:r>
          </a:p>
          <a:p>
            <a:pPr marL="342900" indent="-342900">
              <a:buFont typeface="Arial" panose="020B0604020202020204" pitchFamily="34" charset="0"/>
              <a:buChar char="•"/>
            </a:pPr>
            <a:r>
              <a:rPr lang="en-US" dirty="0"/>
              <a:t>Use a CONSTRUCTOR to </a:t>
            </a:r>
            <a:r>
              <a:rPr lang="en-GB" dirty="0"/>
              <a:t>initialise</a:t>
            </a:r>
            <a:r>
              <a:rPr lang="en-US" dirty="0"/>
              <a:t> our data</a:t>
            </a:r>
          </a:p>
          <a:p>
            <a:endParaRPr lang="en-US" dirty="0"/>
          </a:p>
          <a:p>
            <a:pPr marL="342900" indent="-342900">
              <a:buFont typeface="Arial" panose="020B0604020202020204" pitchFamily="34" charset="0"/>
              <a:buChar char="•"/>
            </a:pPr>
            <a:r>
              <a:rPr lang="en-US" dirty="0"/>
              <a:t>Use GETTER and SETTER methods to allow access to our data</a:t>
            </a:r>
          </a:p>
          <a:p>
            <a:endParaRPr lang="en-US" dirty="0"/>
          </a:p>
          <a:p>
            <a:endParaRPr lang="en-US" dirty="0"/>
          </a:p>
          <a:p>
            <a:endParaRPr lang="en-GB" dirty="0"/>
          </a:p>
        </p:txBody>
      </p:sp>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ENCAPSULATION – ACCESSING DATA</a:t>
            </a:r>
          </a:p>
        </p:txBody>
      </p:sp>
      <p:sp>
        <p:nvSpPr>
          <p:cNvPr id="5" name="Content Placeholder 2">
            <a:extLst>
              <a:ext uri="{FF2B5EF4-FFF2-40B4-BE49-F238E27FC236}">
                <a16:creationId xmlns:a16="http://schemas.microsoft.com/office/drawing/2014/main" id="{D3547312-9B97-4A4A-ABB5-5E12B569E384}"/>
              </a:ext>
            </a:extLst>
          </p:cNvPr>
          <p:cNvSpPr txBox="1">
            <a:spLocks/>
          </p:cNvSpPr>
          <p:nvPr/>
        </p:nvSpPr>
        <p:spPr>
          <a:xfrm>
            <a:off x="382688" y="1658219"/>
            <a:ext cx="11689976" cy="4219053"/>
          </a:xfrm>
          <a:prstGeom prst="rect">
            <a:avLst/>
          </a:prstGeom>
        </p:spPr>
        <p:txBody>
          <a:bodyPr vert="horz" lIns="91440" tIns="45720" rIns="91440" bIns="45720" rtlCol="0">
            <a:normAutofit/>
          </a:bodyPr>
          <a:lstStyle>
            <a:lvl1pPr marL="154305" indent="-154305" algn="l" defTabSz="617220" rtl="0" eaLnBrk="1" latinLnBrk="0" hangingPunct="1">
              <a:lnSpc>
                <a:spcPct val="90000"/>
              </a:lnSpc>
              <a:spcBef>
                <a:spcPts val="675"/>
              </a:spcBef>
              <a:buFont typeface="Arial" panose="020B0604020202020204" pitchFamily="34" charset="0"/>
              <a:buChar char="•"/>
              <a:defRPr sz="1890" kern="1200">
                <a:solidFill>
                  <a:srgbClr val="152D53"/>
                </a:solidFill>
                <a:latin typeface="+mn-lt"/>
                <a:ea typeface="+mn-ea"/>
                <a:cs typeface="+mn-cs"/>
              </a:defRPr>
            </a:lvl1pPr>
            <a:lvl2pPr marL="462915" indent="-154305" algn="l" defTabSz="617220" rtl="0" eaLnBrk="1" latinLnBrk="0" hangingPunct="1">
              <a:lnSpc>
                <a:spcPct val="90000"/>
              </a:lnSpc>
              <a:spcBef>
                <a:spcPts val="338"/>
              </a:spcBef>
              <a:buFont typeface="Arial" panose="020B0604020202020204" pitchFamily="34" charset="0"/>
              <a:buChar char="•"/>
              <a:defRPr sz="1620" kern="1200">
                <a:solidFill>
                  <a:srgbClr val="152D53"/>
                </a:solidFill>
                <a:latin typeface="+mn-lt"/>
                <a:ea typeface="+mn-ea"/>
                <a:cs typeface="+mn-cs"/>
              </a:defRPr>
            </a:lvl2pPr>
            <a:lvl3pPr marL="771525" indent="-154305" algn="l" defTabSz="617220" rtl="0" eaLnBrk="1" latinLnBrk="0" hangingPunct="1">
              <a:lnSpc>
                <a:spcPct val="90000"/>
              </a:lnSpc>
              <a:spcBef>
                <a:spcPts val="338"/>
              </a:spcBef>
              <a:buFont typeface="Arial" panose="020B0604020202020204" pitchFamily="34" charset="0"/>
              <a:buChar char="•"/>
              <a:defRPr sz="1350" kern="1200">
                <a:solidFill>
                  <a:srgbClr val="152D53"/>
                </a:solidFill>
                <a:latin typeface="+mn-lt"/>
                <a:ea typeface="+mn-ea"/>
                <a:cs typeface="+mn-cs"/>
              </a:defRPr>
            </a:lvl3pPr>
            <a:lvl4pPr marL="1080135" indent="-154305" algn="l" defTabSz="617220" rtl="0" eaLnBrk="1" latinLnBrk="0" hangingPunct="1">
              <a:lnSpc>
                <a:spcPct val="90000"/>
              </a:lnSpc>
              <a:spcBef>
                <a:spcPts val="338"/>
              </a:spcBef>
              <a:buFont typeface="Arial" panose="020B0604020202020204" pitchFamily="34" charset="0"/>
              <a:buChar char="•"/>
              <a:defRPr sz="1215" kern="1200">
                <a:solidFill>
                  <a:srgbClr val="152D53"/>
                </a:solidFill>
                <a:latin typeface="+mn-lt"/>
                <a:ea typeface="+mn-ea"/>
                <a:cs typeface="+mn-cs"/>
              </a:defRPr>
            </a:lvl4pPr>
            <a:lvl5pPr marL="1388745" indent="-154305" algn="l" defTabSz="617220" rtl="0" eaLnBrk="1" latinLnBrk="0" hangingPunct="1">
              <a:lnSpc>
                <a:spcPct val="90000"/>
              </a:lnSpc>
              <a:spcBef>
                <a:spcPts val="338"/>
              </a:spcBef>
              <a:buFont typeface="Arial" panose="020B0604020202020204" pitchFamily="34" charset="0"/>
              <a:buChar char="•"/>
              <a:defRPr sz="1215" kern="1200">
                <a:solidFill>
                  <a:srgbClr val="152D53"/>
                </a:solidFill>
                <a:latin typeface="+mn-lt"/>
                <a:ea typeface="+mn-ea"/>
                <a:cs typeface="+mn-cs"/>
              </a:defRPr>
            </a:lvl5pPr>
            <a:lvl6pPr marL="169735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6pPr>
            <a:lvl7pPr marL="200596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7pPr>
            <a:lvl8pPr marL="231457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8pPr>
            <a:lvl9pPr marL="262318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9pPr>
          </a:lstStyle>
          <a:p>
            <a:pPr marL="0" indent="0">
              <a:buFont typeface="Arial" panose="020B0604020202020204" pitchFamily="34" charset="0"/>
              <a:buNone/>
            </a:pPr>
            <a:endParaRPr lang="en-US" sz="3200" dirty="0">
              <a:solidFill>
                <a:srgbClr val="002060"/>
              </a:solidFill>
            </a:endParaRPr>
          </a:p>
        </p:txBody>
      </p:sp>
    </p:spTree>
    <p:extLst>
      <p:ext uri="{BB962C8B-B14F-4D97-AF65-F5344CB8AC3E}">
        <p14:creationId xmlns:p14="http://schemas.microsoft.com/office/powerpoint/2010/main" val="365136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AA9FAC4-F02F-451F-8D7A-A1299DE87A20}"/>
              </a:ext>
            </a:extLst>
          </p:cNvPr>
          <p:cNvSpPr>
            <a:spLocks noGrp="1"/>
          </p:cNvSpPr>
          <p:nvPr>
            <p:ph idx="1"/>
          </p:nvPr>
        </p:nvSpPr>
        <p:spPr/>
        <p:txBody>
          <a:bodyPr/>
          <a:lstStyle/>
          <a:p>
            <a:r>
              <a:rPr lang="en-US" dirty="0"/>
              <a:t>As briefly already mentioned, when you write the line of INSTANTIATION, you are calling a special hidden method called a CONSTRUCTOR.</a:t>
            </a:r>
          </a:p>
          <a:p>
            <a:r>
              <a:rPr lang="en-US" dirty="0">
                <a:solidFill>
                  <a:schemeClr val="bg1"/>
                </a:solidFill>
              </a:rPr>
              <a:t>		</a:t>
            </a:r>
          </a:p>
          <a:p>
            <a:endParaRPr lang="en-US" dirty="0">
              <a:solidFill>
                <a:schemeClr val="bg1"/>
              </a:solidFill>
              <a:highlight>
                <a:srgbClr val="000000"/>
              </a:highlight>
            </a:endParaRPr>
          </a:p>
          <a:p>
            <a:r>
              <a:rPr lang="en-US" dirty="0"/>
              <a:t>Every single class in Java has this special method hidden behind the scenes.</a:t>
            </a:r>
          </a:p>
          <a:p>
            <a:endParaRPr lang="en-US" dirty="0"/>
          </a:p>
          <a:p>
            <a:r>
              <a:rPr lang="en-US" dirty="0"/>
              <a:t>There are 4 important things you need to know about Constructors:</a:t>
            </a:r>
          </a:p>
          <a:p>
            <a:pPr marL="342900" indent="-342900">
              <a:buFont typeface="Arial" panose="020B0604020202020204" pitchFamily="34" charset="0"/>
              <a:buChar char="•"/>
            </a:pPr>
            <a:r>
              <a:rPr lang="en-US" dirty="0"/>
              <a:t>It is a method that runs at instantiation (i.e. when you are constructing an object from your class).</a:t>
            </a:r>
          </a:p>
          <a:p>
            <a:pPr marL="342900" indent="-342900">
              <a:buFont typeface="Arial" panose="020B0604020202020204" pitchFamily="34" charset="0"/>
              <a:buChar char="•"/>
            </a:pPr>
            <a:r>
              <a:rPr lang="en-US" dirty="0"/>
              <a:t>They have NO RETURN TYPE.</a:t>
            </a:r>
          </a:p>
          <a:p>
            <a:pPr marL="342900" indent="-342900">
              <a:buFont typeface="Arial" panose="020B0604020202020204" pitchFamily="34" charset="0"/>
              <a:buChar char="•"/>
            </a:pPr>
            <a:r>
              <a:rPr lang="en-US" dirty="0"/>
              <a:t>They are </a:t>
            </a:r>
            <a:r>
              <a:rPr lang="en-US" b="1" dirty="0"/>
              <a:t>NAMED THE SAME AS THEIR CLASS</a:t>
            </a:r>
            <a:r>
              <a:rPr lang="en-US" dirty="0"/>
              <a:t>.</a:t>
            </a:r>
          </a:p>
          <a:p>
            <a:pPr marL="342900" indent="-342900">
              <a:buFont typeface="Arial" panose="020B0604020202020204" pitchFamily="34" charset="0"/>
              <a:buChar char="•"/>
            </a:pPr>
            <a:r>
              <a:rPr lang="en-US" dirty="0"/>
              <a:t>The main use of constructors is to initialize your object’s data.</a:t>
            </a:r>
          </a:p>
          <a:p>
            <a:endParaRPr lang="en-US" dirty="0"/>
          </a:p>
          <a:p>
            <a:endParaRPr lang="en-US" dirty="0"/>
          </a:p>
          <a:p>
            <a:endParaRPr lang="en-GB" dirty="0"/>
          </a:p>
        </p:txBody>
      </p:sp>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CONSTRUCTORS</a:t>
            </a:r>
          </a:p>
        </p:txBody>
      </p:sp>
      <p:sp>
        <p:nvSpPr>
          <p:cNvPr id="8" name="TextBox 7">
            <a:extLst>
              <a:ext uri="{FF2B5EF4-FFF2-40B4-BE49-F238E27FC236}">
                <a16:creationId xmlns:a16="http://schemas.microsoft.com/office/drawing/2014/main" id="{BE6F65AD-53C2-4149-AEAB-6639F99E3F8F}"/>
              </a:ext>
            </a:extLst>
          </p:cNvPr>
          <p:cNvSpPr txBox="1"/>
          <p:nvPr/>
        </p:nvSpPr>
        <p:spPr>
          <a:xfrm>
            <a:off x="2567608" y="1844824"/>
            <a:ext cx="3250631" cy="369332"/>
          </a:xfrm>
          <a:prstGeom prst="rect">
            <a:avLst/>
          </a:prstGeom>
          <a:solidFill>
            <a:schemeClr val="tx1">
              <a:lumMod val="85000"/>
              <a:lumOff val="15000"/>
            </a:schemeClr>
          </a:solidFill>
        </p:spPr>
        <p:txBody>
          <a:bodyPr wrap="square">
            <a:spAutoFit/>
          </a:bodyPr>
          <a:lstStyle/>
          <a:p>
            <a:r>
              <a:rPr lang="en-GB" b="0" dirty="0">
                <a:solidFill>
                  <a:srgbClr val="4EC9B0"/>
                </a:solidFill>
                <a:effectLst/>
                <a:latin typeface="Consolas" panose="020B0609020204030204" pitchFamily="49" charset="0"/>
              </a:rPr>
              <a:t>Car</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myCar</a:t>
            </a:r>
            <a:r>
              <a:rPr lang="en-GB" b="0" dirty="0">
                <a:solidFill>
                  <a:srgbClr val="D4D4D4"/>
                </a:solidFill>
                <a:effectLst/>
                <a:latin typeface="Consolas" panose="020B0609020204030204" pitchFamily="49" charset="0"/>
              </a:rPr>
              <a:t> = </a:t>
            </a:r>
            <a:r>
              <a:rPr lang="en-GB" b="0" dirty="0">
                <a:solidFill>
                  <a:srgbClr val="C586C0"/>
                </a:solidFill>
                <a:effectLst/>
                <a:latin typeface="Consolas" panose="020B0609020204030204" pitchFamily="49" charset="0"/>
              </a:rPr>
              <a:t>new</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Car</a:t>
            </a:r>
            <a:r>
              <a:rPr lang="en-GB" b="0" dirty="0">
                <a:solidFill>
                  <a:srgbClr val="D4D4D4"/>
                </a:solidFill>
                <a:effectLst/>
                <a:latin typeface="Consolas" panose="020B0609020204030204" pitchFamily="49" charset="0"/>
              </a:rPr>
              <a:t>();</a:t>
            </a:r>
          </a:p>
        </p:txBody>
      </p:sp>
      <p:sp>
        <p:nvSpPr>
          <p:cNvPr id="3" name="Arrow: Down 2">
            <a:extLst>
              <a:ext uri="{FF2B5EF4-FFF2-40B4-BE49-F238E27FC236}">
                <a16:creationId xmlns:a16="http://schemas.microsoft.com/office/drawing/2014/main" id="{89F3A50D-4F0C-4C69-AF6B-FACCD4856049}"/>
              </a:ext>
            </a:extLst>
          </p:cNvPr>
          <p:cNvSpPr/>
          <p:nvPr/>
        </p:nvSpPr>
        <p:spPr>
          <a:xfrm rot="4185441">
            <a:off x="5673850" y="1443059"/>
            <a:ext cx="211602" cy="821812"/>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B363AA6A-E73D-4545-B369-FA8E43DDCB8E}"/>
              </a:ext>
            </a:extLst>
          </p:cNvPr>
          <p:cNvSpPr txBox="1"/>
          <p:nvPr/>
        </p:nvSpPr>
        <p:spPr>
          <a:xfrm>
            <a:off x="6010445" y="1738426"/>
            <a:ext cx="1838431" cy="369332"/>
          </a:xfrm>
          <a:prstGeom prst="rect">
            <a:avLst/>
          </a:prstGeom>
          <a:noFill/>
        </p:spPr>
        <p:txBody>
          <a:bodyPr wrap="square" rtlCol="0">
            <a:spAutoFit/>
          </a:bodyPr>
          <a:lstStyle/>
          <a:p>
            <a:r>
              <a:rPr lang="en-US" b="1" dirty="0">
                <a:solidFill>
                  <a:srgbClr val="FF0000"/>
                </a:solidFill>
              </a:rPr>
              <a:t>Constructor</a:t>
            </a:r>
            <a:endParaRPr lang="en-GB" b="1" dirty="0">
              <a:solidFill>
                <a:srgbClr val="FF0000"/>
              </a:solidFill>
            </a:endParaRPr>
          </a:p>
        </p:txBody>
      </p:sp>
    </p:spTree>
    <p:extLst>
      <p:ext uri="{BB962C8B-B14F-4D97-AF65-F5344CB8AC3E}">
        <p14:creationId xmlns:p14="http://schemas.microsoft.com/office/powerpoint/2010/main" val="125455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3DEFD4-48D2-4844-B807-7C1D684AD036}"/>
              </a:ext>
            </a:extLst>
          </p:cNvPr>
          <p:cNvSpPr>
            <a:spLocks noGrp="1"/>
          </p:cNvSpPr>
          <p:nvPr>
            <p:ph idx="1"/>
          </p:nvPr>
        </p:nvSpPr>
        <p:spPr>
          <a:xfrm>
            <a:off x="708990" y="694315"/>
            <a:ext cx="11330765" cy="5563610"/>
          </a:xfrm>
        </p:spPr>
        <p:txBody>
          <a:bodyPr/>
          <a:lstStyle/>
          <a:p>
            <a:r>
              <a:rPr lang="en-US" dirty="0"/>
              <a:t>Let’s add a CONSTRUCTOR to our Car class – as shown below: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This constructor accepts 3 parameters, and uses the incoming values to </a:t>
            </a:r>
            <a:r>
              <a:rPr lang="en-US" b="1" dirty="0"/>
              <a:t>INITIALISE</a:t>
            </a:r>
            <a:r>
              <a:rPr lang="en-US" dirty="0"/>
              <a:t> our internal, private attributes (variables)</a:t>
            </a:r>
          </a:p>
        </p:txBody>
      </p:sp>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 TASK ***</a:t>
            </a:r>
          </a:p>
        </p:txBody>
      </p:sp>
      <p:sp>
        <p:nvSpPr>
          <p:cNvPr id="8" name="TextBox 7">
            <a:extLst>
              <a:ext uri="{FF2B5EF4-FFF2-40B4-BE49-F238E27FC236}">
                <a16:creationId xmlns:a16="http://schemas.microsoft.com/office/drawing/2014/main" id="{2DBE2718-77F4-4A10-A9BB-7BA23B5F7E3B}"/>
              </a:ext>
            </a:extLst>
          </p:cNvPr>
          <p:cNvSpPr txBox="1"/>
          <p:nvPr/>
        </p:nvSpPr>
        <p:spPr>
          <a:xfrm>
            <a:off x="805399" y="1124744"/>
            <a:ext cx="7100963" cy="3539430"/>
          </a:xfrm>
          <a:prstGeom prst="rect">
            <a:avLst/>
          </a:prstGeom>
          <a:solidFill>
            <a:schemeClr val="tx1">
              <a:lumMod val="85000"/>
              <a:lumOff val="15000"/>
            </a:schemeClr>
          </a:solidFill>
        </p:spPr>
        <p:txBody>
          <a:bodyPr wrap="square">
            <a:spAutoFit/>
          </a:bodyPr>
          <a:lstStyle/>
          <a:p>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Car</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//attributes</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private</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make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dirty="0">
                <a:solidFill>
                  <a:srgbClr val="569CD6"/>
                </a:solidFill>
                <a:latin typeface="Consolas" panose="020B0609020204030204" pitchFamily="49" charset="0"/>
              </a:rPr>
              <a:t>private</a:t>
            </a:r>
            <a:r>
              <a:rPr lang="en-GB" sz="1600" dirty="0">
                <a:solidFill>
                  <a:srgbClr val="D4D4D4"/>
                </a:solidFill>
                <a:latin typeface="Consolas" panose="020B0609020204030204" pitchFamily="49" charset="0"/>
              </a:rPr>
              <a:t> </a:t>
            </a:r>
            <a:r>
              <a:rPr lang="en-GB" sz="1600" b="0" dirty="0">
                <a:solidFill>
                  <a:srgbClr val="4EC9B0"/>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model</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dirty="0">
                <a:solidFill>
                  <a:srgbClr val="569CD6"/>
                </a:solidFill>
                <a:latin typeface="Consolas" panose="020B0609020204030204" pitchFamily="49" charset="0"/>
              </a:rPr>
              <a:t>private</a:t>
            </a:r>
            <a:r>
              <a:rPr lang="en-GB" sz="1600" dirty="0">
                <a:solidFill>
                  <a:srgbClr val="D4D4D4"/>
                </a:solidFill>
                <a:latin typeface="Consolas" panose="020B0609020204030204" pitchFamily="49" charset="0"/>
              </a:rPr>
              <a:t> </a:t>
            </a:r>
            <a:r>
              <a:rPr lang="en-GB" sz="1600" b="0" dirty="0">
                <a:solidFill>
                  <a:srgbClr val="4EC9B0"/>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numberOfDoors</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Constructor </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Car</a:t>
            </a:r>
            <a:r>
              <a:rPr lang="en-GB" sz="1600" b="0" dirty="0">
                <a:solidFill>
                  <a:srgbClr val="D4D4D4"/>
                </a:solidFill>
                <a:effectLst/>
                <a:latin typeface="Consolas" panose="020B0609020204030204" pitchFamily="49" charset="0"/>
              </a:rPr>
              <a:t>(</a:t>
            </a:r>
            <a:r>
              <a:rPr lang="en-GB" sz="1600" b="0" dirty="0">
                <a:solidFill>
                  <a:srgbClr val="4EC9B0"/>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mke</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mdl</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numDoors</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569CD6"/>
                </a:solidFill>
                <a:effectLst/>
                <a:latin typeface="Consolas" panose="020B0609020204030204" pitchFamily="49" charset="0"/>
              </a:rPr>
              <a:t>this</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make</a:t>
            </a:r>
            <a:r>
              <a:rPr lang="en-GB" sz="1600" b="0" dirty="0">
                <a:solidFill>
                  <a:srgbClr val="D4D4D4"/>
                </a:solidFill>
                <a:effectLst/>
                <a:latin typeface="Consolas" panose="020B0609020204030204" pitchFamily="49" charset="0"/>
              </a:rPr>
              <a:t> = </a:t>
            </a:r>
            <a:r>
              <a:rPr lang="en-GB" sz="1600" b="0" dirty="0" err="1">
                <a:solidFill>
                  <a:srgbClr val="D4D4D4"/>
                </a:solidFill>
                <a:effectLst/>
                <a:latin typeface="Consolas" panose="020B0609020204030204" pitchFamily="49" charset="0"/>
              </a:rPr>
              <a:t>mke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569CD6"/>
                </a:solidFill>
                <a:effectLst/>
                <a:latin typeface="Consolas" panose="020B0609020204030204" pitchFamily="49" charset="0"/>
              </a:rPr>
              <a:t>this</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model</a:t>
            </a:r>
            <a:r>
              <a:rPr lang="en-GB" sz="1600" b="0" dirty="0">
                <a:solidFill>
                  <a:srgbClr val="D4D4D4"/>
                </a:solidFill>
                <a:effectLst/>
                <a:latin typeface="Consolas" panose="020B0609020204030204" pitchFamily="49" charset="0"/>
              </a:rPr>
              <a:t> = mdl; </a:t>
            </a:r>
          </a:p>
          <a:p>
            <a:r>
              <a:rPr lang="en-GB" sz="1600" b="0" dirty="0">
                <a:solidFill>
                  <a:srgbClr val="D4D4D4"/>
                </a:solidFill>
                <a:effectLst/>
                <a:latin typeface="Consolas" panose="020B0609020204030204" pitchFamily="49" charset="0"/>
              </a:rPr>
              <a:t>        </a:t>
            </a:r>
            <a:r>
              <a:rPr lang="en-GB" sz="1600" b="0" dirty="0" err="1">
                <a:solidFill>
                  <a:srgbClr val="569CD6"/>
                </a:solidFill>
                <a:effectLst/>
                <a:latin typeface="Consolas" panose="020B0609020204030204" pitchFamily="49" charset="0"/>
              </a:rPr>
              <a:t>this</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numDoors</a:t>
            </a:r>
            <a:r>
              <a:rPr lang="en-GB" sz="1600" b="0" dirty="0">
                <a:solidFill>
                  <a:srgbClr val="D4D4D4"/>
                </a:solidFill>
                <a:effectLst/>
                <a:latin typeface="Consolas" panose="020B0609020204030204" pitchFamily="49" charset="0"/>
              </a:rPr>
              <a:t> = </a:t>
            </a:r>
            <a:r>
              <a:rPr lang="en-GB" sz="1600" b="0" dirty="0" err="1">
                <a:solidFill>
                  <a:srgbClr val="D4D4D4"/>
                </a:solidFill>
                <a:effectLst/>
                <a:latin typeface="Consolas" panose="020B0609020204030204" pitchFamily="49" charset="0"/>
              </a:rPr>
              <a:t>numberOfDoors</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66771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3DEFD4-48D2-4844-B807-7C1D684AD036}"/>
              </a:ext>
            </a:extLst>
          </p:cNvPr>
          <p:cNvSpPr>
            <a:spLocks noGrp="1"/>
          </p:cNvSpPr>
          <p:nvPr>
            <p:ph idx="1"/>
          </p:nvPr>
        </p:nvSpPr>
        <p:spPr/>
        <p:txBody>
          <a:bodyPr/>
          <a:lstStyle/>
          <a:p>
            <a:r>
              <a:rPr lang="en-US" dirty="0"/>
              <a:t>Now when you go back to your INSTANTIATION CODE, you should see that you MUST supply the two string and one int values.</a:t>
            </a:r>
          </a:p>
          <a:p>
            <a:endParaRPr lang="en-US" dirty="0"/>
          </a:p>
          <a:p>
            <a:endParaRPr lang="en-US" dirty="0"/>
          </a:p>
          <a:p>
            <a:r>
              <a:rPr lang="en-US" dirty="0"/>
              <a:t>This means that in one line you have created a car object AND initialized it’s data values!  So in one line, your car object is ready to go!</a:t>
            </a:r>
          </a:p>
          <a:p>
            <a:r>
              <a:rPr lang="en-US" dirty="0"/>
              <a:t>Now you can call (invoke) any methods on your object…. TRY IT!</a:t>
            </a:r>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 TASK ***</a:t>
            </a:r>
          </a:p>
        </p:txBody>
      </p:sp>
      <p:sp>
        <p:nvSpPr>
          <p:cNvPr id="9" name="TextBox 8">
            <a:extLst>
              <a:ext uri="{FF2B5EF4-FFF2-40B4-BE49-F238E27FC236}">
                <a16:creationId xmlns:a16="http://schemas.microsoft.com/office/drawing/2014/main" id="{3859A7BA-F0F4-413F-B694-72AEC85602B5}"/>
              </a:ext>
            </a:extLst>
          </p:cNvPr>
          <p:cNvSpPr txBox="1"/>
          <p:nvPr/>
        </p:nvSpPr>
        <p:spPr>
          <a:xfrm>
            <a:off x="767408" y="1826594"/>
            <a:ext cx="6137030" cy="369332"/>
          </a:xfrm>
          <a:prstGeom prst="rect">
            <a:avLst/>
          </a:prstGeom>
          <a:solidFill>
            <a:schemeClr val="tx1">
              <a:lumMod val="85000"/>
              <a:lumOff val="15000"/>
            </a:schemeClr>
          </a:solidFill>
        </p:spPr>
        <p:txBody>
          <a:bodyPr wrap="square">
            <a:spAutoFit/>
          </a:bodyPr>
          <a:lstStyle/>
          <a:p>
            <a:r>
              <a:rPr lang="en-US" b="0" dirty="0">
                <a:solidFill>
                  <a:srgbClr val="4EC9B0"/>
                </a:solidFill>
                <a:effectLst/>
                <a:latin typeface="Consolas" panose="020B0609020204030204" pitchFamily="49" charset="0"/>
              </a:rPr>
              <a:t>Car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myCar</a:t>
            </a:r>
            <a:r>
              <a:rPr lang="en-US" b="0" dirty="0">
                <a:solidFill>
                  <a:srgbClr val="D4D4D4"/>
                </a:solidFill>
                <a:effectLst/>
                <a:latin typeface="Consolas" panose="020B0609020204030204" pitchFamily="49" charset="0"/>
              </a:rPr>
              <a:t> = </a:t>
            </a:r>
            <a:r>
              <a:rPr lang="en-US" b="0" dirty="0">
                <a:solidFill>
                  <a:srgbClr val="C586C0"/>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Car</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"Mercedes"</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"SLK"</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DB1504D9-9B5F-41D5-87CF-A17BA06C1B74}"/>
              </a:ext>
            </a:extLst>
          </p:cNvPr>
          <p:cNvSpPr txBox="1"/>
          <p:nvPr/>
        </p:nvSpPr>
        <p:spPr>
          <a:xfrm>
            <a:off x="767408" y="3717032"/>
            <a:ext cx="6137030" cy="923330"/>
          </a:xfrm>
          <a:prstGeom prst="rect">
            <a:avLst/>
          </a:prstGeom>
          <a:solidFill>
            <a:schemeClr val="tx1">
              <a:lumMod val="85000"/>
              <a:lumOff val="15000"/>
            </a:schemeClr>
          </a:solidFill>
        </p:spPr>
        <p:txBody>
          <a:bodyPr wrap="square">
            <a:spAutoFit/>
          </a:bodyPr>
          <a:lstStyle/>
          <a:p>
            <a:r>
              <a:rPr lang="en-US" b="0" dirty="0">
                <a:solidFill>
                  <a:srgbClr val="4EC9B0"/>
                </a:solidFill>
                <a:effectLst/>
                <a:latin typeface="Consolas" panose="020B0609020204030204" pitchFamily="49" charset="0"/>
              </a:rPr>
              <a:t>Car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myCar</a:t>
            </a:r>
            <a:r>
              <a:rPr lang="en-US" b="0" dirty="0">
                <a:solidFill>
                  <a:srgbClr val="D4D4D4"/>
                </a:solidFill>
                <a:effectLst/>
                <a:latin typeface="Consolas" panose="020B0609020204030204" pitchFamily="49" charset="0"/>
              </a:rPr>
              <a:t> = </a:t>
            </a:r>
            <a:r>
              <a:rPr lang="en-US" b="0" dirty="0">
                <a:solidFill>
                  <a:srgbClr val="C586C0"/>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Car</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"Mercedes"</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"SLK"</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a:p>
            <a:endParaRPr lang="en-US" b="0" dirty="0">
              <a:solidFill>
                <a:srgbClr val="9CDCFE"/>
              </a:solidFill>
              <a:effectLst/>
              <a:latin typeface="Consolas" panose="020B0609020204030204" pitchFamily="49" charset="0"/>
            </a:endParaRPr>
          </a:p>
          <a:p>
            <a:r>
              <a:rPr lang="en-US" b="0" dirty="0" err="1">
                <a:solidFill>
                  <a:srgbClr val="9CDCFE"/>
                </a:solidFill>
                <a:effectLst/>
                <a:latin typeface="Consolas" panose="020B0609020204030204" pitchFamily="49" charset="0"/>
              </a:rPr>
              <a:t>myCar</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DescribeCar</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7109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83E6D-DAD1-4BE9-BA65-80CE1D97FBC3}"/>
              </a:ext>
            </a:extLst>
          </p:cNvPr>
          <p:cNvSpPr>
            <a:spLocks noGrp="1"/>
          </p:cNvSpPr>
          <p:nvPr>
            <p:ph idx="1"/>
          </p:nvPr>
        </p:nvSpPr>
        <p:spPr/>
        <p:txBody>
          <a:bodyPr/>
          <a:lstStyle/>
          <a:p>
            <a:r>
              <a:rPr lang="en-GB" sz="2000" dirty="0"/>
              <a:t>A constructor is very useful to set your attributes to their initial values – however it only runs once (at object instantiation).</a:t>
            </a:r>
          </a:p>
          <a:p>
            <a:r>
              <a:rPr lang="en-GB" sz="2000" dirty="0"/>
              <a:t>We can create specific methods to allow your attribute data to be altered during the rest of the object’s life cycle.</a:t>
            </a:r>
          </a:p>
          <a:p>
            <a:r>
              <a:rPr lang="en-GB" sz="2000" dirty="0"/>
              <a:t>These methods are known as </a:t>
            </a:r>
            <a:r>
              <a:rPr lang="en-GB" sz="2000" b="1" dirty="0"/>
              <a:t>GETTERs</a:t>
            </a:r>
            <a:r>
              <a:rPr lang="en-GB" sz="2000" dirty="0"/>
              <a:t> and </a:t>
            </a:r>
            <a:r>
              <a:rPr lang="en-GB" sz="2000" b="1" dirty="0"/>
              <a:t>SETTERS </a:t>
            </a:r>
          </a:p>
          <a:p>
            <a:endParaRPr lang="en-GB" b="1" dirty="0"/>
          </a:p>
          <a:p>
            <a:r>
              <a:rPr lang="en-GB" b="1" dirty="0">
                <a:solidFill>
                  <a:srgbClr val="FF0000"/>
                </a:solidFill>
              </a:rPr>
              <a:t>Getters</a:t>
            </a:r>
            <a:r>
              <a:rPr lang="en-GB" b="1" dirty="0"/>
              <a:t> – </a:t>
            </a:r>
            <a:r>
              <a:rPr lang="en-GB" sz="2000" dirty="0"/>
              <a:t>are regular </a:t>
            </a:r>
            <a:r>
              <a:rPr lang="en-GB" sz="2000" i="1" dirty="0"/>
              <a:t>methods that </a:t>
            </a:r>
            <a:r>
              <a:rPr lang="en-GB" sz="2000" b="1" i="1" dirty="0"/>
              <a:t>return</a:t>
            </a:r>
            <a:r>
              <a:rPr lang="en-GB" sz="2000" i="1" dirty="0"/>
              <a:t> available the data value stored in attributes from within a class</a:t>
            </a:r>
            <a:r>
              <a:rPr lang="en-GB" sz="2000" dirty="0"/>
              <a:t>. </a:t>
            </a:r>
          </a:p>
          <a:p>
            <a:r>
              <a:rPr lang="en-GB" sz="2000" b="1" dirty="0">
                <a:solidFill>
                  <a:srgbClr val="FF0000"/>
                </a:solidFill>
              </a:rPr>
              <a:t>Setters</a:t>
            </a:r>
            <a:r>
              <a:rPr lang="en-GB" sz="2000" b="1" dirty="0"/>
              <a:t> - </a:t>
            </a:r>
            <a:r>
              <a:rPr lang="en-GB" sz="2000" dirty="0"/>
              <a:t>are methods that allow new data values to be passed in as parameters and </a:t>
            </a:r>
            <a:r>
              <a:rPr lang="en-GB" sz="2000" b="1" dirty="0"/>
              <a:t>assign</a:t>
            </a:r>
            <a:r>
              <a:rPr lang="en-GB" sz="2000" dirty="0"/>
              <a:t> new values to your attributes. </a:t>
            </a:r>
          </a:p>
          <a:p>
            <a:r>
              <a:rPr lang="en-GB" sz="2000" u="sng" dirty="0"/>
              <a:t>You can use Getters, Setters or both depending upon your needs! – The main advantage of them is you as the architect of your class can police how data is accessed or altered. </a:t>
            </a:r>
            <a:r>
              <a:rPr lang="en-GB" sz="2000" dirty="0" err="1"/>
              <a:t>Eg</a:t>
            </a:r>
            <a:r>
              <a:rPr lang="en-GB" sz="2000" dirty="0"/>
              <a:t>: if you were setting a VAT value, you could make sure the user doesn’t set a minus value. </a:t>
            </a:r>
            <a:endParaRPr lang="en-US" sz="4000" u="sng" dirty="0"/>
          </a:p>
          <a:p>
            <a:pPr marL="0" indent="0">
              <a:buFont typeface="Arial" panose="020B0604020202020204" pitchFamily="34" charset="0"/>
              <a:buNone/>
            </a:pPr>
            <a:endParaRPr lang="en-US" sz="2400" dirty="0">
              <a:solidFill>
                <a:srgbClr val="002060"/>
              </a:solidFill>
            </a:endParaRPr>
          </a:p>
          <a:p>
            <a:pPr marL="0" indent="0">
              <a:buFont typeface="Arial" panose="020B0604020202020204" pitchFamily="34" charset="0"/>
              <a:buNone/>
            </a:pPr>
            <a:endParaRPr lang="en-US" sz="2000" dirty="0">
              <a:solidFill>
                <a:srgbClr val="002060"/>
              </a:solidFill>
            </a:endParaRPr>
          </a:p>
          <a:p>
            <a:endParaRPr lang="en-GB" dirty="0"/>
          </a:p>
        </p:txBody>
      </p:sp>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GETTER and SETTER METHODS</a:t>
            </a:r>
          </a:p>
        </p:txBody>
      </p:sp>
    </p:spTree>
    <p:extLst>
      <p:ext uri="{BB962C8B-B14F-4D97-AF65-F5344CB8AC3E}">
        <p14:creationId xmlns:p14="http://schemas.microsoft.com/office/powerpoint/2010/main" val="1741500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GETTER and SETTER - examples</a:t>
            </a:r>
          </a:p>
        </p:txBody>
      </p:sp>
      <p:sp>
        <p:nvSpPr>
          <p:cNvPr id="5" name="Content Placeholder 2">
            <a:extLst>
              <a:ext uri="{FF2B5EF4-FFF2-40B4-BE49-F238E27FC236}">
                <a16:creationId xmlns:a16="http://schemas.microsoft.com/office/drawing/2014/main" id="{D3547312-9B97-4A4A-ABB5-5E12B569E384}"/>
              </a:ext>
            </a:extLst>
          </p:cNvPr>
          <p:cNvSpPr txBox="1">
            <a:spLocks/>
          </p:cNvSpPr>
          <p:nvPr/>
        </p:nvSpPr>
        <p:spPr>
          <a:xfrm>
            <a:off x="382688" y="1658219"/>
            <a:ext cx="11689976" cy="4219053"/>
          </a:xfrm>
          <a:prstGeom prst="rect">
            <a:avLst/>
          </a:prstGeom>
        </p:spPr>
        <p:txBody>
          <a:bodyPr vert="horz" lIns="91440" tIns="45720" rIns="91440" bIns="45720" rtlCol="0">
            <a:normAutofit/>
          </a:bodyPr>
          <a:lstStyle>
            <a:lvl1pPr marL="154305" indent="-154305" algn="l" defTabSz="617220" rtl="0" eaLnBrk="1" latinLnBrk="0" hangingPunct="1">
              <a:lnSpc>
                <a:spcPct val="90000"/>
              </a:lnSpc>
              <a:spcBef>
                <a:spcPts val="675"/>
              </a:spcBef>
              <a:buFont typeface="Arial" panose="020B0604020202020204" pitchFamily="34" charset="0"/>
              <a:buChar char="•"/>
              <a:defRPr sz="1890" kern="1200">
                <a:solidFill>
                  <a:srgbClr val="152D53"/>
                </a:solidFill>
                <a:latin typeface="+mn-lt"/>
                <a:ea typeface="+mn-ea"/>
                <a:cs typeface="+mn-cs"/>
              </a:defRPr>
            </a:lvl1pPr>
            <a:lvl2pPr marL="462915" indent="-154305" algn="l" defTabSz="617220" rtl="0" eaLnBrk="1" latinLnBrk="0" hangingPunct="1">
              <a:lnSpc>
                <a:spcPct val="90000"/>
              </a:lnSpc>
              <a:spcBef>
                <a:spcPts val="338"/>
              </a:spcBef>
              <a:buFont typeface="Arial" panose="020B0604020202020204" pitchFamily="34" charset="0"/>
              <a:buChar char="•"/>
              <a:defRPr sz="1620" kern="1200">
                <a:solidFill>
                  <a:srgbClr val="152D53"/>
                </a:solidFill>
                <a:latin typeface="+mn-lt"/>
                <a:ea typeface="+mn-ea"/>
                <a:cs typeface="+mn-cs"/>
              </a:defRPr>
            </a:lvl2pPr>
            <a:lvl3pPr marL="771525" indent="-154305" algn="l" defTabSz="617220" rtl="0" eaLnBrk="1" latinLnBrk="0" hangingPunct="1">
              <a:lnSpc>
                <a:spcPct val="90000"/>
              </a:lnSpc>
              <a:spcBef>
                <a:spcPts val="338"/>
              </a:spcBef>
              <a:buFont typeface="Arial" panose="020B0604020202020204" pitchFamily="34" charset="0"/>
              <a:buChar char="•"/>
              <a:defRPr sz="1350" kern="1200">
                <a:solidFill>
                  <a:srgbClr val="152D53"/>
                </a:solidFill>
                <a:latin typeface="+mn-lt"/>
                <a:ea typeface="+mn-ea"/>
                <a:cs typeface="+mn-cs"/>
              </a:defRPr>
            </a:lvl3pPr>
            <a:lvl4pPr marL="1080135" indent="-154305" algn="l" defTabSz="617220" rtl="0" eaLnBrk="1" latinLnBrk="0" hangingPunct="1">
              <a:lnSpc>
                <a:spcPct val="90000"/>
              </a:lnSpc>
              <a:spcBef>
                <a:spcPts val="338"/>
              </a:spcBef>
              <a:buFont typeface="Arial" panose="020B0604020202020204" pitchFamily="34" charset="0"/>
              <a:buChar char="•"/>
              <a:defRPr sz="1215" kern="1200">
                <a:solidFill>
                  <a:srgbClr val="152D53"/>
                </a:solidFill>
                <a:latin typeface="+mn-lt"/>
                <a:ea typeface="+mn-ea"/>
                <a:cs typeface="+mn-cs"/>
              </a:defRPr>
            </a:lvl4pPr>
            <a:lvl5pPr marL="1388745" indent="-154305" algn="l" defTabSz="617220" rtl="0" eaLnBrk="1" latinLnBrk="0" hangingPunct="1">
              <a:lnSpc>
                <a:spcPct val="90000"/>
              </a:lnSpc>
              <a:spcBef>
                <a:spcPts val="338"/>
              </a:spcBef>
              <a:buFont typeface="Arial" panose="020B0604020202020204" pitchFamily="34" charset="0"/>
              <a:buChar char="•"/>
              <a:defRPr sz="1215" kern="1200">
                <a:solidFill>
                  <a:srgbClr val="152D53"/>
                </a:solidFill>
                <a:latin typeface="+mn-lt"/>
                <a:ea typeface="+mn-ea"/>
                <a:cs typeface="+mn-cs"/>
              </a:defRPr>
            </a:lvl5pPr>
            <a:lvl6pPr marL="169735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6pPr>
            <a:lvl7pPr marL="200596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7pPr>
            <a:lvl8pPr marL="231457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8pPr>
            <a:lvl9pPr marL="262318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9pPr>
          </a:lstStyle>
          <a:p>
            <a:pPr marL="0" indent="0">
              <a:buFont typeface="Arial" panose="020B0604020202020204" pitchFamily="34" charset="0"/>
              <a:buNone/>
            </a:pPr>
            <a:endParaRPr lang="en-US" sz="3500" dirty="0">
              <a:solidFill>
                <a:srgbClr val="002060"/>
              </a:solidFill>
            </a:endParaRPr>
          </a:p>
          <a:p>
            <a:pPr marL="0" indent="0">
              <a:buFont typeface="Arial" panose="020B0604020202020204" pitchFamily="34" charset="0"/>
              <a:buNone/>
            </a:pPr>
            <a:endParaRPr lang="en-US" sz="3200" dirty="0">
              <a:solidFill>
                <a:srgbClr val="002060"/>
              </a:solidFill>
            </a:endParaRPr>
          </a:p>
        </p:txBody>
      </p:sp>
      <p:sp>
        <p:nvSpPr>
          <p:cNvPr id="8" name="TextBox 7">
            <a:extLst>
              <a:ext uri="{FF2B5EF4-FFF2-40B4-BE49-F238E27FC236}">
                <a16:creationId xmlns:a16="http://schemas.microsoft.com/office/drawing/2014/main" id="{7F5C4835-5DDB-47AA-94F0-77A255CF2423}"/>
              </a:ext>
            </a:extLst>
          </p:cNvPr>
          <p:cNvSpPr txBox="1"/>
          <p:nvPr/>
        </p:nvSpPr>
        <p:spPr>
          <a:xfrm>
            <a:off x="695400" y="726036"/>
            <a:ext cx="10801200" cy="4616648"/>
          </a:xfrm>
          <a:prstGeom prst="rect">
            <a:avLst/>
          </a:prstGeom>
          <a:solidFill>
            <a:schemeClr val="tx1">
              <a:lumMod val="85000"/>
              <a:lumOff val="15000"/>
            </a:schemeClr>
          </a:solidFill>
        </p:spPr>
        <p:txBody>
          <a:bodyPr wrap="square">
            <a:spAutoFit/>
          </a:bodyPr>
          <a:lstStyle/>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Getter </a:t>
            </a:r>
            <a:r>
              <a:rPr lang="en-US" sz="1400" b="0" dirty="0" err="1">
                <a:solidFill>
                  <a:srgbClr val="6A9955"/>
                </a:solidFill>
                <a:effectLst/>
                <a:latin typeface="Consolas" panose="020B0609020204030204" pitchFamily="49" charset="0"/>
              </a:rPr>
              <a:t>methos</a:t>
            </a:r>
            <a:r>
              <a:rPr lang="en-US" sz="1400" b="0" dirty="0">
                <a:solidFill>
                  <a:srgbClr val="6A9955"/>
                </a:solidFill>
                <a:effectLst/>
                <a:latin typeface="Consolas" panose="020B0609020204030204" pitchFamily="49" charset="0"/>
              </a:rPr>
              <a:t> - This is public so it can be used by other classes/code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public</a:t>
            </a:r>
            <a:r>
              <a:rPr lang="en-US" sz="1400" b="0" dirty="0">
                <a:solidFill>
                  <a:srgbClr val="D4D4D4"/>
                </a:solidFill>
                <a:effectLst/>
                <a:latin typeface="Consolas" panose="020B0609020204030204" pitchFamily="49" charset="0"/>
              </a:rPr>
              <a:t> </a:t>
            </a:r>
            <a:r>
              <a:rPr lang="en-US" sz="1400" b="0" dirty="0">
                <a:solidFill>
                  <a:srgbClr val="4EC9B0"/>
                </a:solidFill>
                <a:effectLst/>
                <a:latin typeface="Consolas" panose="020B0609020204030204" pitchFamily="49" charset="0"/>
              </a:rPr>
              <a:t>String</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getMake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make;</a:t>
            </a:r>
          </a:p>
          <a:p>
            <a:r>
              <a:rPr lang="en-US" sz="1400" b="0" dirty="0">
                <a:solidFill>
                  <a:srgbClr val="D4D4D4"/>
                </a:solidFill>
                <a:effectLst/>
                <a:latin typeface="Consolas" panose="020B0609020204030204" pitchFamily="49" charset="0"/>
              </a:rPr>
              <a:t>    }</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Setter method - this is also public, accepts incoming parameters </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public</a:t>
            </a:r>
            <a:r>
              <a:rPr lang="en-US" sz="1400" b="0" dirty="0">
                <a:solidFill>
                  <a:srgbClr val="D4D4D4"/>
                </a:solidFill>
                <a:effectLst/>
                <a:latin typeface="Consolas" panose="020B0609020204030204" pitchFamily="49" charset="0"/>
              </a:rPr>
              <a:t> </a:t>
            </a:r>
            <a:r>
              <a:rPr lang="en-US" sz="1400" b="0" dirty="0">
                <a:solidFill>
                  <a:srgbClr val="4EC9B0"/>
                </a:solidFill>
                <a:effectLst/>
                <a:latin typeface="Consolas" panose="020B0609020204030204" pitchFamily="49" charset="0"/>
              </a:rPr>
              <a:t>void</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setMake</a:t>
            </a:r>
            <a:r>
              <a:rPr lang="en-US" sz="1400" b="0" dirty="0">
                <a:solidFill>
                  <a:srgbClr val="D4D4D4"/>
                </a:solidFill>
                <a:effectLst/>
                <a:latin typeface="Consolas" panose="020B0609020204030204" pitchFamily="49" charset="0"/>
              </a:rPr>
              <a:t>(</a:t>
            </a:r>
            <a:r>
              <a:rPr lang="en-US" sz="1400" b="0" dirty="0">
                <a:solidFill>
                  <a:srgbClr val="4EC9B0"/>
                </a:solidFill>
                <a:effectLst/>
                <a:latin typeface="Consolas" panose="020B0609020204030204" pitchFamily="49" charset="0"/>
              </a:rPr>
              <a:t>String</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make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(make == </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we have checked the string was not empty, if it was we can give it a value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make = </a:t>
            </a:r>
            <a:r>
              <a:rPr lang="en-US" sz="1400" b="0" dirty="0">
                <a:solidFill>
                  <a:srgbClr val="CE9178"/>
                </a:solidFill>
                <a:effectLst/>
                <a:latin typeface="Consolas" panose="020B0609020204030204" pitchFamily="49" charset="0"/>
              </a:rPr>
              <a:t>"NOT SET"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System</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out</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println</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"Can't set value to empty string"</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if it's not empty, we can set the value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569CD6"/>
                </a:solidFill>
                <a:effectLst/>
                <a:latin typeface="Consolas" panose="020B0609020204030204" pitchFamily="49" charset="0"/>
              </a:rPr>
              <a:t>this</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make</a:t>
            </a:r>
            <a:r>
              <a:rPr lang="en-US" sz="1400" b="0" dirty="0">
                <a:solidFill>
                  <a:srgbClr val="D4D4D4"/>
                </a:solidFill>
                <a:effectLst/>
                <a:latin typeface="Consolas" panose="020B0609020204030204" pitchFamily="49" charset="0"/>
              </a:rPr>
              <a:t> = make;</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423800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CDF4EB5-13B7-48DA-A1FD-5FC643087574}"/>
              </a:ext>
            </a:extLst>
          </p:cNvPr>
          <p:cNvSpPr>
            <a:spLocks noGrp="1"/>
          </p:cNvSpPr>
          <p:nvPr>
            <p:ph idx="1"/>
          </p:nvPr>
        </p:nvSpPr>
        <p:spPr>
          <a:xfrm>
            <a:off x="708990" y="813091"/>
            <a:ext cx="11330765" cy="2399885"/>
          </a:xfrm>
        </p:spPr>
        <p:txBody>
          <a:bodyPr/>
          <a:lstStyle/>
          <a:p>
            <a:r>
              <a:rPr lang="en-US" sz="2000" dirty="0">
                <a:solidFill>
                  <a:schemeClr val="accent2">
                    <a:lumMod val="50000"/>
                  </a:schemeClr>
                </a:solidFill>
              </a:rPr>
              <a:t>Look at your Car code.</a:t>
            </a:r>
          </a:p>
          <a:p>
            <a:r>
              <a:rPr lang="en-US" sz="2000" dirty="0">
                <a:solidFill>
                  <a:schemeClr val="accent2">
                    <a:lumMod val="50000"/>
                  </a:schemeClr>
                </a:solidFill>
              </a:rPr>
              <a:t>Add additional attributes that you feel would be needed for a Car.  Ensure that these are </a:t>
            </a:r>
            <a:r>
              <a:rPr lang="en-US" sz="2000" b="1" dirty="0">
                <a:solidFill>
                  <a:schemeClr val="accent2">
                    <a:lumMod val="50000"/>
                  </a:schemeClr>
                </a:solidFill>
              </a:rPr>
              <a:t>private</a:t>
            </a:r>
            <a:r>
              <a:rPr lang="en-US" sz="2000" dirty="0">
                <a:solidFill>
                  <a:schemeClr val="accent2">
                    <a:lumMod val="50000"/>
                  </a:schemeClr>
                </a:solidFill>
              </a:rPr>
              <a:t>.</a:t>
            </a:r>
          </a:p>
          <a:p>
            <a:endParaRPr lang="en-US" sz="2000" dirty="0">
              <a:solidFill>
                <a:schemeClr val="accent2">
                  <a:lumMod val="50000"/>
                </a:schemeClr>
              </a:solidFill>
            </a:endParaRPr>
          </a:p>
          <a:p>
            <a:r>
              <a:rPr lang="en-US" sz="2000" dirty="0">
                <a:solidFill>
                  <a:schemeClr val="accent2">
                    <a:lumMod val="50000"/>
                  </a:schemeClr>
                </a:solidFill>
              </a:rPr>
              <a:t>Where </a:t>
            </a:r>
            <a:r>
              <a:rPr lang="en-US" sz="2000" i="1" dirty="0">
                <a:solidFill>
                  <a:schemeClr val="accent2">
                    <a:lumMod val="50000"/>
                  </a:schemeClr>
                </a:solidFill>
              </a:rPr>
              <a:t>appropriate</a:t>
            </a:r>
            <a:r>
              <a:rPr lang="en-US" sz="2000" dirty="0">
                <a:solidFill>
                  <a:schemeClr val="accent2">
                    <a:lumMod val="50000"/>
                  </a:schemeClr>
                </a:solidFill>
              </a:rPr>
              <a:t>, create suitable ‘Getter’ and ‘Setter’ methods that are publicly exposed and allow the reading or re-assigning of some of your attributes.</a:t>
            </a:r>
            <a:endParaRPr lang="en-US" sz="2000" dirty="0">
              <a:solidFill>
                <a:schemeClr val="accent2">
                  <a:lumMod val="50000"/>
                </a:schemeClr>
              </a:solidFill>
              <a:highlight>
                <a:srgbClr val="FFFF00"/>
              </a:highlight>
            </a:endParaRPr>
          </a:p>
          <a:p>
            <a:endParaRPr lang="en-US" sz="2000" dirty="0">
              <a:solidFill>
                <a:schemeClr val="accent2">
                  <a:lumMod val="50000"/>
                </a:schemeClr>
              </a:solidFill>
            </a:endParaRPr>
          </a:p>
        </p:txBody>
      </p:sp>
      <p:sp>
        <p:nvSpPr>
          <p:cNvPr id="2" name="Title 1">
            <a:extLst>
              <a:ext uri="{FF2B5EF4-FFF2-40B4-BE49-F238E27FC236}">
                <a16:creationId xmlns:a16="http://schemas.microsoft.com/office/drawing/2014/main" id="{FD88BA2B-5D57-487A-BCB5-CB43C6C27285}"/>
              </a:ext>
            </a:extLst>
          </p:cNvPr>
          <p:cNvSpPr>
            <a:spLocks noGrp="1"/>
          </p:cNvSpPr>
          <p:nvPr>
            <p:ph type="ctrTitle"/>
          </p:nvPr>
        </p:nvSpPr>
        <p:spPr/>
        <p:txBody>
          <a:bodyPr/>
          <a:lstStyle/>
          <a:p>
            <a:r>
              <a:rPr lang="en-GB" dirty="0"/>
              <a:t>*** TASK ***</a:t>
            </a:r>
          </a:p>
        </p:txBody>
      </p:sp>
    </p:spTree>
    <p:extLst>
      <p:ext uri="{BB962C8B-B14F-4D97-AF65-F5344CB8AC3E}">
        <p14:creationId xmlns:p14="http://schemas.microsoft.com/office/powerpoint/2010/main" val="353882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E2E32-D4B8-42F5-B687-A209E729CD48}"/>
              </a:ext>
            </a:extLst>
          </p:cNvPr>
          <p:cNvSpPr>
            <a:spLocks noGrp="1"/>
          </p:cNvSpPr>
          <p:nvPr>
            <p:ph idx="1"/>
          </p:nvPr>
        </p:nvSpPr>
        <p:spPr/>
        <p:txBody>
          <a:bodyPr>
            <a:normAutofit/>
          </a:bodyPr>
          <a:lstStyle/>
          <a:p>
            <a:r>
              <a:rPr lang="en-GB" dirty="0"/>
              <a:t>Exam Contents</a:t>
            </a:r>
          </a:p>
          <a:p>
            <a:pPr lvl="1"/>
            <a:r>
              <a:rPr lang="en-GB" sz="2000" dirty="0">
                <a:solidFill>
                  <a:srgbClr val="333366"/>
                </a:solidFill>
                <a:latin typeface="Roboto light" panose="02000000000000000000" pitchFamily="2" charset="0"/>
                <a:ea typeface="Roboto light" panose="02000000000000000000" pitchFamily="2" charset="0"/>
                <a:cs typeface="Roboto light" panose="02000000000000000000" pitchFamily="2" charset="0"/>
              </a:rPr>
              <a:t>Java Basics</a:t>
            </a:r>
          </a:p>
          <a:p>
            <a:pPr lvl="1"/>
            <a:r>
              <a:rPr lang="en-GB" sz="2000" dirty="0">
                <a:solidFill>
                  <a:srgbClr val="333366"/>
                </a:solidFill>
                <a:latin typeface="Roboto light" panose="02000000000000000000" pitchFamily="2" charset="0"/>
                <a:ea typeface="Roboto light" panose="02000000000000000000" pitchFamily="2" charset="0"/>
                <a:cs typeface="Roboto light" panose="02000000000000000000" pitchFamily="2" charset="0"/>
              </a:rPr>
              <a:t>Working with Java Data Types</a:t>
            </a:r>
          </a:p>
          <a:p>
            <a:pPr lvl="1"/>
            <a:r>
              <a:rPr lang="en-GB" sz="2000" dirty="0">
                <a:solidFill>
                  <a:srgbClr val="333366"/>
                </a:solidFill>
                <a:latin typeface="Roboto light" panose="02000000000000000000" pitchFamily="2" charset="0"/>
                <a:ea typeface="Roboto light" panose="02000000000000000000" pitchFamily="2" charset="0"/>
                <a:cs typeface="Roboto light" panose="02000000000000000000" pitchFamily="2" charset="0"/>
              </a:rPr>
              <a:t>Using Operators and Decision Constructs</a:t>
            </a:r>
          </a:p>
          <a:p>
            <a:pPr lvl="1"/>
            <a:r>
              <a:rPr lang="en-GB" sz="2000" dirty="0">
                <a:solidFill>
                  <a:srgbClr val="333366"/>
                </a:solidFill>
                <a:latin typeface="Roboto light" panose="02000000000000000000" pitchFamily="2" charset="0"/>
                <a:ea typeface="Roboto light" panose="02000000000000000000" pitchFamily="2" charset="0"/>
                <a:cs typeface="Roboto light" panose="02000000000000000000" pitchFamily="2" charset="0"/>
              </a:rPr>
              <a:t>Creating and Using Arrays</a:t>
            </a:r>
          </a:p>
          <a:p>
            <a:pPr lvl="1"/>
            <a:r>
              <a:rPr lang="en-GB" sz="2000" dirty="0">
                <a:solidFill>
                  <a:srgbClr val="333366"/>
                </a:solidFill>
                <a:latin typeface="Roboto light" panose="02000000000000000000" pitchFamily="2" charset="0"/>
                <a:ea typeface="Roboto light" panose="02000000000000000000" pitchFamily="2" charset="0"/>
                <a:cs typeface="Roboto light" panose="02000000000000000000" pitchFamily="2" charset="0"/>
              </a:rPr>
              <a:t>Using Loop Constructs</a:t>
            </a:r>
          </a:p>
          <a:p>
            <a:pPr lvl="1"/>
            <a:r>
              <a:rPr lang="en-GB" sz="2000" dirty="0">
                <a:solidFill>
                  <a:srgbClr val="333366"/>
                </a:solidFill>
                <a:latin typeface="Roboto light" panose="02000000000000000000" pitchFamily="2" charset="0"/>
                <a:ea typeface="Roboto light" panose="02000000000000000000" pitchFamily="2" charset="0"/>
                <a:cs typeface="Roboto light" panose="02000000000000000000" pitchFamily="2" charset="0"/>
              </a:rPr>
              <a:t>Working with Methods and Encapsulation</a:t>
            </a:r>
          </a:p>
          <a:p>
            <a:pPr lvl="1"/>
            <a:r>
              <a:rPr lang="en-GB" sz="2000" dirty="0">
                <a:solidFill>
                  <a:srgbClr val="333366"/>
                </a:solidFill>
                <a:latin typeface="Roboto light" panose="02000000000000000000" pitchFamily="2" charset="0"/>
                <a:ea typeface="Roboto light" panose="02000000000000000000" pitchFamily="2" charset="0"/>
                <a:cs typeface="Roboto light" panose="02000000000000000000" pitchFamily="2" charset="0"/>
              </a:rPr>
              <a:t>Working with Inheritance</a:t>
            </a:r>
          </a:p>
          <a:p>
            <a:pPr lvl="1"/>
            <a:r>
              <a:rPr lang="en-GB" sz="2000" dirty="0">
                <a:solidFill>
                  <a:srgbClr val="333366"/>
                </a:solidFill>
                <a:latin typeface="Roboto light" panose="02000000000000000000" pitchFamily="2" charset="0"/>
                <a:ea typeface="Roboto light" panose="02000000000000000000" pitchFamily="2" charset="0"/>
                <a:cs typeface="Roboto light" panose="02000000000000000000" pitchFamily="2" charset="0"/>
              </a:rPr>
              <a:t>Handling Exceptions</a:t>
            </a:r>
          </a:p>
          <a:p>
            <a:pPr lvl="1"/>
            <a:r>
              <a:rPr lang="en-GB" sz="2000" dirty="0">
                <a:solidFill>
                  <a:srgbClr val="333366"/>
                </a:solidFill>
                <a:latin typeface="Roboto light" panose="02000000000000000000" pitchFamily="2" charset="0"/>
                <a:ea typeface="Roboto light" panose="02000000000000000000" pitchFamily="2" charset="0"/>
                <a:cs typeface="Roboto light" panose="02000000000000000000" pitchFamily="2" charset="0"/>
              </a:rPr>
              <a:t>Working with Selected Classes from the Java API</a:t>
            </a:r>
          </a:p>
          <a:p>
            <a:pPr lvl="1"/>
            <a:endParaRPr lang="en-GB" dirty="0"/>
          </a:p>
        </p:txBody>
      </p:sp>
      <p:sp>
        <p:nvSpPr>
          <p:cNvPr id="2" name="Title 1">
            <a:extLst>
              <a:ext uri="{FF2B5EF4-FFF2-40B4-BE49-F238E27FC236}">
                <a16:creationId xmlns:a16="http://schemas.microsoft.com/office/drawing/2014/main" id="{11C836C1-D32B-4242-A67C-A797FF65CAB5}"/>
              </a:ext>
            </a:extLst>
          </p:cNvPr>
          <p:cNvSpPr>
            <a:spLocks noGrp="1"/>
          </p:cNvSpPr>
          <p:nvPr>
            <p:ph type="ctrTitle"/>
          </p:nvPr>
        </p:nvSpPr>
        <p:spPr/>
        <p:txBody>
          <a:bodyPr>
            <a:normAutofit fontScale="90000"/>
          </a:bodyPr>
          <a:lstStyle/>
          <a:p>
            <a:r>
              <a:rPr lang="en-GB" dirty="0"/>
              <a:t> OCA Java SE 8 Programmer I 1Z0-808 Exam</a:t>
            </a:r>
            <a:br>
              <a:rPr lang="en-GB" dirty="0"/>
            </a:br>
            <a:endParaRPr lang="en-GB" dirty="0"/>
          </a:p>
        </p:txBody>
      </p:sp>
    </p:spTree>
    <p:extLst>
      <p:ext uri="{BB962C8B-B14F-4D97-AF65-F5344CB8AC3E}">
        <p14:creationId xmlns:p14="http://schemas.microsoft.com/office/powerpoint/2010/main" val="1086860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184B2-CC33-4ECF-BAF0-25B9DD05DDD8}"/>
              </a:ext>
            </a:extLst>
          </p:cNvPr>
          <p:cNvSpPr>
            <a:spLocks noGrp="1"/>
          </p:cNvSpPr>
          <p:nvPr>
            <p:ph idx="1"/>
          </p:nvPr>
        </p:nvSpPr>
        <p:spPr/>
        <p:txBody>
          <a:bodyPr>
            <a:normAutofit/>
          </a:bodyPr>
          <a:lstStyle/>
          <a:p>
            <a:r>
              <a:rPr lang="en-GB" i="1" dirty="0"/>
              <a:t>Before we move on:</a:t>
            </a:r>
          </a:p>
          <a:p>
            <a:r>
              <a:rPr lang="en-GB" dirty="0"/>
              <a:t>Java has a series of class called Wrapper Classes</a:t>
            </a:r>
          </a:p>
          <a:p>
            <a:r>
              <a:rPr lang="en-GB" dirty="0"/>
              <a:t>They convert data types into objects</a:t>
            </a:r>
          </a:p>
          <a:p>
            <a:r>
              <a:rPr lang="en-GB" dirty="0"/>
              <a:t>Why?</a:t>
            </a:r>
          </a:p>
          <a:p>
            <a:pPr lvl="1"/>
            <a:r>
              <a:rPr lang="en-GB" dirty="0"/>
              <a:t>Certain packages in Java only handle objects</a:t>
            </a:r>
          </a:p>
          <a:p>
            <a:pPr lvl="1"/>
            <a:r>
              <a:rPr lang="en-GB" dirty="0"/>
              <a:t>Collections (types of storage object) only store objects(reference types)</a:t>
            </a:r>
          </a:p>
          <a:p>
            <a:pPr lvl="1"/>
            <a:r>
              <a:rPr lang="en-GB" dirty="0"/>
              <a:t>Multithreading and synchronization can only support objects too.</a:t>
            </a:r>
          </a:p>
          <a:p>
            <a:pPr lvl="1"/>
            <a:r>
              <a:rPr lang="en-GB" dirty="0"/>
              <a:t>Wrapper Class will </a:t>
            </a:r>
            <a:r>
              <a:rPr lang="en-GB" b="1" dirty="0"/>
              <a:t>convert primitive data types into objects</a:t>
            </a:r>
            <a:r>
              <a:rPr lang="en-GB" dirty="0"/>
              <a:t>. The objects are necessary if we wish to modify the arguments passed into the method (because primitive types are </a:t>
            </a:r>
            <a:r>
              <a:rPr lang="en-GB" b="1" dirty="0"/>
              <a:t>passed by value</a:t>
            </a:r>
            <a:r>
              <a:rPr lang="en-GB" dirty="0"/>
              <a:t>).</a:t>
            </a:r>
            <a:endParaRPr lang="en-GB" sz="2800" dirty="0"/>
          </a:p>
        </p:txBody>
      </p:sp>
      <p:sp>
        <p:nvSpPr>
          <p:cNvPr id="2" name="Title 1">
            <a:extLst>
              <a:ext uri="{FF2B5EF4-FFF2-40B4-BE49-F238E27FC236}">
                <a16:creationId xmlns:a16="http://schemas.microsoft.com/office/drawing/2014/main" id="{10462A2D-F7EF-4C64-866E-07EE815A4230}"/>
              </a:ext>
            </a:extLst>
          </p:cNvPr>
          <p:cNvSpPr>
            <a:spLocks noGrp="1"/>
          </p:cNvSpPr>
          <p:nvPr>
            <p:ph type="ctrTitle"/>
          </p:nvPr>
        </p:nvSpPr>
        <p:spPr/>
        <p:txBody>
          <a:bodyPr>
            <a:normAutofit/>
          </a:bodyPr>
          <a:lstStyle/>
          <a:p>
            <a:r>
              <a:rPr lang="en-GB" dirty="0"/>
              <a:t>Wrapper classes</a:t>
            </a:r>
          </a:p>
        </p:txBody>
      </p:sp>
    </p:spTree>
    <p:extLst>
      <p:ext uri="{BB962C8B-B14F-4D97-AF65-F5344CB8AC3E}">
        <p14:creationId xmlns:p14="http://schemas.microsoft.com/office/powerpoint/2010/main" val="275203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498E51C0-E696-4F92-997F-64494916FF20}"/>
              </a:ext>
            </a:extLst>
          </p:cNvPr>
          <p:cNvGraphicFramePr>
            <a:graphicFrameLocks noGrp="1"/>
          </p:cNvGraphicFramePr>
          <p:nvPr>
            <p:ph idx="1"/>
            <p:extLst>
              <p:ext uri="{D42A27DB-BD31-4B8C-83A1-F6EECF244321}">
                <p14:modId xmlns:p14="http://schemas.microsoft.com/office/powerpoint/2010/main" val="3613726697"/>
              </p:ext>
            </p:extLst>
          </p:nvPr>
        </p:nvGraphicFramePr>
        <p:xfrm>
          <a:off x="709613" y="812800"/>
          <a:ext cx="11329986" cy="3751209"/>
        </p:xfrm>
        <a:graphic>
          <a:graphicData uri="http://schemas.openxmlformats.org/drawingml/2006/table">
            <a:tbl>
              <a:tblPr firstRow="1" bandRow="1">
                <a:tableStyleId>{5C22544A-7EE6-4342-B048-85BDC9FD1C3A}</a:tableStyleId>
              </a:tblPr>
              <a:tblGrid>
                <a:gridCol w="5664993">
                  <a:extLst>
                    <a:ext uri="{9D8B030D-6E8A-4147-A177-3AD203B41FA5}">
                      <a16:colId xmlns:a16="http://schemas.microsoft.com/office/drawing/2014/main" val="936143906"/>
                    </a:ext>
                  </a:extLst>
                </a:gridCol>
                <a:gridCol w="5664993">
                  <a:extLst>
                    <a:ext uri="{9D8B030D-6E8A-4147-A177-3AD203B41FA5}">
                      <a16:colId xmlns:a16="http://schemas.microsoft.com/office/drawing/2014/main" val="1863707655"/>
                    </a:ext>
                  </a:extLst>
                </a:gridCol>
              </a:tblGrid>
              <a:tr h="416801">
                <a:tc>
                  <a:txBody>
                    <a:bodyPr/>
                    <a:lstStyle/>
                    <a:p>
                      <a:pPr algn="l" fontAlgn="t"/>
                      <a:r>
                        <a:rPr lang="en-GB" dirty="0">
                          <a:effectLst/>
                        </a:rPr>
                        <a:t>Primitive Data Type</a:t>
                      </a:r>
                    </a:p>
                  </a:txBody>
                  <a:tcPr marL="131362" marR="65681" marT="60960" marB="60960"/>
                </a:tc>
                <a:tc>
                  <a:txBody>
                    <a:bodyPr/>
                    <a:lstStyle/>
                    <a:p>
                      <a:pPr algn="l" fontAlgn="t"/>
                      <a:r>
                        <a:rPr lang="en-GB">
                          <a:effectLst/>
                        </a:rPr>
                        <a:t>Wrapper Class</a:t>
                      </a:r>
                    </a:p>
                  </a:txBody>
                  <a:tcPr marL="65681" marR="65681" marT="60960" marB="60960"/>
                </a:tc>
                <a:extLst>
                  <a:ext uri="{0D108BD9-81ED-4DB2-BD59-A6C34878D82A}">
                    <a16:rowId xmlns:a16="http://schemas.microsoft.com/office/drawing/2014/main" val="2941822146"/>
                  </a:ext>
                </a:extLst>
              </a:tr>
              <a:tr h="416801">
                <a:tc>
                  <a:txBody>
                    <a:bodyPr/>
                    <a:lstStyle/>
                    <a:p>
                      <a:pPr algn="l" fontAlgn="t"/>
                      <a:r>
                        <a:rPr lang="en-GB">
                          <a:effectLst/>
                        </a:rPr>
                        <a:t>byte</a:t>
                      </a:r>
                    </a:p>
                  </a:txBody>
                  <a:tcPr marL="131362" marR="65681" marT="60960" marB="60960"/>
                </a:tc>
                <a:tc>
                  <a:txBody>
                    <a:bodyPr/>
                    <a:lstStyle/>
                    <a:p>
                      <a:pPr algn="l" fontAlgn="t"/>
                      <a:r>
                        <a:rPr lang="en-GB">
                          <a:effectLst/>
                        </a:rPr>
                        <a:t>Byte</a:t>
                      </a:r>
                    </a:p>
                  </a:txBody>
                  <a:tcPr marL="65681" marR="65681" marT="60960" marB="60960"/>
                </a:tc>
                <a:extLst>
                  <a:ext uri="{0D108BD9-81ED-4DB2-BD59-A6C34878D82A}">
                    <a16:rowId xmlns:a16="http://schemas.microsoft.com/office/drawing/2014/main" val="2932277675"/>
                  </a:ext>
                </a:extLst>
              </a:tr>
              <a:tr h="416801">
                <a:tc>
                  <a:txBody>
                    <a:bodyPr/>
                    <a:lstStyle/>
                    <a:p>
                      <a:pPr algn="l" fontAlgn="t"/>
                      <a:r>
                        <a:rPr lang="en-GB" dirty="0">
                          <a:effectLst/>
                        </a:rPr>
                        <a:t>short</a:t>
                      </a:r>
                    </a:p>
                  </a:txBody>
                  <a:tcPr marL="131362" marR="65681" marT="60960" marB="60960"/>
                </a:tc>
                <a:tc>
                  <a:txBody>
                    <a:bodyPr/>
                    <a:lstStyle/>
                    <a:p>
                      <a:pPr algn="l" fontAlgn="t"/>
                      <a:r>
                        <a:rPr lang="en-GB">
                          <a:effectLst/>
                        </a:rPr>
                        <a:t>Short</a:t>
                      </a:r>
                    </a:p>
                  </a:txBody>
                  <a:tcPr marL="65681" marR="65681" marT="60960" marB="60960"/>
                </a:tc>
                <a:extLst>
                  <a:ext uri="{0D108BD9-81ED-4DB2-BD59-A6C34878D82A}">
                    <a16:rowId xmlns:a16="http://schemas.microsoft.com/office/drawing/2014/main" val="2574463140"/>
                  </a:ext>
                </a:extLst>
              </a:tr>
              <a:tr h="416801">
                <a:tc>
                  <a:txBody>
                    <a:bodyPr/>
                    <a:lstStyle/>
                    <a:p>
                      <a:pPr algn="l" fontAlgn="t"/>
                      <a:r>
                        <a:rPr lang="en-GB">
                          <a:effectLst/>
                        </a:rPr>
                        <a:t>int</a:t>
                      </a:r>
                    </a:p>
                  </a:txBody>
                  <a:tcPr marL="131362" marR="65681" marT="60960" marB="60960"/>
                </a:tc>
                <a:tc>
                  <a:txBody>
                    <a:bodyPr/>
                    <a:lstStyle/>
                    <a:p>
                      <a:pPr algn="l" fontAlgn="t"/>
                      <a:r>
                        <a:rPr lang="en-GB">
                          <a:effectLst/>
                        </a:rPr>
                        <a:t>Integer</a:t>
                      </a:r>
                    </a:p>
                  </a:txBody>
                  <a:tcPr marL="65681" marR="65681" marT="60960" marB="60960"/>
                </a:tc>
                <a:extLst>
                  <a:ext uri="{0D108BD9-81ED-4DB2-BD59-A6C34878D82A}">
                    <a16:rowId xmlns:a16="http://schemas.microsoft.com/office/drawing/2014/main" val="472361426"/>
                  </a:ext>
                </a:extLst>
              </a:tr>
              <a:tr h="416801">
                <a:tc>
                  <a:txBody>
                    <a:bodyPr/>
                    <a:lstStyle/>
                    <a:p>
                      <a:pPr algn="l" fontAlgn="t"/>
                      <a:r>
                        <a:rPr lang="en-GB">
                          <a:effectLst/>
                        </a:rPr>
                        <a:t>long</a:t>
                      </a:r>
                    </a:p>
                  </a:txBody>
                  <a:tcPr marL="131362" marR="65681" marT="60960" marB="60960"/>
                </a:tc>
                <a:tc>
                  <a:txBody>
                    <a:bodyPr/>
                    <a:lstStyle/>
                    <a:p>
                      <a:pPr algn="l" fontAlgn="t"/>
                      <a:r>
                        <a:rPr lang="en-GB">
                          <a:effectLst/>
                        </a:rPr>
                        <a:t>Long</a:t>
                      </a:r>
                    </a:p>
                  </a:txBody>
                  <a:tcPr marL="65681" marR="65681" marT="60960" marB="60960"/>
                </a:tc>
                <a:extLst>
                  <a:ext uri="{0D108BD9-81ED-4DB2-BD59-A6C34878D82A}">
                    <a16:rowId xmlns:a16="http://schemas.microsoft.com/office/drawing/2014/main" val="603884476"/>
                  </a:ext>
                </a:extLst>
              </a:tr>
              <a:tr h="416801">
                <a:tc>
                  <a:txBody>
                    <a:bodyPr/>
                    <a:lstStyle/>
                    <a:p>
                      <a:pPr algn="l" fontAlgn="t"/>
                      <a:r>
                        <a:rPr lang="en-GB">
                          <a:effectLst/>
                        </a:rPr>
                        <a:t>float</a:t>
                      </a:r>
                    </a:p>
                  </a:txBody>
                  <a:tcPr marL="131362" marR="65681" marT="60960" marB="60960"/>
                </a:tc>
                <a:tc>
                  <a:txBody>
                    <a:bodyPr/>
                    <a:lstStyle/>
                    <a:p>
                      <a:pPr algn="l" fontAlgn="t"/>
                      <a:r>
                        <a:rPr lang="en-GB">
                          <a:effectLst/>
                        </a:rPr>
                        <a:t>Float</a:t>
                      </a:r>
                    </a:p>
                  </a:txBody>
                  <a:tcPr marL="65681" marR="65681" marT="60960" marB="60960"/>
                </a:tc>
                <a:extLst>
                  <a:ext uri="{0D108BD9-81ED-4DB2-BD59-A6C34878D82A}">
                    <a16:rowId xmlns:a16="http://schemas.microsoft.com/office/drawing/2014/main" val="2812992601"/>
                  </a:ext>
                </a:extLst>
              </a:tr>
              <a:tr h="416801">
                <a:tc>
                  <a:txBody>
                    <a:bodyPr/>
                    <a:lstStyle/>
                    <a:p>
                      <a:pPr algn="l" fontAlgn="t"/>
                      <a:r>
                        <a:rPr lang="en-GB">
                          <a:effectLst/>
                        </a:rPr>
                        <a:t>double</a:t>
                      </a:r>
                    </a:p>
                  </a:txBody>
                  <a:tcPr marL="131362" marR="65681" marT="60960" marB="60960"/>
                </a:tc>
                <a:tc>
                  <a:txBody>
                    <a:bodyPr/>
                    <a:lstStyle/>
                    <a:p>
                      <a:pPr algn="l" fontAlgn="t"/>
                      <a:r>
                        <a:rPr lang="en-GB">
                          <a:effectLst/>
                        </a:rPr>
                        <a:t>Double</a:t>
                      </a:r>
                    </a:p>
                  </a:txBody>
                  <a:tcPr marL="65681" marR="65681" marT="60960" marB="60960"/>
                </a:tc>
                <a:extLst>
                  <a:ext uri="{0D108BD9-81ED-4DB2-BD59-A6C34878D82A}">
                    <a16:rowId xmlns:a16="http://schemas.microsoft.com/office/drawing/2014/main" val="1874669411"/>
                  </a:ext>
                </a:extLst>
              </a:tr>
              <a:tr h="416801">
                <a:tc>
                  <a:txBody>
                    <a:bodyPr/>
                    <a:lstStyle/>
                    <a:p>
                      <a:pPr algn="l" fontAlgn="t"/>
                      <a:r>
                        <a:rPr lang="en-GB">
                          <a:effectLst/>
                        </a:rPr>
                        <a:t>boolean</a:t>
                      </a:r>
                    </a:p>
                  </a:txBody>
                  <a:tcPr marL="131362" marR="65681" marT="60960" marB="60960"/>
                </a:tc>
                <a:tc>
                  <a:txBody>
                    <a:bodyPr/>
                    <a:lstStyle/>
                    <a:p>
                      <a:pPr algn="l" fontAlgn="t"/>
                      <a:r>
                        <a:rPr lang="en-GB">
                          <a:effectLst/>
                        </a:rPr>
                        <a:t>Boolean</a:t>
                      </a:r>
                    </a:p>
                  </a:txBody>
                  <a:tcPr marL="65681" marR="65681" marT="60960" marB="60960"/>
                </a:tc>
                <a:extLst>
                  <a:ext uri="{0D108BD9-81ED-4DB2-BD59-A6C34878D82A}">
                    <a16:rowId xmlns:a16="http://schemas.microsoft.com/office/drawing/2014/main" val="2244837245"/>
                  </a:ext>
                </a:extLst>
              </a:tr>
              <a:tr h="416801">
                <a:tc>
                  <a:txBody>
                    <a:bodyPr/>
                    <a:lstStyle/>
                    <a:p>
                      <a:pPr algn="l" fontAlgn="t"/>
                      <a:r>
                        <a:rPr lang="en-GB" dirty="0">
                          <a:effectLst/>
                        </a:rPr>
                        <a:t>char</a:t>
                      </a:r>
                    </a:p>
                  </a:txBody>
                  <a:tcPr marL="131362" marR="65681" marT="60960" marB="60960"/>
                </a:tc>
                <a:tc>
                  <a:txBody>
                    <a:bodyPr/>
                    <a:lstStyle/>
                    <a:p>
                      <a:pPr algn="l" fontAlgn="t"/>
                      <a:r>
                        <a:rPr lang="en-GB" dirty="0">
                          <a:effectLst/>
                        </a:rPr>
                        <a:t>Character</a:t>
                      </a:r>
                    </a:p>
                  </a:txBody>
                  <a:tcPr marL="65681" marR="65681" marT="60960" marB="60960"/>
                </a:tc>
                <a:extLst>
                  <a:ext uri="{0D108BD9-81ED-4DB2-BD59-A6C34878D82A}">
                    <a16:rowId xmlns:a16="http://schemas.microsoft.com/office/drawing/2014/main" val="210396805"/>
                  </a:ext>
                </a:extLst>
              </a:tr>
            </a:tbl>
          </a:graphicData>
        </a:graphic>
      </p:graphicFrame>
      <p:sp>
        <p:nvSpPr>
          <p:cNvPr id="2" name="Title 1">
            <a:extLst>
              <a:ext uri="{FF2B5EF4-FFF2-40B4-BE49-F238E27FC236}">
                <a16:creationId xmlns:a16="http://schemas.microsoft.com/office/drawing/2014/main" id="{BC35DBF2-2D16-4777-A68A-7469F947046C}"/>
              </a:ext>
            </a:extLst>
          </p:cNvPr>
          <p:cNvSpPr>
            <a:spLocks noGrp="1"/>
          </p:cNvSpPr>
          <p:nvPr>
            <p:ph type="ctrTitle"/>
          </p:nvPr>
        </p:nvSpPr>
        <p:spPr/>
        <p:txBody>
          <a:bodyPr>
            <a:normAutofit/>
          </a:bodyPr>
          <a:lstStyle/>
          <a:p>
            <a:r>
              <a:rPr lang="en-GB" dirty="0"/>
              <a:t>Primitives &amp; Wrapper Class Equivalents</a:t>
            </a:r>
          </a:p>
        </p:txBody>
      </p:sp>
      <p:sp>
        <p:nvSpPr>
          <p:cNvPr id="3" name="TextBox 2">
            <a:extLst>
              <a:ext uri="{FF2B5EF4-FFF2-40B4-BE49-F238E27FC236}">
                <a16:creationId xmlns:a16="http://schemas.microsoft.com/office/drawing/2014/main" id="{B9A21A38-F65E-4E4F-A2E6-395D44267825}"/>
              </a:ext>
            </a:extLst>
          </p:cNvPr>
          <p:cNvSpPr txBox="1"/>
          <p:nvPr/>
        </p:nvSpPr>
        <p:spPr>
          <a:xfrm>
            <a:off x="838200" y="5711771"/>
            <a:ext cx="6920421" cy="369332"/>
          </a:xfrm>
          <a:prstGeom prst="rect">
            <a:avLst/>
          </a:prstGeom>
          <a:noFill/>
        </p:spPr>
        <p:txBody>
          <a:bodyPr wrap="none" rtlCol="0">
            <a:spAutoFit/>
          </a:bodyPr>
          <a:lstStyle/>
          <a:p>
            <a:r>
              <a:rPr lang="en-GB" dirty="0"/>
              <a:t>The 8 Java Primitive data types and their corresponding wrapper classes</a:t>
            </a:r>
          </a:p>
        </p:txBody>
      </p:sp>
    </p:spTree>
    <p:extLst>
      <p:ext uri="{BB962C8B-B14F-4D97-AF65-F5344CB8AC3E}">
        <p14:creationId xmlns:p14="http://schemas.microsoft.com/office/powerpoint/2010/main" val="2744919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00870E1-8ED1-4BA1-92A0-E68981FCFDB4}"/>
              </a:ext>
            </a:extLst>
          </p:cNvPr>
          <p:cNvSpPr>
            <a:spLocks noGrp="1" noChangeArrowheads="1"/>
          </p:cNvSpPr>
          <p:nvPr>
            <p:ph idx="1"/>
          </p:nvPr>
        </p:nvSpPr>
        <p:spPr bwMode="auto">
          <a:xfrm>
            <a:off x="708991" y="813091"/>
            <a:ext cx="8886566" cy="5641578"/>
          </a:xfrm>
          <a:prstGeom prst="rect">
            <a:avLst/>
          </a:prstGeom>
          <a:solidFill>
            <a:schemeClr val="tx1">
              <a:lumMod val="85000"/>
              <a:lumOff val="15000"/>
            </a:schemeClr>
          </a:solidFill>
          <a:ln>
            <a:noFill/>
          </a:ln>
          <a:effectLst/>
        </p:spPr>
        <p:txBody>
          <a:bodyPr vert="horz" wrap="square" lIns="91440" tIns="45720" rIns="91440" bIns="45720" numCol="1" anchor="ctr" anchorCtr="0" compatLnSpc="1">
            <a:prstTxWarp prst="textNoShape">
              <a:avLst/>
            </a:prstTxWarp>
            <a:spAutoFit/>
          </a:bodyPr>
          <a:lstStyle/>
          <a:p>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4EC9B0"/>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Primitive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long</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int1</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100</a:t>
            </a:r>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//Wrapper Class Long used to insatiate object int2</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Long</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int2</a:t>
            </a:r>
            <a:r>
              <a:rPr lang="en-GB" sz="1600" b="0" dirty="0">
                <a:solidFill>
                  <a:srgbClr val="D4D4D4"/>
                </a:solidFill>
                <a:effectLst/>
                <a:latin typeface="Consolas" panose="020B0609020204030204" pitchFamily="49" charset="0"/>
              </a:rPr>
              <a:t> = </a:t>
            </a:r>
            <a:r>
              <a:rPr lang="en-GB" sz="1600" b="0" dirty="0">
                <a:solidFill>
                  <a:srgbClr val="C586C0"/>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Long</a:t>
            </a:r>
            <a:r>
              <a:rPr lang="en-GB" sz="1600" b="0" dirty="0">
                <a:solidFill>
                  <a:srgbClr val="D4D4D4"/>
                </a:solidFill>
                <a:effectLst/>
                <a:latin typeface="Consolas" panose="020B0609020204030204" pitchFamily="49" charset="0"/>
              </a:rPr>
              <a:t>(</a:t>
            </a:r>
            <a:r>
              <a:rPr lang="en-GB" sz="1600" b="0" dirty="0">
                <a:solidFill>
                  <a:srgbClr val="B5CEA8"/>
                </a:solidFill>
                <a:effectLst/>
                <a:latin typeface="Consolas" panose="020B0609020204030204" pitchFamily="49" charset="0"/>
              </a:rPr>
              <a:t>100</a:t>
            </a:r>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//Print Output</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System</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out</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println</a:t>
            </a:r>
            <a:r>
              <a:rPr lang="en-GB" sz="1600" b="0" dirty="0">
                <a:solidFill>
                  <a:srgbClr val="D4D4D4"/>
                </a:solidFill>
                <a:effectLst/>
                <a:latin typeface="Consolas" panose="020B0609020204030204" pitchFamily="49" charset="0"/>
              </a:rPr>
              <a:t>(int1);</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System</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out</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println</a:t>
            </a:r>
            <a:r>
              <a:rPr lang="en-GB" sz="1600" b="0" dirty="0">
                <a:solidFill>
                  <a:srgbClr val="D4D4D4"/>
                </a:solidFill>
                <a:effectLst/>
                <a:latin typeface="Consolas" panose="020B0609020204030204" pitchFamily="49" charset="0"/>
              </a:rPr>
              <a:t>(int2);</a:t>
            </a: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//Use method </a:t>
            </a:r>
            <a:r>
              <a:rPr lang="en-GB" sz="1600" b="0" dirty="0" err="1">
                <a:solidFill>
                  <a:srgbClr val="6A9955"/>
                </a:solidFill>
                <a:effectLst/>
                <a:latin typeface="Consolas" panose="020B0609020204030204" pitchFamily="49" charset="0"/>
              </a:rPr>
              <a:t>GetClass</a:t>
            </a:r>
            <a:r>
              <a:rPr lang="en-GB" sz="1600" b="0" dirty="0">
                <a:solidFill>
                  <a:srgbClr val="6A9955"/>
                </a:solidFill>
                <a:effectLst/>
                <a:latin typeface="Consolas" panose="020B0609020204030204" pitchFamily="49" charset="0"/>
              </a:rPr>
              <a:t> on Output int2</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System</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out</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println</a:t>
            </a:r>
            <a:r>
              <a:rPr lang="en-GB" sz="1600" b="0" dirty="0">
                <a:solidFill>
                  <a:srgbClr val="D4D4D4"/>
                </a:solidFill>
                <a:effectLst/>
                <a:latin typeface="Consolas" panose="020B0609020204030204" pitchFamily="49" charset="0"/>
              </a:rPr>
              <a:t>(</a:t>
            </a:r>
            <a:r>
              <a:rPr lang="en-GB" sz="1600" b="0" dirty="0">
                <a:solidFill>
                  <a:srgbClr val="9CDCFE"/>
                </a:solidFill>
                <a:effectLst/>
                <a:latin typeface="Consolas" panose="020B0609020204030204" pitchFamily="49" charset="0"/>
              </a:rPr>
              <a:t>int2</a:t>
            </a:r>
            <a:r>
              <a:rPr lang="en-GB" sz="1600" b="0" dirty="0">
                <a:solidFill>
                  <a:srgbClr val="D4D4D4"/>
                </a:solidFill>
                <a:effectLst/>
                <a:latin typeface="Consolas" panose="020B0609020204030204" pitchFamily="49" charset="0"/>
              </a:rPr>
              <a:t>.</a:t>
            </a:r>
            <a:r>
              <a:rPr lang="en-GB" sz="1600" b="0" dirty="0">
                <a:solidFill>
                  <a:srgbClr val="DCDCAA"/>
                </a:solidFill>
                <a:effectLst/>
                <a:latin typeface="Consolas" panose="020B0609020204030204" pitchFamily="49" charset="0"/>
              </a:rPr>
              <a:t>getClass</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5" name="Title 4">
            <a:extLst>
              <a:ext uri="{FF2B5EF4-FFF2-40B4-BE49-F238E27FC236}">
                <a16:creationId xmlns:a16="http://schemas.microsoft.com/office/drawing/2014/main" id="{92C41AED-F97B-46C0-AF80-EE90BC93A1E5}"/>
              </a:ext>
            </a:extLst>
          </p:cNvPr>
          <p:cNvSpPr>
            <a:spLocks noGrp="1"/>
          </p:cNvSpPr>
          <p:nvPr>
            <p:ph type="ctrTitle"/>
          </p:nvPr>
        </p:nvSpPr>
        <p:spPr/>
        <p:txBody>
          <a:bodyPr>
            <a:normAutofit fontScale="90000"/>
          </a:bodyPr>
          <a:lstStyle/>
          <a:p>
            <a:r>
              <a:rPr lang="en-GB" dirty="0"/>
              <a:t>Program 1</a:t>
            </a:r>
            <a:br>
              <a:rPr lang="en-GB" dirty="0"/>
            </a:br>
            <a:endParaRPr lang="en-GB" dirty="0"/>
          </a:p>
        </p:txBody>
      </p:sp>
      <p:pic>
        <p:nvPicPr>
          <p:cNvPr id="7" name="Picture 2" descr="Image result for typing icon&quot;">
            <a:extLst>
              <a:ext uri="{FF2B5EF4-FFF2-40B4-BE49-F238E27FC236}">
                <a16:creationId xmlns:a16="http://schemas.microsoft.com/office/drawing/2014/main" id="{57235B42-3B9B-4EB7-A521-E535653CCD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9950" y="625642"/>
            <a:ext cx="715649" cy="71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815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00870E1-8ED1-4BA1-92A0-E68981FCFDB4}"/>
              </a:ext>
            </a:extLst>
          </p:cNvPr>
          <p:cNvSpPr>
            <a:spLocks noGrp="1" noChangeArrowheads="1"/>
          </p:cNvSpPr>
          <p:nvPr>
            <p:ph idx="1"/>
          </p:nvPr>
        </p:nvSpPr>
        <p:spPr bwMode="auto">
          <a:xfrm>
            <a:off x="708988" y="5979019"/>
            <a:ext cx="10963733" cy="369332"/>
          </a:xfrm>
          <a:prstGeom prst="rect">
            <a:avLst/>
          </a:prstGeom>
          <a:solidFill>
            <a:schemeClr val="tx1">
              <a:lumMod val="85000"/>
              <a:lumOff val="15000"/>
            </a:schemeClr>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1800" dirty="0">
                <a:solidFill>
                  <a:schemeClr val="accent6">
                    <a:lumMod val="75000"/>
                  </a:schemeClr>
                </a:solidFill>
                <a:latin typeface="Consolas" panose="020B0609020204030204" pitchFamily="49" charset="0"/>
              </a:rPr>
              <a:t>OUTPUT: 10 10 </a:t>
            </a:r>
          </a:p>
        </p:txBody>
      </p:sp>
      <p:sp>
        <p:nvSpPr>
          <p:cNvPr id="8" name="Title 1">
            <a:extLst>
              <a:ext uri="{FF2B5EF4-FFF2-40B4-BE49-F238E27FC236}">
                <a16:creationId xmlns:a16="http://schemas.microsoft.com/office/drawing/2014/main" id="{8700512D-2137-4B3D-B6A1-E77FF7E9ABDF}"/>
              </a:ext>
            </a:extLst>
          </p:cNvPr>
          <p:cNvSpPr>
            <a:spLocks noGrp="1"/>
          </p:cNvSpPr>
          <p:nvPr>
            <p:ph type="ctrTitle"/>
          </p:nvPr>
        </p:nvSpPr>
        <p:spPr/>
        <p:txBody>
          <a:bodyPr>
            <a:normAutofit/>
          </a:bodyPr>
          <a:lstStyle/>
          <a:p>
            <a:r>
              <a:rPr lang="en-GB" dirty="0"/>
              <a:t>Autoboxing &amp; Unboxing</a:t>
            </a:r>
          </a:p>
        </p:txBody>
      </p:sp>
      <p:pic>
        <p:nvPicPr>
          <p:cNvPr id="7" name="Picture 2" descr="Image result for typing icon&quot;">
            <a:extLst>
              <a:ext uri="{FF2B5EF4-FFF2-40B4-BE49-F238E27FC236}">
                <a16:creationId xmlns:a16="http://schemas.microsoft.com/office/drawing/2014/main" id="{57235B42-3B9B-4EB7-A521-E535653CCD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1413" y="575539"/>
            <a:ext cx="988040" cy="98804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99EB276-611B-485F-A2EE-071113CA3387}"/>
              </a:ext>
            </a:extLst>
          </p:cNvPr>
          <p:cNvSpPr txBox="1"/>
          <p:nvPr/>
        </p:nvSpPr>
        <p:spPr>
          <a:xfrm>
            <a:off x="10632780" y="1563579"/>
            <a:ext cx="1109579" cy="461665"/>
          </a:xfrm>
          <a:prstGeom prst="rect">
            <a:avLst/>
          </a:prstGeom>
          <a:noFill/>
        </p:spPr>
        <p:txBody>
          <a:bodyPr wrap="square" rtlCol="0">
            <a:spAutoFit/>
          </a:bodyPr>
          <a:lstStyle/>
          <a:p>
            <a:pPr algn="ctr"/>
            <a:r>
              <a:rPr lang="en-GB" sz="1200" dirty="0">
                <a:solidFill>
                  <a:srgbClr val="F96232"/>
                </a:solidFill>
              </a:rPr>
              <a:t>Example</a:t>
            </a:r>
          </a:p>
          <a:p>
            <a:pPr algn="ctr"/>
            <a:r>
              <a:rPr lang="en-GB" sz="1200" dirty="0">
                <a:solidFill>
                  <a:srgbClr val="F96232"/>
                </a:solidFill>
              </a:rPr>
              <a:t>Code</a:t>
            </a:r>
          </a:p>
        </p:txBody>
      </p:sp>
      <p:sp>
        <p:nvSpPr>
          <p:cNvPr id="9" name="TextBox 8">
            <a:extLst>
              <a:ext uri="{FF2B5EF4-FFF2-40B4-BE49-F238E27FC236}">
                <a16:creationId xmlns:a16="http://schemas.microsoft.com/office/drawing/2014/main" id="{28603D7B-6D5C-41D3-8576-A29AEA04B3C1}"/>
              </a:ext>
            </a:extLst>
          </p:cNvPr>
          <p:cNvSpPr txBox="1"/>
          <p:nvPr/>
        </p:nvSpPr>
        <p:spPr>
          <a:xfrm>
            <a:off x="708989" y="808373"/>
            <a:ext cx="9084716" cy="2308324"/>
          </a:xfrm>
          <a:prstGeom prst="rect">
            <a:avLst/>
          </a:prstGeom>
          <a:solidFill>
            <a:schemeClr val="tx1">
              <a:lumMod val="85000"/>
              <a:lumOff val="15000"/>
            </a:schemeClr>
          </a:solidFill>
        </p:spPr>
        <p:txBody>
          <a:bodyPr wrap="square">
            <a:spAutoFit/>
          </a:bodyPr>
          <a:lstStyle/>
          <a:p>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AutoBoxingTest</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4EC9B0"/>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num</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10</a:t>
            </a: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int primitive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Integer</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obj</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Integer</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valueOf</a:t>
            </a:r>
            <a:r>
              <a:rPr lang="en-GB" sz="1600" b="0" dirty="0">
                <a:solidFill>
                  <a:srgbClr val="D4D4D4"/>
                </a:solidFill>
                <a:effectLst/>
                <a:latin typeface="Consolas" panose="020B0609020204030204" pitchFamily="49" charset="0"/>
              </a:rPr>
              <a:t>(</a:t>
            </a:r>
            <a:r>
              <a:rPr lang="en-GB" sz="1600" b="0" dirty="0" err="1">
                <a:solidFill>
                  <a:srgbClr val="D4D4D4"/>
                </a:solidFill>
                <a:effectLst/>
                <a:latin typeface="Consolas" panose="020B0609020204030204" pitchFamily="49" charset="0"/>
              </a:rPr>
              <a:t>num</a:t>
            </a: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creating a wrapper class object</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System</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out</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println</a:t>
            </a:r>
            <a:r>
              <a:rPr lang="en-GB" sz="1600" b="0" dirty="0">
                <a:solidFill>
                  <a:srgbClr val="D4D4D4"/>
                </a:solidFill>
                <a:effectLst/>
                <a:latin typeface="Consolas" panose="020B0609020204030204" pitchFamily="49" charset="0"/>
              </a:rPr>
              <a:t>(</a:t>
            </a:r>
            <a:r>
              <a:rPr lang="en-GB" sz="1600" b="0" dirty="0" err="1">
                <a:solidFill>
                  <a:srgbClr val="D4D4D4"/>
                </a:solidFill>
                <a:effectLst/>
                <a:latin typeface="Consolas" panose="020B0609020204030204" pitchFamily="49" charset="0"/>
              </a:rPr>
              <a:t>num</a:t>
            </a:r>
            <a:r>
              <a:rPr lang="en-GB" sz="1600" b="0" dirty="0">
                <a:solidFill>
                  <a:srgbClr val="D4D4D4"/>
                </a:solidFill>
                <a:effectLst/>
                <a:latin typeface="Consolas" panose="020B0609020204030204" pitchFamily="49" charset="0"/>
              </a:rPr>
              <a:t> + </a:t>
            </a:r>
            <a:r>
              <a:rPr lang="en-GB" sz="1600" b="0" dirty="0">
                <a:solidFill>
                  <a:srgbClr val="CE9178"/>
                </a:solidFill>
                <a:effectLst/>
                <a:latin typeface="Consolas" panose="020B0609020204030204" pitchFamily="49" charset="0"/>
              </a:rPr>
              <a:t>" "</a:t>
            </a:r>
            <a:r>
              <a:rPr lang="en-GB" sz="1600" b="0" dirty="0">
                <a:solidFill>
                  <a:srgbClr val="D4D4D4"/>
                </a:solidFill>
                <a:effectLst/>
                <a:latin typeface="Consolas" panose="020B0609020204030204" pitchFamily="49" charset="0"/>
              </a:rPr>
              <a:t> + </a:t>
            </a:r>
            <a:r>
              <a:rPr lang="en-GB" sz="1600" b="0" dirty="0" err="1">
                <a:solidFill>
                  <a:srgbClr val="D4D4D4"/>
                </a:solidFill>
                <a:effectLst/>
                <a:latin typeface="Consolas" panose="020B0609020204030204" pitchFamily="49" charset="0"/>
              </a:rPr>
              <a:t>obj</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1FC6B90E-675F-4D97-8386-20C1DA065E37}"/>
              </a:ext>
            </a:extLst>
          </p:cNvPr>
          <p:cNvSpPr txBox="1"/>
          <p:nvPr/>
        </p:nvSpPr>
        <p:spPr>
          <a:xfrm>
            <a:off x="708986" y="3670695"/>
            <a:ext cx="10963733" cy="2308324"/>
          </a:xfrm>
          <a:prstGeom prst="rect">
            <a:avLst/>
          </a:prstGeom>
          <a:solidFill>
            <a:schemeClr val="tx1">
              <a:lumMod val="85000"/>
              <a:lumOff val="15000"/>
            </a:schemeClr>
          </a:solidFill>
        </p:spPr>
        <p:txBody>
          <a:bodyPr wrap="square">
            <a:spAutoFit/>
          </a:bodyPr>
          <a:lstStyle/>
          <a:p>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UnboxingTest</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4EC9B0"/>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Integer</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obj</a:t>
            </a:r>
            <a:r>
              <a:rPr lang="en-GB" sz="1600" b="0" dirty="0">
                <a:solidFill>
                  <a:srgbClr val="D4D4D4"/>
                </a:solidFill>
                <a:effectLst/>
                <a:latin typeface="Consolas" panose="020B0609020204030204" pitchFamily="49" charset="0"/>
              </a:rPr>
              <a:t> = </a:t>
            </a:r>
            <a:r>
              <a:rPr lang="en-GB" sz="1600" b="0" dirty="0">
                <a:solidFill>
                  <a:srgbClr val="C586C0"/>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Integer</a:t>
            </a:r>
            <a:r>
              <a:rPr lang="en-GB" sz="1600" b="0" dirty="0">
                <a:solidFill>
                  <a:srgbClr val="D4D4D4"/>
                </a:solidFill>
                <a:effectLst/>
                <a:latin typeface="Consolas" panose="020B0609020204030204" pitchFamily="49" charset="0"/>
              </a:rPr>
              <a:t>(</a:t>
            </a:r>
            <a:r>
              <a:rPr lang="en-GB" sz="1600" b="0" dirty="0">
                <a:solidFill>
                  <a:srgbClr val="B5CEA8"/>
                </a:solidFill>
                <a:effectLst/>
                <a:latin typeface="Consolas" panose="020B0609020204030204" pitchFamily="49" charset="0"/>
              </a:rPr>
              <a:t>10</a:t>
            </a: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Creating Wrapper class object</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num</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obj</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intValue</a:t>
            </a: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Converting the wrapper object to primitive datatype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System</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out</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println</a:t>
            </a:r>
            <a:r>
              <a:rPr lang="en-GB" sz="1600" b="0" dirty="0">
                <a:solidFill>
                  <a:srgbClr val="D4D4D4"/>
                </a:solidFill>
                <a:effectLst/>
                <a:latin typeface="Consolas" panose="020B0609020204030204" pitchFamily="49" charset="0"/>
              </a:rPr>
              <a:t>(</a:t>
            </a:r>
            <a:r>
              <a:rPr lang="en-GB" sz="1600" b="0" dirty="0" err="1">
                <a:solidFill>
                  <a:srgbClr val="D4D4D4"/>
                </a:solidFill>
                <a:effectLst/>
                <a:latin typeface="Consolas" panose="020B0609020204030204" pitchFamily="49" charset="0"/>
              </a:rPr>
              <a:t>num</a:t>
            </a:r>
            <a:r>
              <a:rPr lang="en-GB" sz="1600" b="0" dirty="0">
                <a:solidFill>
                  <a:srgbClr val="D4D4D4"/>
                </a:solidFill>
                <a:effectLst/>
                <a:latin typeface="Consolas" panose="020B0609020204030204" pitchFamily="49" charset="0"/>
              </a:rPr>
              <a:t> + </a:t>
            </a:r>
            <a:r>
              <a:rPr lang="en-GB" sz="1600" b="0" dirty="0">
                <a:solidFill>
                  <a:srgbClr val="CE9178"/>
                </a:solidFill>
                <a:effectLst/>
                <a:latin typeface="Consolas" panose="020B0609020204030204" pitchFamily="49" charset="0"/>
              </a:rPr>
              <a:t>" "</a:t>
            </a:r>
            <a:r>
              <a:rPr lang="en-GB" sz="1600" b="0" dirty="0">
                <a:solidFill>
                  <a:srgbClr val="D4D4D4"/>
                </a:solidFill>
                <a:effectLst/>
                <a:latin typeface="Consolas" panose="020B0609020204030204" pitchFamily="49" charset="0"/>
              </a:rPr>
              <a:t> + </a:t>
            </a:r>
            <a:r>
              <a:rPr lang="en-GB" sz="1600" b="0" dirty="0" err="1">
                <a:solidFill>
                  <a:srgbClr val="D4D4D4"/>
                </a:solidFill>
                <a:effectLst/>
                <a:latin typeface="Consolas" panose="020B0609020204030204" pitchFamily="49" charset="0"/>
              </a:rPr>
              <a:t>obj</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p>
        </p:txBody>
      </p:sp>
      <p:sp>
        <p:nvSpPr>
          <p:cNvPr id="12" name="Rectangle 1">
            <a:extLst>
              <a:ext uri="{FF2B5EF4-FFF2-40B4-BE49-F238E27FC236}">
                <a16:creationId xmlns:a16="http://schemas.microsoft.com/office/drawing/2014/main" id="{05D154A8-D3D9-49B9-AF67-BD63D4B4EED1}"/>
              </a:ext>
            </a:extLst>
          </p:cNvPr>
          <p:cNvSpPr txBox="1">
            <a:spLocks noChangeArrowheads="1"/>
          </p:cNvSpPr>
          <p:nvPr/>
        </p:nvSpPr>
        <p:spPr bwMode="auto">
          <a:xfrm>
            <a:off x="708986" y="3116697"/>
            <a:ext cx="10963733" cy="369332"/>
          </a:xfrm>
          <a:prstGeom prst="rect">
            <a:avLst/>
          </a:prstGeom>
          <a:solidFill>
            <a:schemeClr val="tx1">
              <a:lumMod val="85000"/>
              <a:lumOff val="15000"/>
            </a:schemeClr>
          </a:solidFill>
          <a:ln>
            <a:noFill/>
          </a:ln>
          <a:effectLst/>
        </p:spPr>
        <p:txBody>
          <a:bodyPr vert="horz" wrap="square" lIns="91440" tIns="45720" rIns="91440" bIns="45720" numCol="1" anchor="ctr" anchorCtr="0" compatLnSpc="1">
            <a:prstTxWarp prst="textNoShape">
              <a:avLst/>
            </a:prstTxWarp>
            <a:spAutoFit/>
          </a:bodyPr>
          <a:lstStyle>
            <a:lvl1pPr marL="0" indent="0" algn="l" defTabSz="914400" rtl="0" eaLnBrk="1" latinLnBrk="0" hangingPunct="1">
              <a:lnSpc>
                <a:spcPct val="114000"/>
              </a:lnSpc>
              <a:spcBef>
                <a:spcPts val="0"/>
              </a:spcBef>
              <a:spcAft>
                <a:spcPts val="600"/>
              </a:spcAft>
              <a:buFont typeface="Arial" panose="020B0604020202020204" pitchFamily="34" charset="0"/>
              <a:buNone/>
              <a:defRPr sz="2000" kern="1200">
                <a:solidFill>
                  <a:srgbClr val="333366"/>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00285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85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85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8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en-US" altLang="en-US" sz="1800">
                <a:solidFill>
                  <a:schemeClr val="accent6">
                    <a:lumMod val="75000"/>
                  </a:schemeClr>
                </a:solidFill>
                <a:latin typeface="Consolas" panose="020B0609020204030204" pitchFamily="49" charset="0"/>
              </a:rPr>
              <a:t>OUTPUT: 10 10 </a:t>
            </a:r>
            <a:endParaRPr lang="en-US" altLang="en-US" sz="1800" dirty="0">
              <a:solidFill>
                <a:schemeClr val="accent6">
                  <a:lumMod val="75000"/>
                </a:schemeClr>
              </a:solidFill>
              <a:latin typeface="Consolas" panose="020B0609020204030204" pitchFamily="49" charset="0"/>
            </a:endParaRPr>
          </a:p>
        </p:txBody>
      </p:sp>
    </p:spTree>
    <p:extLst>
      <p:ext uri="{BB962C8B-B14F-4D97-AF65-F5344CB8AC3E}">
        <p14:creationId xmlns:p14="http://schemas.microsoft.com/office/powerpoint/2010/main" val="1348441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88B3-FC79-42C5-9B28-753564001DED}"/>
              </a:ext>
            </a:extLst>
          </p:cNvPr>
          <p:cNvSpPr>
            <a:spLocks noGrp="1"/>
          </p:cNvSpPr>
          <p:nvPr>
            <p:ph type="ctrTitle"/>
          </p:nvPr>
        </p:nvSpPr>
        <p:spPr>
          <a:xfrm>
            <a:off x="617550" y="115716"/>
            <a:ext cx="9460729" cy="575539"/>
          </a:xfrm>
        </p:spPr>
        <p:txBody>
          <a:bodyPr>
            <a:normAutofit/>
          </a:bodyPr>
          <a:lstStyle/>
          <a:p>
            <a:r>
              <a:rPr lang="en-GB" dirty="0"/>
              <a:t>Primitives Revisited - Limitations </a:t>
            </a:r>
          </a:p>
        </p:txBody>
      </p:sp>
      <p:graphicFrame>
        <p:nvGraphicFramePr>
          <p:cNvPr id="4" name="Table 4">
            <a:extLst>
              <a:ext uri="{FF2B5EF4-FFF2-40B4-BE49-F238E27FC236}">
                <a16:creationId xmlns:a16="http://schemas.microsoft.com/office/drawing/2014/main" id="{A665F855-9D84-4621-A223-0EF0175055BB}"/>
              </a:ext>
            </a:extLst>
          </p:cNvPr>
          <p:cNvGraphicFramePr>
            <a:graphicFrameLocks noGrp="1"/>
          </p:cNvGraphicFramePr>
          <p:nvPr>
            <p:extLst>
              <p:ext uri="{D42A27DB-BD31-4B8C-83A1-F6EECF244321}">
                <p14:modId xmlns:p14="http://schemas.microsoft.com/office/powerpoint/2010/main" val="28222342"/>
              </p:ext>
            </p:extLst>
          </p:nvPr>
        </p:nvGraphicFramePr>
        <p:xfrm>
          <a:off x="708990" y="784673"/>
          <a:ext cx="10760148" cy="4663716"/>
        </p:xfrm>
        <a:graphic>
          <a:graphicData uri="http://schemas.openxmlformats.org/drawingml/2006/table">
            <a:tbl>
              <a:tblPr firstRow="1" bandRow="1">
                <a:tableStyleId>{5C22544A-7EE6-4342-B048-85BDC9FD1C3A}</a:tableStyleId>
              </a:tblPr>
              <a:tblGrid>
                <a:gridCol w="1743740">
                  <a:extLst>
                    <a:ext uri="{9D8B030D-6E8A-4147-A177-3AD203B41FA5}">
                      <a16:colId xmlns:a16="http://schemas.microsoft.com/office/drawing/2014/main" val="3214999207"/>
                    </a:ext>
                  </a:extLst>
                </a:gridCol>
                <a:gridCol w="2260993">
                  <a:extLst>
                    <a:ext uri="{9D8B030D-6E8A-4147-A177-3AD203B41FA5}">
                      <a16:colId xmlns:a16="http://schemas.microsoft.com/office/drawing/2014/main" val="3668041696"/>
                    </a:ext>
                  </a:extLst>
                </a:gridCol>
                <a:gridCol w="6755415">
                  <a:extLst>
                    <a:ext uri="{9D8B030D-6E8A-4147-A177-3AD203B41FA5}">
                      <a16:colId xmlns:a16="http://schemas.microsoft.com/office/drawing/2014/main" val="2101772051"/>
                    </a:ext>
                  </a:extLst>
                </a:gridCol>
              </a:tblGrid>
              <a:tr h="0">
                <a:tc>
                  <a:txBody>
                    <a:bodyPr/>
                    <a:lstStyle/>
                    <a:p>
                      <a:pPr algn="l" fontAlgn="t"/>
                      <a:r>
                        <a:rPr lang="en-GB">
                          <a:effectLst/>
                        </a:rPr>
                        <a:t>Data Type</a:t>
                      </a:r>
                    </a:p>
                  </a:txBody>
                  <a:tcPr marL="121920" marR="60960" marT="60960" marB="60960"/>
                </a:tc>
                <a:tc>
                  <a:txBody>
                    <a:bodyPr/>
                    <a:lstStyle/>
                    <a:p>
                      <a:pPr algn="l" fontAlgn="t"/>
                      <a:r>
                        <a:rPr lang="en-GB">
                          <a:effectLst/>
                        </a:rPr>
                        <a:t>Size</a:t>
                      </a:r>
                    </a:p>
                  </a:txBody>
                  <a:tcPr marL="60960" marR="60960" marT="60960" marB="60960"/>
                </a:tc>
                <a:tc>
                  <a:txBody>
                    <a:bodyPr/>
                    <a:lstStyle/>
                    <a:p>
                      <a:pPr algn="l" fontAlgn="t"/>
                      <a:r>
                        <a:rPr lang="en-GB" dirty="0">
                          <a:effectLst/>
                        </a:rPr>
                        <a:t>Description</a:t>
                      </a:r>
                    </a:p>
                  </a:txBody>
                  <a:tcPr marL="60960" marR="60960" marT="60960" marB="60960"/>
                </a:tc>
                <a:extLst>
                  <a:ext uri="{0D108BD9-81ED-4DB2-BD59-A6C34878D82A}">
                    <a16:rowId xmlns:a16="http://schemas.microsoft.com/office/drawing/2014/main" val="2968026380"/>
                  </a:ext>
                </a:extLst>
              </a:tr>
              <a:tr h="370840">
                <a:tc>
                  <a:txBody>
                    <a:bodyPr/>
                    <a:lstStyle/>
                    <a:p>
                      <a:pPr algn="l" fontAlgn="t"/>
                      <a:r>
                        <a:rPr lang="en-GB">
                          <a:effectLst/>
                        </a:rPr>
                        <a:t>byte</a:t>
                      </a:r>
                    </a:p>
                  </a:txBody>
                  <a:tcPr marL="121920" marR="60960" marT="60960" marB="60960"/>
                </a:tc>
                <a:tc>
                  <a:txBody>
                    <a:bodyPr/>
                    <a:lstStyle/>
                    <a:p>
                      <a:pPr algn="l" fontAlgn="t"/>
                      <a:r>
                        <a:rPr lang="en-GB">
                          <a:effectLst/>
                        </a:rPr>
                        <a:t>1 byte</a:t>
                      </a:r>
                    </a:p>
                  </a:txBody>
                  <a:tcPr marL="60960" marR="60960" marT="60960" marB="60960"/>
                </a:tc>
                <a:tc>
                  <a:txBody>
                    <a:bodyPr/>
                    <a:lstStyle/>
                    <a:p>
                      <a:pPr algn="l" fontAlgn="t"/>
                      <a:r>
                        <a:rPr lang="en-US">
                          <a:effectLst/>
                        </a:rPr>
                        <a:t>Stores whole numbers from -128 to 127</a:t>
                      </a:r>
                    </a:p>
                  </a:txBody>
                  <a:tcPr marL="60960" marR="60960" marT="60960" marB="60960"/>
                </a:tc>
                <a:extLst>
                  <a:ext uri="{0D108BD9-81ED-4DB2-BD59-A6C34878D82A}">
                    <a16:rowId xmlns:a16="http://schemas.microsoft.com/office/drawing/2014/main" val="2340437354"/>
                  </a:ext>
                </a:extLst>
              </a:tr>
              <a:tr h="370840">
                <a:tc>
                  <a:txBody>
                    <a:bodyPr/>
                    <a:lstStyle/>
                    <a:p>
                      <a:pPr algn="l" fontAlgn="t"/>
                      <a:r>
                        <a:rPr lang="en-GB">
                          <a:effectLst/>
                        </a:rPr>
                        <a:t>short</a:t>
                      </a:r>
                    </a:p>
                  </a:txBody>
                  <a:tcPr marL="121920" marR="60960" marT="60960" marB="60960"/>
                </a:tc>
                <a:tc>
                  <a:txBody>
                    <a:bodyPr/>
                    <a:lstStyle/>
                    <a:p>
                      <a:pPr algn="l" fontAlgn="t"/>
                      <a:r>
                        <a:rPr lang="en-GB">
                          <a:effectLst/>
                        </a:rPr>
                        <a:t>2 bytes</a:t>
                      </a:r>
                    </a:p>
                  </a:txBody>
                  <a:tcPr marL="60960" marR="60960" marT="60960" marB="60960"/>
                </a:tc>
                <a:tc>
                  <a:txBody>
                    <a:bodyPr/>
                    <a:lstStyle/>
                    <a:p>
                      <a:pPr algn="l" fontAlgn="t"/>
                      <a:r>
                        <a:rPr lang="en-US">
                          <a:effectLst/>
                        </a:rPr>
                        <a:t>Stores whole numbers from -32,768 to 32,767</a:t>
                      </a:r>
                    </a:p>
                  </a:txBody>
                  <a:tcPr marL="60960" marR="60960" marT="60960" marB="60960"/>
                </a:tc>
                <a:extLst>
                  <a:ext uri="{0D108BD9-81ED-4DB2-BD59-A6C34878D82A}">
                    <a16:rowId xmlns:a16="http://schemas.microsoft.com/office/drawing/2014/main" val="2500365442"/>
                  </a:ext>
                </a:extLst>
              </a:tr>
              <a:tr h="370840">
                <a:tc>
                  <a:txBody>
                    <a:bodyPr/>
                    <a:lstStyle/>
                    <a:p>
                      <a:pPr algn="l" fontAlgn="t"/>
                      <a:r>
                        <a:rPr lang="en-GB">
                          <a:effectLst/>
                        </a:rPr>
                        <a:t>int</a:t>
                      </a:r>
                    </a:p>
                  </a:txBody>
                  <a:tcPr marL="121920" marR="60960" marT="60960" marB="60960"/>
                </a:tc>
                <a:tc>
                  <a:txBody>
                    <a:bodyPr/>
                    <a:lstStyle/>
                    <a:p>
                      <a:pPr algn="l" fontAlgn="t"/>
                      <a:r>
                        <a:rPr lang="en-GB">
                          <a:effectLst/>
                        </a:rPr>
                        <a:t>4 bytes</a:t>
                      </a:r>
                    </a:p>
                  </a:txBody>
                  <a:tcPr marL="60960" marR="60960" marT="60960" marB="60960"/>
                </a:tc>
                <a:tc>
                  <a:txBody>
                    <a:bodyPr/>
                    <a:lstStyle/>
                    <a:p>
                      <a:pPr algn="l" fontAlgn="t"/>
                      <a:r>
                        <a:rPr lang="en-US" dirty="0">
                          <a:effectLst/>
                        </a:rPr>
                        <a:t>Stores whole numbers from -2,147,483,648 to 2,147,483,647</a:t>
                      </a:r>
                    </a:p>
                  </a:txBody>
                  <a:tcPr marL="60960" marR="60960" marT="60960" marB="60960"/>
                </a:tc>
                <a:extLst>
                  <a:ext uri="{0D108BD9-81ED-4DB2-BD59-A6C34878D82A}">
                    <a16:rowId xmlns:a16="http://schemas.microsoft.com/office/drawing/2014/main" val="3942425453"/>
                  </a:ext>
                </a:extLst>
              </a:tr>
              <a:tr h="370840">
                <a:tc>
                  <a:txBody>
                    <a:bodyPr/>
                    <a:lstStyle/>
                    <a:p>
                      <a:pPr algn="l" fontAlgn="t"/>
                      <a:r>
                        <a:rPr lang="en-GB">
                          <a:effectLst/>
                        </a:rPr>
                        <a:t>long</a:t>
                      </a:r>
                    </a:p>
                  </a:txBody>
                  <a:tcPr marL="121920" marR="60960" marT="60960" marB="60960"/>
                </a:tc>
                <a:tc>
                  <a:txBody>
                    <a:bodyPr/>
                    <a:lstStyle/>
                    <a:p>
                      <a:pPr algn="l" fontAlgn="t"/>
                      <a:r>
                        <a:rPr lang="en-GB">
                          <a:effectLst/>
                        </a:rPr>
                        <a:t>8 bytes</a:t>
                      </a:r>
                    </a:p>
                  </a:txBody>
                  <a:tcPr marL="60960" marR="60960" marT="60960" marB="60960"/>
                </a:tc>
                <a:tc>
                  <a:txBody>
                    <a:bodyPr/>
                    <a:lstStyle/>
                    <a:p>
                      <a:pPr algn="l" fontAlgn="t"/>
                      <a:r>
                        <a:rPr lang="en-US" dirty="0">
                          <a:effectLst/>
                        </a:rPr>
                        <a:t>Stores whole numbers from -9,223,372,036,854,775,808 to 9,223,372,036,854,775,807</a:t>
                      </a:r>
                    </a:p>
                  </a:txBody>
                  <a:tcPr marL="60960" marR="60960" marT="60960" marB="60960"/>
                </a:tc>
                <a:extLst>
                  <a:ext uri="{0D108BD9-81ED-4DB2-BD59-A6C34878D82A}">
                    <a16:rowId xmlns:a16="http://schemas.microsoft.com/office/drawing/2014/main" val="2514686673"/>
                  </a:ext>
                </a:extLst>
              </a:tr>
              <a:tr h="370840">
                <a:tc>
                  <a:txBody>
                    <a:bodyPr/>
                    <a:lstStyle/>
                    <a:p>
                      <a:pPr algn="l" fontAlgn="t"/>
                      <a:r>
                        <a:rPr lang="en-GB" dirty="0">
                          <a:effectLst/>
                        </a:rPr>
                        <a:t>float</a:t>
                      </a:r>
                    </a:p>
                  </a:txBody>
                  <a:tcPr marL="121920" marR="60960" marT="60960" marB="60960"/>
                </a:tc>
                <a:tc>
                  <a:txBody>
                    <a:bodyPr/>
                    <a:lstStyle/>
                    <a:p>
                      <a:pPr algn="l" fontAlgn="t"/>
                      <a:r>
                        <a:rPr lang="en-GB">
                          <a:effectLst/>
                        </a:rPr>
                        <a:t>4 bytes</a:t>
                      </a:r>
                    </a:p>
                  </a:txBody>
                  <a:tcPr marL="60960" marR="60960" marT="60960" marB="60960"/>
                </a:tc>
                <a:tc>
                  <a:txBody>
                    <a:bodyPr/>
                    <a:lstStyle/>
                    <a:p>
                      <a:pPr algn="l" fontAlgn="t"/>
                      <a:r>
                        <a:rPr lang="en-US">
                          <a:effectLst/>
                        </a:rPr>
                        <a:t>Stores fractional numbers. Sufficient for storing 6 to 7 decimal digits</a:t>
                      </a:r>
                    </a:p>
                  </a:txBody>
                  <a:tcPr marL="60960" marR="60960" marT="60960" marB="60960"/>
                </a:tc>
                <a:extLst>
                  <a:ext uri="{0D108BD9-81ED-4DB2-BD59-A6C34878D82A}">
                    <a16:rowId xmlns:a16="http://schemas.microsoft.com/office/drawing/2014/main" val="4280180136"/>
                  </a:ext>
                </a:extLst>
              </a:tr>
              <a:tr h="370840">
                <a:tc>
                  <a:txBody>
                    <a:bodyPr/>
                    <a:lstStyle/>
                    <a:p>
                      <a:pPr algn="l" fontAlgn="t"/>
                      <a:r>
                        <a:rPr lang="en-GB">
                          <a:effectLst/>
                        </a:rPr>
                        <a:t>double</a:t>
                      </a:r>
                    </a:p>
                  </a:txBody>
                  <a:tcPr marL="121920" marR="60960" marT="60960" marB="60960"/>
                </a:tc>
                <a:tc>
                  <a:txBody>
                    <a:bodyPr/>
                    <a:lstStyle/>
                    <a:p>
                      <a:pPr algn="l" fontAlgn="t"/>
                      <a:r>
                        <a:rPr lang="en-GB">
                          <a:effectLst/>
                        </a:rPr>
                        <a:t>8 bytes</a:t>
                      </a:r>
                    </a:p>
                  </a:txBody>
                  <a:tcPr marL="60960" marR="60960" marT="60960" marB="60960"/>
                </a:tc>
                <a:tc>
                  <a:txBody>
                    <a:bodyPr/>
                    <a:lstStyle/>
                    <a:p>
                      <a:pPr algn="l" fontAlgn="t"/>
                      <a:r>
                        <a:rPr lang="en-US">
                          <a:effectLst/>
                        </a:rPr>
                        <a:t>Stores fractional numbers. Sufficient for storing 15 decimal digits</a:t>
                      </a:r>
                    </a:p>
                  </a:txBody>
                  <a:tcPr marL="60960" marR="60960" marT="60960" marB="60960"/>
                </a:tc>
                <a:extLst>
                  <a:ext uri="{0D108BD9-81ED-4DB2-BD59-A6C34878D82A}">
                    <a16:rowId xmlns:a16="http://schemas.microsoft.com/office/drawing/2014/main" val="264850004"/>
                  </a:ext>
                </a:extLst>
              </a:tr>
              <a:tr h="370840">
                <a:tc>
                  <a:txBody>
                    <a:bodyPr/>
                    <a:lstStyle/>
                    <a:p>
                      <a:pPr algn="l" fontAlgn="t"/>
                      <a:r>
                        <a:rPr lang="en-GB">
                          <a:effectLst/>
                        </a:rPr>
                        <a:t>boolean</a:t>
                      </a:r>
                    </a:p>
                  </a:txBody>
                  <a:tcPr marL="121920" marR="60960" marT="60960" marB="60960"/>
                </a:tc>
                <a:tc>
                  <a:txBody>
                    <a:bodyPr/>
                    <a:lstStyle/>
                    <a:p>
                      <a:pPr algn="l" fontAlgn="t"/>
                      <a:r>
                        <a:rPr lang="en-GB">
                          <a:effectLst/>
                        </a:rPr>
                        <a:t>1 bit</a:t>
                      </a:r>
                    </a:p>
                  </a:txBody>
                  <a:tcPr marL="60960" marR="60960" marT="60960" marB="60960"/>
                </a:tc>
                <a:tc>
                  <a:txBody>
                    <a:bodyPr/>
                    <a:lstStyle/>
                    <a:p>
                      <a:pPr algn="l" fontAlgn="t"/>
                      <a:r>
                        <a:rPr lang="en-GB" dirty="0">
                          <a:effectLst/>
                        </a:rPr>
                        <a:t>Stores true or false values</a:t>
                      </a:r>
                    </a:p>
                  </a:txBody>
                  <a:tcPr marL="60960" marR="60960" marT="60960" marB="60960"/>
                </a:tc>
                <a:extLst>
                  <a:ext uri="{0D108BD9-81ED-4DB2-BD59-A6C34878D82A}">
                    <a16:rowId xmlns:a16="http://schemas.microsoft.com/office/drawing/2014/main" val="812437893"/>
                  </a:ext>
                </a:extLst>
              </a:tr>
              <a:tr h="396516">
                <a:tc>
                  <a:txBody>
                    <a:bodyPr/>
                    <a:lstStyle/>
                    <a:p>
                      <a:pPr algn="l" fontAlgn="t"/>
                      <a:r>
                        <a:rPr lang="en-GB" dirty="0">
                          <a:effectLst/>
                        </a:rPr>
                        <a:t>char</a:t>
                      </a:r>
                    </a:p>
                  </a:txBody>
                  <a:tcPr marL="121920" marR="60960" marT="60960" marB="60960"/>
                </a:tc>
                <a:tc>
                  <a:txBody>
                    <a:bodyPr/>
                    <a:lstStyle/>
                    <a:p>
                      <a:pPr algn="l" fontAlgn="t"/>
                      <a:r>
                        <a:rPr lang="en-GB">
                          <a:effectLst/>
                        </a:rPr>
                        <a:t>2 bytes</a:t>
                      </a:r>
                    </a:p>
                  </a:txBody>
                  <a:tcPr marL="60960" marR="60960" marT="60960" marB="60960"/>
                </a:tc>
                <a:tc>
                  <a:txBody>
                    <a:bodyPr/>
                    <a:lstStyle/>
                    <a:p>
                      <a:pPr algn="l" fontAlgn="t"/>
                      <a:r>
                        <a:rPr lang="en-US" dirty="0">
                          <a:effectLst/>
                        </a:rPr>
                        <a:t>Stores a single character/letter or ASCII values</a:t>
                      </a:r>
                    </a:p>
                  </a:txBody>
                  <a:tcPr marL="60960" marR="60960" marT="60960" marB="60960"/>
                </a:tc>
                <a:extLst>
                  <a:ext uri="{0D108BD9-81ED-4DB2-BD59-A6C34878D82A}">
                    <a16:rowId xmlns:a16="http://schemas.microsoft.com/office/drawing/2014/main" val="337720546"/>
                  </a:ext>
                </a:extLst>
              </a:tr>
            </a:tbl>
          </a:graphicData>
        </a:graphic>
      </p:graphicFrame>
      <p:pic>
        <p:nvPicPr>
          <p:cNvPr id="5" name="Picture 4">
            <a:extLst>
              <a:ext uri="{FF2B5EF4-FFF2-40B4-BE49-F238E27FC236}">
                <a16:creationId xmlns:a16="http://schemas.microsoft.com/office/drawing/2014/main" id="{1A8A953B-ACF8-485F-BC70-1D7EA516CAF7}"/>
              </a:ext>
            </a:extLst>
          </p:cNvPr>
          <p:cNvPicPr>
            <a:picLocks noChangeAspect="1"/>
          </p:cNvPicPr>
          <p:nvPr/>
        </p:nvPicPr>
        <p:blipFill rotWithShape="1">
          <a:blip r:embed="rId2"/>
          <a:srcRect r="15849" b="14414"/>
          <a:stretch/>
        </p:blipFill>
        <p:spPr>
          <a:xfrm>
            <a:off x="10905498" y="5147059"/>
            <a:ext cx="1115472" cy="1134496"/>
          </a:xfrm>
          <a:prstGeom prst="rect">
            <a:avLst/>
          </a:prstGeom>
        </p:spPr>
      </p:pic>
      <p:sp>
        <p:nvSpPr>
          <p:cNvPr id="3" name="TextBox 2">
            <a:extLst>
              <a:ext uri="{FF2B5EF4-FFF2-40B4-BE49-F238E27FC236}">
                <a16:creationId xmlns:a16="http://schemas.microsoft.com/office/drawing/2014/main" id="{260D92AE-281F-4315-96D0-A9EDD119F478}"/>
              </a:ext>
            </a:extLst>
          </p:cNvPr>
          <p:cNvSpPr txBox="1"/>
          <p:nvPr/>
        </p:nvSpPr>
        <p:spPr>
          <a:xfrm>
            <a:off x="708990" y="5635224"/>
            <a:ext cx="10196508" cy="646331"/>
          </a:xfrm>
          <a:prstGeom prst="rect">
            <a:avLst/>
          </a:prstGeom>
          <a:solidFill>
            <a:srgbClr val="FF0000"/>
          </a:solidFill>
        </p:spPr>
        <p:txBody>
          <a:bodyPr wrap="square" rtlCol="0">
            <a:spAutoFit/>
          </a:bodyPr>
          <a:lstStyle/>
          <a:p>
            <a:r>
              <a:rPr lang="en-GB" dirty="0">
                <a:solidFill>
                  <a:schemeClr val="bg1"/>
                </a:solidFill>
              </a:rPr>
              <a:t>If you want to store larger numbers than the Primitive limits allow you will need to use </a:t>
            </a:r>
            <a:r>
              <a:rPr lang="en-GB" b="1" dirty="0">
                <a:solidFill>
                  <a:schemeClr val="bg1"/>
                </a:solidFill>
              </a:rPr>
              <a:t>specialist classes</a:t>
            </a:r>
          </a:p>
        </p:txBody>
      </p:sp>
    </p:spTree>
    <p:extLst>
      <p:ext uri="{BB962C8B-B14F-4D97-AF65-F5344CB8AC3E}">
        <p14:creationId xmlns:p14="http://schemas.microsoft.com/office/powerpoint/2010/main" val="5019082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79B4A-1B4D-43A2-B731-006FC365BE37}"/>
              </a:ext>
            </a:extLst>
          </p:cNvPr>
          <p:cNvSpPr>
            <a:spLocks noGrp="1"/>
          </p:cNvSpPr>
          <p:nvPr>
            <p:ph idx="1"/>
          </p:nvPr>
        </p:nvSpPr>
        <p:spPr/>
        <p:txBody>
          <a:bodyPr/>
          <a:lstStyle/>
          <a:p>
            <a:r>
              <a:rPr lang="en-GB" dirty="0"/>
              <a:t>For numbers larger than the allowable limits described in for Java Primitive Data Types use the following classes:</a:t>
            </a:r>
          </a:p>
          <a:p>
            <a:pPr marL="0" indent="0">
              <a:buNone/>
            </a:pPr>
            <a:r>
              <a:rPr lang="en-GB" dirty="0"/>
              <a:t>	</a:t>
            </a:r>
            <a:r>
              <a:rPr lang="en-GB" dirty="0" err="1"/>
              <a:t>BigInteger</a:t>
            </a:r>
            <a:endParaRPr lang="en-GB" dirty="0"/>
          </a:p>
          <a:p>
            <a:pPr marL="0" indent="0">
              <a:buNone/>
            </a:pPr>
            <a:r>
              <a:rPr lang="en-GB" dirty="0"/>
              <a:t>	</a:t>
            </a:r>
            <a:r>
              <a:rPr lang="en-GB" dirty="0" err="1"/>
              <a:t>BigDecimal</a:t>
            </a:r>
            <a:endParaRPr lang="en-GB" dirty="0"/>
          </a:p>
          <a:p>
            <a:r>
              <a:rPr lang="en-GB" dirty="0"/>
              <a:t>Both can be found in - java.math.* and access by including the following line in your code:</a:t>
            </a:r>
          </a:p>
          <a:p>
            <a:pPr marL="457200" lvl="1" indent="0">
              <a:buNone/>
            </a:pPr>
            <a:r>
              <a:rPr lang="en-GB" dirty="0"/>
              <a:t>import </a:t>
            </a:r>
            <a:r>
              <a:rPr lang="en-GB" dirty="0" err="1"/>
              <a:t>java.math</a:t>
            </a:r>
            <a:r>
              <a:rPr lang="en-GB" dirty="0"/>
              <a:t>.*;</a:t>
            </a:r>
          </a:p>
          <a:p>
            <a:pPr marL="457200" lvl="1" indent="0">
              <a:buNone/>
            </a:pPr>
            <a:endParaRPr lang="en-GB" dirty="0"/>
          </a:p>
          <a:p>
            <a:pPr marL="457200" lvl="1" indent="0">
              <a:buNone/>
            </a:pPr>
            <a:r>
              <a:rPr lang="en-GB" dirty="0"/>
              <a:t>Note: more on this in a later:</a:t>
            </a:r>
          </a:p>
        </p:txBody>
      </p:sp>
      <p:sp>
        <p:nvSpPr>
          <p:cNvPr id="2" name="Title 1">
            <a:extLst>
              <a:ext uri="{FF2B5EF4-FFF2-40B4-BE49-F238E27FC236}">
                <a16:creationId xmlns:a16="http://schemas.microsoft.com/office/drawing/2014/main" id="{7070C840-2500-4A54-B21D-059EDCA3870F}"/>
              </a:ext>
            </a:extLst>
          </p:cNvPr>
          <p:cNvSpPr>
            <a:spLocks noGrp="1"/>
          </p:cNvSpPr>
          <p:nvPr>
            <p:ph type="ctrTitle"/>
          </p:nvPr>
        </p:nvSpPr>
        <p:spPr/>
        <p:txBody>
          <a:bodyPr>
            <a:normAutofit/>
          </a:bodyPr>
          <a:lstStyle/>
          <a:p>
            <a:r>
              <a:rPr lang="en-GB" dirty="0"/>
              <a:t>Primitive Limitations – Numbers;</a:t>
            </a:r>
          </a:p>
        </p:txBody>
      </p:sp>
      <p:pic>
        <p:nvPicPr>
          <p:cNvPr id="4" name="Picture 3">
            <a:extLst>
              <a:ext uri="{FF2B5EF4-FFF2-40B4-BE49-F238E27FC236}">
                <a16:creationId xmlns:a16="http://schemas.microsoft.com/office/drawing/2014/main" id="{CFE14153-6023-4EA7-A49B-D2032572D944}"/>
              </a:ext>
            </a:extLst>
          </p:cNvPr>
          <p:cNvPicPr>
            <a:picLocks noChangeAspect="1"/>
          </p:cNvPicPr>
          <p:nvPr/>
        </p:nvPicPr>
        <p:blipFill>
          <a:blip r:embed="rId2"/>
          <a:stretch>
            <a:fillRect/>
          </a:stretch>
        </p:blipFill>
        <p:spPr>
          <a:xfrm>
            <a:off x="10940184" y="5355098"/>
            <a:ext cx="1099571" cy="1099571"/>
          </a:xfrm>
          <a:prstGeom prst="rect">
            <a:avLst/>
          </a:prstGeom>
        </p:spPr>
      </p:pic>
    </p:spTree>
    <p:extLst>
      <p:ext uri="{BB962C8B-B14F-4D97-AF65-F5344CB8AC3E}">
        <p14:creationId xmlns:p14="http://schemas.microsoft.com/office/powerpoint/2010/main" val="551172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typing icon&quot;">
            <a:extLst>
              <a:ext uri="{FF2B5EF4-FFF2-40B4-BE49-F238E27FC236}">
                <a16:creationId xmlns:a16="http://schemas.microsoft.com/office/drawing/2014/main" id="{36FEE681-38F1-4AF0-8D92-181BA123EE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74914" y="571158"/>
            <a:ext cx="956322" cy="95632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250906C-3DB9-46EA-822D-EE82E66FF3DB}"/>
              </a:ext>
            </a:extLst>
          </p:cNvPr>
          <p:cNvSpPr txBox="1"/>
          <p:nvPr/>
        </p:nvSpPr>
        <p:spPr>
          <a:xfrm>
            <a:off x="762831" y="1527480"/>
            <a:ext cx="10666337" cy="4708981"/>
          </a:xfrm>
          <a:prstGeom prst="rect">
            <a:avLst/>
          </a:prstGeom>
          <a:solidFill>
            <a:schemeClr val="tx1">
              <a:lumMod val="85000"/>
              <a:lumOff val="15000"/>
            </a:schemeClr>
          </a:solidFill>
        </p:spPr>
        <p:txBody>
          <a:bodyPr wrap="square">
            <a:spAutoFit/>
          </a:bodyPr>
          <a:lstStyle/>
          <a:p>
            <a:r>
              <a:rPr lang="en-GB" sz="1200" b="0" dirty="0">
                <a:solidFill>
                  <a:srgbClr val="569CD6"/>
                </a:solidFill>
                <a:effectLst/>
                <a:latin typeface="Consolas" panose="020B0609020204030204" pitchFamily="49" charset="0"/>
              </a:rPr>
              <a:t>public</a:t>
            </a: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class</a:t>
            </a:r>
            <a:r>
              <a:rPr lang="en-GB" sz="1200" b="0" dirty="0">
                <a:solidFill>
                  <a:srgbClr val="D4D4D4"/>
                </a:solidFill>
                <a:effectLst/>
                <a:latin typeface="Consolas" panose="020B0609020204030204" pitchFamily="49" charset="0"/>
              </a:rPr>
              <a:t> </a:t>
            </a:r>
            <a:r>
              <a:rPr lang="en-GB" sz="1200" b="0" dirty="0" err="1">
                <a:solidFill>
                  <a:srgbClr val="4EC9B0"/>
                </a:solidFill>
                <a:effectLst/>
                <a:latin typeface="Consolas" panose="020B0609020204030204" pitchFamily="49" charset="0"/>
              </a:rPr>
              <a:t>MyNewObject</a:t>
            </a:r>
            <a:r>
              <a:rPr lang="en-GB" sz="1200" b="0" dirty="0">
                <a:solidFill>
                  <a:srgbClr val="D4D4D4"/>
                </a:solidFill>
                <a:effectLst/>
                <a:latin typeface="Consolas" panose="020B0609020204030204" pitchFamily="49" charset="0"/>
              </a:rPr>
              <a:t> </a:t>
            </a:r>
          </a:p>
          <a:p>
            <a:r>
              <a:rPr lang="en-GB" sz="1200" b="0" dirty="0">
                <a:solidFill>
                  <a:srgbClr val="D4D4D4"/>
                </a:solidFill>
                <a:effectLst/>
                <a:latin typeface="Consolas" panose="020B0609020204030204" pitchFamily="49" charset="0"/>
              </a:rPr>
              <a:t>{ </a:t>
            </a:r>
          </a:p>
          <a:p>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//Start of Class definition</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private</a:t>
            </a:r>
            <a:r>
              <a:rPr lang="en-GB" sz="1200" b="0" dirty="0">
                <a:solidFill>
                  <a:srgbClr val="D4D4D4"/>
                </a:solidFill>
                <a:effectLst/>
                <a:latin typeface="Consolas" panose="020B0609020204030204" pitchFamily="49" charset="0"/>
              </a:rPr>
              <a:t> </a:t>
            </a:r>
            <a:r>
              <a:rPr lang="en-GB" sz="1200" b="0" dirty="0">
                <a:solidFill>
                  <a:srgbClr val="4EC9B0"/>
                </a:solidFill>
                <a:effectLst/>
                <a:latin typeface="Consolas" panose="020B0609020204030204" pitchFamily="49" charset="0"/>
              </a:rPr>
              <a:t>String</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Name</a:t>
            </a:r>
            <a:r>
              <a:rPr lang="en-GB" sz="1200" b="0" dirty="0">
                <a:solidFill>
                  <a:srgbClr val="D4D4D4"/>
                </a:solidFill>
                <a:effectLst/>
                <a:latin typeface="Consolas" panose="020B0609020204030204" pitchFamily="49" charset="0"/>
              </a:rPr>
              <a:t>;</a:t>
            </a:r>
          </a:p>
          <a:p>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private</a:t>
            </a:r>
            <a:r>
              <a:rPr lang="en-GB" sz="1200" b="0" dirty="0">
                <a:solidFill>
                  <a:srgbClr val="D4D4D4"/>
                </a:solidFill>
                <a:effectLst/>
                <a:latin typeface="Consolas" panose="020B0609020204030204" pitchFamily="49" charset="0"/>
              </a:rPr>
              <a:t> </a:t>
            </a:r>
            <a:r>
              <a:rPr lang="en-GB" sz="1200" b="0" dirty="0">
                <a:solidFill>
                  <a:srgbClr val="4EC9B0"/>
                </a:solidFill>
                <a:effectLst/>
                <a:latin typeface="Consolas" panose="020B0609020204030204" pitchFamily="49" charset="0"/>
              </a:rPr>
              <a:t>int</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Val</a:t>
            </a:r>
            <a:r>
              <a:rPr lang="en-GB" sz="1200" b="0" dirty="0">
                <a:solidFill>
                  <a:srgbClr val="D4D4D4"/>
                </a:solidFill>
                <a:effectLst/>
                <a:latin typeface="Consolas" panose="020B0609020204030204" pitchFamily="49" charset="0"/>
              </a:rPr>
              <a:t>;</a:t>
            </a:r>
          </a:p>
          <a:p>
            <a:br>
              <a:rPr lang="en-GB" sz="1200" b="0" dirty="0">
                <a:solidFill>
                  <a:srgbClr val="D4D4D4"/>
                </a:solidFill>
                <a:effectLst/>
                <a:latin typeface="Consolas" panose="020B0609020204030204" pitchFamily="49" charset="0"/>
              </a:rPr>
            </a:b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public</a:t>
            </a:r>
            <a:r>
              <a:rPr lang="en-GB" sz="1200" b="0" dirty="0">
                <a:solidFill>
                  <a:srgbClr val="D4D4D4"/>
                </a:solidFill>
                <a:effectLst/>
                <a:latin typeface="Consolas" panose="020B0609020204030204" pitchFamily="49" charset="0"/>
              </a:rPr>
              <a:t> </a:t>
            </a:r>
            <a:r>
              <a:rPr lang="en-GB" sz="1200" b="0" dirty="0" err="1">
                <a:solidFill>
                  <a:srgbClr val="DCDCAA"/>
                </a:solidFill>
                <a:effectLst/>
                <a:latin typeface="Consolas" panose="020B0609020204030204" pitchFamily="49" charset="0"/>
              </a:rPr>
              <a:t>MyNewObject</a:t>
            </a:r>
            <a:r>
              <a:rPr lang="en-GB" sz="1200" b="0" dirty="0">
                <a:solidFill>
                  <a:srgbClr val="D4D4D4"/>
                </a:solidFill>
                <a:effectLst/>
                <a:latin typeface="Consolas" panose="020B0609020204030204" pitchFamily="49" charset="0"/>
              </a:rPr>
              <a:t>(</a:t>
            </a:r>
            <a:r>
              <a:rPr lang="en-GB" sz="1200" b="0" dirty="0">
                <a:solidFill>
                  <a:srgbClr val="4EC9B0"/>
                </a:solidFill>
                <a:effectLst/>
                <a:latin typeface="Consolas" panose="020B0609020204030204" pitchFamily="49" charset="0"/>
              </a:rPr>
              <a:t>String</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name</a:t>
            </a:r>
            <a:r>
              <a:rPr lang="en-GB" sz="1200" b="0" dirty="0">
                <a:solidFill>
                  <a:srgbClr val="D4D4D4"/>
                </a:solidFill>
                <a:effectLst/>
                <a:latin typeface="Consolas" panose="020B0609020204030204" pitchFamily="49" charset="0"/>
              </a:rPr>
              <a:t>, </a:t>
            </a:r>
            <a:r>
              <a:rPr lang="en-GB" sz="1200" b="0" dirty="0">
                <a:solidFill>
                  <a:srgbClr val="4EC9B0"/>
                </a:solidFill>
                <a:effectLst/>
                <a:latin typeface="Consolas" panose="020B0609020204030204" pitchFamily="49" charset="0"/>
              </a:rPr>
              <a:t>int</a:t>
            </a:r>
            <a:r>
              <a:rPr lang="en-GB" sz="1200" b="0" dirty="0">
                <a:solidFill>
                  <a:srgbClr val="D4D4D4"/>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val</a:t>
            </a:r>
            <a:r>
              <a:rPr lang="en-GB" sz="1200" b="0" dirty="0">
                <a:solidFill>
                  <a:srgbClr val="D4D4D4"/>
                </a:solidFill>
                <a:effectLst/>
                <a:latin typeface="Consolas" panose="020B0609020204030204" pitchFamily="49" charset="0"/>
              </a:rPr>
              <a:t>) </a:t>
            </a:r>
          </a:p>
          <a:p>
            <a:r>
              <a:rPr lang="en-GB" sz="1200" b="0" dirty="0">
                <a:solidFill>
                  <a:srgbClr val="D4D4D4"/>
                </a:solidFill>
                <a:effectLst/>
                <a:latin typeface="Consolas" panose="020B0609020204030204" pitchFamily="49" charset="0"/>
              </a:rPr>
              <a:t>    {  </a:t>
            </a:r>
          </a:p>
          <a:p>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//Constructor</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Name = name;</a:t>
            </a:r>
          </a:p>
          <a:p>
            <a:r>
              <a:rPr lang="en-GB" sz="1200" b="0" dirty="0">
                <a:solidFill>
                  <a:srgbClr val="D4D4D4"/>
                </a:solidFill>
                <a:effectLst/>
                <a:latin typeface="Consolas" panose="020B0609020204030204" pitchFamily="49" charset="0"/>
              </a:rPr>
              <a:t>        Val = </a:t>
            </a:r>
            <a:r>
              <a:rPr lang="en-GB" sz="1200" b="0" dirty="0" err="1">
                <a:solidFill>
                  <a:srgbClr val="D4D4D4"/>
                </a:solidFill>
                <a:effectLst/>
                <a:latin typeface="Consolas" panose="020B0609020204030204" pitchFamily="49" charset="0"/>
              </a:rPr>
              <a:t>val</a:t>
            </a:r>
            <a:r>
              <a:rPr lang="en-GB" sz="1200" b="0" dirty="0">
                <a:solidFill>
                  <a:srgbClr val="D4D4D4"/>
                </a:solidFill>
                <a:effectLst/>
                <a:latin typeface="Consolas" panose="020B0609020204030204" pitchFamily="49" charset="0"/>
              </a:rPr>
              <a:t>;</a:t>
            </a:r>
          </a:p>
          <a:p>
            <a:r>
              <a:rPr lang="en-GB" sz="1200" b="0" dirty="0">
                <a:solidFill>
                  <a:srgbClr val="D4D4D4"/>
                </a:solidFill>
                <a:effectLst/>
                <a:latin typeface="Consolas" panose="020B0609020204030204" pitchFamily="49" charset="0"/>
              </a:rPr>
              <a:t>    }</a:t>
            </a:r>
          </a:p>
          <a:p>
            <a:r>
              <a:rPr lang="en-GB" sz="1200" b="0" dirty="0">
                <a:solidFill>
                  <a:srgbClr val="D4D4D4"/>
                </a:solidFill>
                <a:effectLst/>
                <a:latin typeface="Consolas" panose="020B0609020204030204" pitchFamily="49" charset="0"/>
              </a:rPr>
              <a:t>    </a:t>
            </a:r>
          </a:p>
          <a:p>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public</a:t>
            </a:r>
            <a:r>
              <a:rPr lang="en-GB" sz="1200" b="0" dirty="0">
                <a:solidFill>
                  <a:srgbClr val="D4D4D4"/>
                </a:solidFill>
                <a:effectLst/>
                <a:latin typeface="Consolas" panose="020B0609020204030204" pitchFamily="49" charset="0"/>
              </a:rPr>
              <a:t> </a:t>
            </a:r>
            <a:r>
              <a:rPr lang="en-GB" sz="1200" b="0" dirty="0">
                <a:solidFill>
                  <a:srgbClr val="4EC9B0"/>
                </a:solidFill>
                <a:effectLst/>
                <a:latin typeface="Consolas" panose="020B0609020204030204" pitchFamily="49" charset="0"/>
              </a:rPr>
              <a:t>void</a:t>
            </a:r>
            <a:r>
              <a:rPr lang="en-GB" sz="1200" b="0" dirty="0">
                <a:solidFill>
                  <a:srgbClr val="D4D4D4"/>
                </a:solidFill>
                <a:effectLst/>
                <a:latin typeface="Consolas" panose="020B0609020204030204" pitchFamily="49" charset="0"/>
              </a:rPr>
              <a:t> </a:t>
            </a:r>
            <a:r>
              <a:rPr lang="en-GB" sz="1200" b="0" dirty="0" err="1">
                <a:solidFill>
                  <a:srgbClr val="DCDCAA"/>
                </a:solidFill>
                <a:effectLst/>
                <a:latin typeface="Consolas" panose="020B0609020204030204" pitchFamily="49" charset="0"/>
              </a:rPr>
              <a:t>displayName</a:t>
            </a:r>
            <a:r>
              <a:rPr lang="en-GB" sz="1200" b="0" dirty="0">
                <a:solidFill>
                  <a:srgbClr val="D4D4D4"/>
                </a:solidFill>
                <a:effectLst/>
                <a:latin typeface="Consolas" panose="020B0609020204030204" pitchFamily="49" charset="0"/>
              </a:rPr>
              <a:t>()  </a:t>
            </a:r>
          </a:p>
          <a:p>
            <a:r>
              <a:rPr lang="en-GB" sz="1200" b="0" dirty="0">
                <a:solidFill>
                  <a:srgbClr val="D4D4D4"/>
                </a:solidFill>
                <a:effectLst/>
                <a:latin typeface="Consolas" panose="020B0609020204030204" pitchFamily="49" charset="0"/>
              </a:rPr>
              <a:t>    {  </a:t>
            </a:r>
          </a:p>
          <a:p>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//Used below within the main method</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System</a:t>
            </a:r>
            <a:r>
              <a:rPr lang="en-GB" sz="1200" b="0" dirty="0" err="1">
                <a:solidFill>
                  <a:srgbClr val="D4D4D4"/>
                </a:solidFill>
                <a:effectLst/>
                <a:latin typeface="Consolas" panose="020B0609020204030204" pitchFamily="49" charset="0"/>
              </a:rPr>
              <a:t>.</a:t>
            </a:r>
            <a:r>
              <a:rPr lang="en-GB" sz="1200" b="0" dirty="0" err="1">
                <a:solidFill>
                  <a:srgbClr val="9CDCFE"/>
                </a:solidFill>
                <a:effectLst/>
                <a:latin typeface="Consolas" panose="020B0609020204030204" pitchFamily="49" charset="0"/>
              </a:rPr>
              <a:t>out</a:t>
            </a:r>
            <a:r>
              <a:rPr lang="en-GB" sz="1200" b="0" dirty="0" err="1">
                <a:solidFill>
                  <a:srgbClr val="D4D4D4"/>
                </a:solidFill>
                <a:effectLst/>
                <a:latin typeface="Consolas" panose="020B0609020204030204" pitchFamily="49" charset="0"/>
              </a:rPr>
              <a:t>.</a:t>
            </a:r>
            <a:r>
              <a:rPr lang="en-GB" sz="1200" b="0" dirty="0" err="1">
                <a:solidFill>
                  <a:srgbClr val="DCDCAA"/>
                </a:solidFill>
                <a:effectLst/>
                <a:latin typeface="Consolas" panose="020B0609020204030204" pitchFamily="49" charset="0"/>
              </a:rPr>
              <a:t>println</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"Hi my name is:"</a:t>
            </a:r>
            <a:r>
              <a:rPr lang="en-GB" sz="1200" b="0" dirty="0">
                <a:solidFill>
                  <a:srgbClr val="D4D4D4"/>
                </a:solidFill>
                <a:effectLst/>
                <a:latin typeface="Consolas" panose="020B0609020204030204" pitchFamily="49" charset="0"/>
              </a:rPr>
              <a:t> + Name);</a:t>
            </a:r>
          </a:p>
          <a:p>
            <a:r>
              <a:rPr lang="en-GB" sz="1200" b="0" dirty="0">
                <a:solidFill>
                  <a:srgbClr val="D4D4D4"/>
                </a:solidFill>
                <a:effectLst/>
                <a:latin typeface="Consolas" panose="020B0609020204030204" pitchFamily="49" charset="0"/>
              </a:rPr>
              <a:t>    }</a:t>
            </a:r>
          </a:p>
          <a:p>
            <a:br>
              <a:rPr lang="en-GB" sz="1200" b="0" dirty="0">
                <a:solidFill>
                  <a:srgbClr val="D4D4D4"/>
                </a:solidFill>
                <a:effectLst/>
                <a:latin typeface="Consolas" panose="020B0609020204030204" pitchFamily="49" charset="0"/>
              </a:rPr>
            </a:b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public</a:t>
            </a: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static</a:t>
            </a:r>
            <a:r>
              <a:rPr lang="en-GB" sz="1200" b="0" dirty="0">
                <a:solidFill>
                  <a:srgbClr val="D4D4D4"/>
                </a:solidFill>
                <a:effectLst/>
                <a:latin typeface="Consolas" panose="020B0609020204030204" pitchFamily="49" charset="0"/>
              </a:rPr>
              <a:t> </a:t>
            </a:r>
            <a:r>
              <a:rPr lang="en-GB" sz="1200" b="0" dirty="0">
                <a:solidFill>
                  <a:srgbClr val="4EC9B0"/>
                </a:solidFill>
                <a:effectLst/>
                <a:latin typeface="Consolas" panose="020B0609020204030204" pitchFamily="49" charset="0"/>
              </a:rPr>
              <a:t>void</a:t>
            </a:r>
            <a:r>
              <a:rPr lang="en-GB" sz="1200" b="0" dirty="0">
                <a:solidFill>
                  <a:srgbClr val="D4D4D4"/>
                </a:solidFill>
                <a:effectLst/>
                <a:latin typeface="Consolas" panose="020B0609020204030204" pitchFamily="49" charset="0"/>
              </a:rPr>
              <a:t> </a:t>
            </a:r>
            <a:r>
              <a:rPr lang="en-GB" sz="1200" b="0" dirty="0">
                <a:solidFill>
                  <a:srgbClr val="DCDCAA"/>
                </a:solidFill>
                <a:effectLst/>
                <a:latin typeface="Consolas" panose="020B0609020204030204" pitchFamily="49" charset="0"/>
              </a:rPr>
              <a:t>main</a:t>
            </a:r>
            <a:r>
              <a:rPr lang="en-GB" sz="1200" b="0" dirty="0">
                <a:solidFill>
                  <a:srgbClr val="D4D4D4"/>
                </a:solidFill>
                <a:effectLst/>
                <a:latin typeface="Consolas" panose="020B0609020204030204" pitchFamily="49" charset="0"/>
              </a:rPr>
              <a:t>(</a:t>
            </a:r>
            <a:r>
              <a:rPr lang="en-GB" sz="1200" b="0" dirty="0">
                <a:solidFill>
                  <a:srgbClr val="4EC9B0"/>
                </a:solidFill>
                <a:effectLst/>
                <a:latin typeface="Consolas" panose="020B0609020204030204" pitchFamily="49" charset="0"/>
              </a:rPr>
              <a:t>String</a:t>
            </a:r>
            <a:r>
              <a:rPr lang="en-GB" sz="1200" b="0" dirty="0">
                <a:solidFill>
                  <a:srgbClr val="D4D4D4"/>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args</a:t>
            </a:r>
            <a:r>
              <a:rPr lang="en-GB" sz="1200" b="0" dirty="0">
                <a:solidFill>
                  <a:srgbClr val="D4D4D4"/>
                </a:solidFill>
                <a:effectLst/>
                <a:latin typeface="Consolas" panose="020B0609020204030204" pitchFamily="49" charset="0"/>
              </a:rPr>
              <a:t>) </a:t>
            </a:r>
          </a:p>
          <a:p>
            <a:r>
              <a:rPr lang="en-GB" sz="1200" b="0" dirty="0">
                <a:solidFill>
                  <a:srgbClr val="D4D4D4"/>
                </a:solidFill>
                <a:effectLst/>
                <a:latin typeface="Consolas" panose="020B0609020204030204" pitchFamily="49" charset="0"/>
              </a:rPr>
              <a:t>    {</a:t>
            </a:r>
          </a:p>
          <a:p>
            <a:r>
              <a:rPr lang="en-GB" sz="1200" b="0" dirty="0">
                <a:solidFill>
                  <a:srgbClr val="D4D4D4"/>
                </a:solidFill>
                <a:effectLst/>
                <a:latin typeface="Consolas" panose="020B0609020204030204" pitchFamily="49" charset="0"/>
              </a:rPr>
              <a:t>        </a:t>
            </a:r>
            <a:r>
              <a:rPr lang="en-GB" sz="1200" b="0" dirty="0" err="1">
                <a:solidFill>
                  <a:srgbClr val="4EC9B0"/>
                </a:solidFill>
                <a:effectLst/>
                <a:latin typeface="Consolas" panose="020B0609020204030204" pitchFamily="49" charset="0"/>
              </a:rPr>
              <a:t>MyNewObject</a:t>
            </a:r>
            <a:r>
              <a:rPr lang="en-GB" sz="1200" b="0" dirty="0">
                <a:solidFill>
                  <a:srgbClr val="D4D4D4"/>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mno</a:t>
            </a:r>
            <a:r>
              <a:rPr lang="en-GB" sz="1200" b="0" dirty="0">
                <a:solidFill>
                  <a:srgbClr val="D4D4D4"/>
                </a:solidFill>
                <a:effectLst/>
                <a:latin typeface="Consolas" panose="020B0609020204030204" pitchFamily="49" charset="0"/>
              </a:rPr>
              <a:t> = </a:t>
            </a:r>
            <a:r>
              <a:rPr lang="en-GB" sz="1200" b="0" dirty="0">
                <a:solidFill>
                  <a:srgbClr val="C586C0"/>
                </a:solidFill>
                <a:effectLst/>
                <a:latin typeface="Consolas" panose="020B0609020204030204" pitchFamily="49" charset="0"/>
              </a:rPr>
              <a:t>new</a:t>
            </a:r>
            <a:r>
              <a:rPr lang="en-GB" sz="1200" b="0" dirty="0">
                <a:solidFill>
                  <a:srgbClr val="D4D4D4"/>
                </a:solidFill>
                <a:effectLst/>
                <a:latin typeface="Consolas" panose="020B0609020204030204" pitchFamily="49" charset="0"/>
              </a:rPr>
              <a:t> </a:t>
            </a:r>
            <a:r>
              <a:rPr lang="en-GB" sz="1200" b="0" dirty="0" err="1">
                <a:solidFill>
                  <a:srgbClr val="DCDCAA"/>
                </a:solidFill>
                <a:effectLst/>
                <a:latin typeface="Consolas" panose="020B0609020204030204" pitchFamily="49" charset="0"/>
              </a:rPr>
              <a:t>MyNewObject</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"Object 1"</a:t>
            </a:r>
            <a:r>
              <a:rPr lang="en-GB" sz="1200" b="0" dirty="0">
                <a:solidFill>
                  <a:srgbClr val="D4D4D4"/>
                </a:solidFill>
                <a:effectLst/>
                <a:latin typeface="Consolas" panose="020B0609020204030204" pitchFamily="49" charset="0"/>
              </a:rPr>
              <a:t>,</a:t>
            </a:r>
            <a:r>
              <a:rPr lang="en-GB" sz="1200" b="0" dirty="0">
                <a:solidFill>
                  <a:srgbClr val="B5CEA8"/>
                </a:solidFill>
                <a:effectLst/>
                <a:latin typeface="Consolas" panose="020B0609020204030204" pitchFamily="49" charset="0"/>
              </a:rPr>
              <a:t>1881</a:t>
            </a: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//Code from slide 9</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mno</a:t>
            </a:r>
            <a:r>
              <a:rPr lang="en-GB" sz="1200" b="0" dirty="0" err="1">
                <a:solidFill>
                  <a:srgbClr val="D4D4D4"/>
                </a:solidFill>
                <a:effectLst/>
                <a:latin typeface="Consolas" panose="020B0609020204030204" pitchFamily="49" charset="0"/>
              </a:rPr>
              <a:t>.</a:t>
            </a:r>
            <a:r>
              <a:rPr lang="en-GB" sz="1200" b="0" dirty="0" err="1">
                <a:solidFill>
                  <a:srgbClr val="DCDCAA"/>
                </a:solidFill>
                <a:effectLst/>
                <a:latin typeface="Consolas" panose="020B0609020204030204" pitchFamily="49" charset="0"/>
              </a:rPr>
              <a:t>displayName</a:t>
            </a: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//Code from slide 9</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p>
          <a:p>
            <a:r>
              <a:rPr lang="en-GB" sz="1200" b="0" dirty="0">
                <a:solidFill>
                  <a:srgbClr val="D4D4D4"/>
                </a:solidFill>
                <a:effectLst/>
                <a:latin typeface="Consolas" panose="020B0609020204030204" pitchFamily="49" charset="0"/>
              </a:rPr>
              <a:t>}</a:t>
            </a:r>
          </a:p>
        </p:txBody>
      </p:sp>
      <p:sp>
        <p:nvSpPr>
          <p:cNvPr id="11" name="Title 10">
            <a:extLst>
              <a:ext uri="{FF2B5EF4-FFF2-40B4-BE49-F238E27FC236}">
                <a16:creationId xmlns:a16="http://schemas.microsoft.com/office/drawing/2014/main" id="{2F8393E5-C72F-40A5-8446-779DA8BCDFE7}"/>
              </a:ext>
            </a:extLst>
          </p:cNvPr>
          <p:cNvSpPr>
            <a:spLocks noGrp="1"/>
          </p:cNvSpPr>
          <p:nvPr>
            <p:ph type="ctrTitle"/>
          </p:nvPr>
        </p:nvSpPr>
        <p:spPr/>
        <p:txBody>
          <a:bodyPr>
            <a:normAutofit/>
          </a:bodyPr>
          <a:lstStyle/>
          <a:p>
            <a:r>
              <a:rPr lang="en-GB" dirty="0"/>
              <a:t>Program 2</a:t>
            </a:r>
          </a:p>
        </p:txBody>
      </p:sp>
    </p:spTree>
    <p:extLst>
      <p:ext uri="{BB962C8B-B14F-4D97-AF65-F5344CB8AC3E}">
        <p14:creationId xmlns:p14="http://schemas.microsoft.com/office/powerpoint/2010/main" val="1361695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E7D352-A396-4BF3-AAE6-FF376EC37EE6}"/>
              </a:ext>
            </a:extLst>
          </p:cNvPr>
          <p:cNvSpPr txBox="1"/>
          <p:nvPr/>
        </p:nvSpPr>
        <p:spPr>
          <a:xfrm>
            <a:off x="8966200" y="1950156"/>
            <a:ext cx="2819400" cy="646331"/>
          </a:xfrm>
          <a:prstGeom prst="rect">
            <a:avLst/>
          </a:prstGeom>
          <a:noFill/>
        </p:spPr>
        <p:txBody>
          <a:bodyPr wrap="square" rtlCol="0">
            <a:spAutoFit/>
          </a:bodyPr>
          <a:lstStyle/>
          <a:p>
            <a:pPr algn="r"/>
            <a:r>
              <a:rPr lang="en-GB" sz="3600" dirty="0"/>
              <a:t>Program 2</a:t>
            </a:r>
          </a:p>
        </p:txBody>
      </p:sp>
      <p:pic>
        <p:nvPicPr>
          <p:cNvPr id="3074" name="Picture 2" descr="Image result for typing icon&quot;">
            <a:extLst>
              <a:ext uri="{FF2B5EF4-FFF2-40B4-BE49-F238E27FC236}">
                <a16:creationId xmlns:a16="http://schemas.microsoft.com/office/drawing/2014/main" id="{36FEE681-38F1-4AF0-8D92-181BA123EE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35444" y="0"/>
            <a:ext cx="1950156" cy="19501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77091E-4BDA-4E3F-8ECE-B36D8DFBCBCE}"/>
              </a:ext>
            </a:extLst>
          </p:cNvPr>
          <p:cNvSpPr txBox="1"/>
          <p:nvPr/>
        </p:nvSpPr>
        <p:spPr>
          <a:xfrm>
            <a:off x="8740422" y="2503576"/>
            <a:ext cx="3045178" cy="646331"/>
          </a:xfrm>
          <a:prstGeom prst="rect">
            <a:avLst/>
          </a:prstGeom>
          <a:noFill/>
        </p:spPr>
        <p:txBody>
          <a:bodyPr wrap="square" rtlCol="0">
            <a:spAutoFit/>
          </a:bodyPr>
          <a:lstStyle/>
          <a:p>
            <a:pPr algn="r"/>
            <a:r>
              <a:rPr lang="en-GB" sz="3600" dirty="0">
                <a:solidFill>
                  <a:srgbClr val="F96232"/>
                </a:solidFill>
              </a:rPr>
              <a:t>extended</a:t>
            </a:r>
          </a:p>
        </p:txBody>
      </p:sp>
      <p:sp>
        <p:nvSpPr>
          <p:cNvPr id="12" name="TextBox 11">
            <a:extLst>
              <a:ext uri="{FF2B5EF4-FFF2-40B4-BE49-F238E27FC236}">
                <a16:creationId xmlns:a16="http://schemas.microsoft.com/office/drawing/2014/main" id="{E079E443-52E3-4F52-A49E-A77A2896DE51}"/>
              </a:ext>
            </a:extLst>
          </p:cNvPr>
          <p:cNvSpPr txBox="1"/>
          <p:nvPr/>
        </p:nvSpPr>
        <p:spPr>
          <a:xfrm>
            <a:off x="641256" y="355599"/>
            <a:ext cx="8070943" cy="6124754"/>
          </a:xfrm>
          <a:prstGeom prst="rect">
            <a:avLst/>
          </a:prstGeom>
          <a:solidFill>
            <a:schemeClr val="tx1">
              <a:lumMod val="85000"/>
              <a:lumOff val="15000"/>
            </a:schemeClr>
          </a:solidFill>
        </p:spPr>
        <p:txBody>
          <a:bodyPr wrap="square">
            <a:spAutoFit/>
          </a:bodyPr>
          <a:lstStyle/>
          <a:p>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class</a:t>
            </a:r>
            <a:r>
              <a:rPr lang="en-GB" sz="1400" b="0" dirty="0">
                <a:solidFill>
                  <a:srgbClr val="D4D4D4"/>
                </a:solidFill>
                <a:effectLst/>
                <a:latin typeface="Consolas" panose="020B0609020204030204" pitchFamily="49" charset="0"/>
              </a:rPr>
              <a:t> </a:t>
            </a:r>
            <a:r>
              <a:rPr lang="en-GB" sz="1400" b="0" dirty="0" err="1">
                <a:solidFill>
                  <a:srgbClr val="4EC9B0"/>
                </a:solidFill>
                <a:effectLst/>
                <a:latin typeface="Consolas" panose="020B0609020204030204" pitchFamily="49" charset="0"/>
              </a:rPr>
              <a:t>MyNewObject</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//Start of Class definition</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private</a:t>
            </a:r>
            <a:r>
              <a:rPr lang="en-GB" sz="1400" b="0" dirty="0">
                <a:solidFill>
                  <a:srgbClr val="D4D4D4"/>
                </a:solidFill>
                <a:effectLst/>
                <a:latin typeface="Consolas" panose="020B0609020204030204" pitchFamily="49" charset="0"/>
              </a:rPr>
              <a:t> </a:t>
            </a:r>
            <a:r>
              <a:rPr lang="en-GB" sz="1400" b="0" dirty="0">
                <a:solidFill>
                  <a:srgbClr val="4EC9B0"/>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a:t>
            </a:r>
            <a:r>
              <a:rPr lang="en-GB" sz="1400" b="0" dirty="0">
                <a:solidFill>
                  <a:srgbClr val="9CDCFE"/>
                </a:solidFill>
                <a:effectLst/>
                <a:latin typeface="Consolas" panose="020B0609020204030204" pitchFamily="49" charset="0"/>
              </a:rPr>
              <a:t>Name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private</a:t>
            </a:r>
            <a:r>
              <a:rPr lang="en-GB" sz="1400" b="0" dirty="0">
                <a:solidFill>
                  <a:srgbClr val="D4D4D4"/>
                </a:solidFill>
                <a:effectLst/>
                <a:latin typeface="Consolas" panose="020B0609020204030204" pitchFamily="49" charset="0"/>
              </a:rPr>
              <a:t> </a:t>
            </a:r>
            <a:r>
              <a:rPr lang="en-GB" sz="1400" b="0" dirty="0">
                <a:solidFill>
                  <a:srgbClr val="4EC9B0"/>
                </a:solidFill>
                <a:effectLst/>
                <a:latin typeface="Consolas" panose="020B0609020204030204" pitchFamily="49" charset="0"/>
              </a:rPr>
              <a:t>int</a:t>
            </a:r>
            <a:r>
              <a:rPr lang="en-GB" sz="1400" b="0" dirty="0">
                <a:solidFill>
                  <a:srgbClr val="D4D4D4"/>
                </a:solidFill>
                <a:effectLst/>
                <a:latin typeface="Consolas" panose="020B0609020204030204" pitchFamily="49" charset="0"/>
              </a:rPr>
              <a:t> </a:t>
            </a:r>
            <a:r>
              <a:rPr lang="en-GB" sz="1400" b="0" dirty="0">
                <a:solidFill>
                  <a:srgbClr val="9CDCFE"/>
                </a:solidFill>
                <a:effectLst/>
                <a:latin typeface="Consolas" panose="020B0609020204030204" pitchFamily="49" charset="0"/>
              </a:rPr>
              <a:t>Val</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MyNewObject</a:t>
            </a:r>
            <a:r>
              <a:rPr lang="en-GB" sz="1400" b="0" dirty="0">
                <a:solidFill>
                  <a:srgbClr val="D4D4D4"/>
                </a:solidFill>
                <a:effectLst/>
                <a:latin typeface="Consolas" panose="020B0609020204030204" pitchFamily="49" charset="0"/>
              </a:rPr>
              <a:t>(</a:t>
            </a:r>
            <a:r>
              <a:rPr lang="en-GB" sz="1400" b="0" dirty="0">
                <a:solidFill>
                  <a:srgbClr val="4EC9B0"/>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a:t>
            </a:r>
            <a:r>
              <a:rPr lang="en-GB" sz="1400" b="0" dirty="0">
                <a:solidFill>
                  <a:srgbClr val="9CDCFE"/>
                </a:solidFill>
                <a:effectLst/>
                <a:latin typeface="Consolas" panose="020B0609020204030204" pitchFamily="49" charset="0"/>
              </a:rPr>
              <a:t>name</a:t>
            </a:r>
            <a:r>
              <a:rPr lang="en-GB" sz="1400" b="0" dirty="0">
                <a:solidFill>
                  <a:srgbClr val="D4D4D4"/>
                </a:solidFill>
                <a:effectLst/>
                <a:latin typeface="Consolas" panose="020B0609020204030204" pitchFamily="49" charset="0"/>
              </a:rPr>
              <a:t>, </a:t>
            </a:r>
            <a:r>
              <a:rPr lang="en-GB" sz="1400" b="0" dirty="0">
                <a:solidFill>
                  <a:srgbClr val="4EC9B0"/>
                </a:solidFill>
                <a:effectLst/>
                <a:latin typeface="Consolas" panose="020B0609020204030204" pitchFamily="49" charset="0"/>
              </a:rPr>
              <a:t>int</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val</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  </a:t>
            </a:r>
          </a:p>
          <a:p>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//Constructor</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        Name = name;</a:t>
            </a:r>
          </a:p>
          <a:p>
            <a:r>
              <a:rPr lang="en-GB" sz="1400" b="0" dirty="0">
                <a:solidFill>
                  <a:srgbClr val="D4D4D4"/>
                </a:solidFill>
                <a:effectLst/>
                <a:latin typeface="Consolas" panose="020B0609020204030204" pitchFamily="49" charset="0"/>
              </a:rPr>
              <a:t>        Val = </a:t>
            </a:r>
            <a:r>
              <a:rPr lang="en-GB" sz="1400" b="0" dirty="0" err="1">
                <a:solidFill>
                  <a:srgbClr val="D4D4D4"/>
                </a:solidFill>
                <a:effectLst/>
                <a:latin typeface="Consolas" panose="020B0609020204030204" pitchFamily="49" charset="0"/>
              </a:rPr>
              <a:t>val</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4EC9B0"/>
                </a:solidFill>
                <a:effectLst/>
                <a:latin typeface="Consolas" panose="020B0609020204030204" pitchFamily="49" charset="0"/>
              </a:rPr>
              <a:t>void</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displayName</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  </a:t>
            </a:r>
          </a:p>
          <a:p>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//Used below within the main method</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System</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out</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println</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"Hi my name is:"</a:t>
            </a:r>
            <a:r>
              <a:rPr lang="en-GB" sz="1400" b="0" dirty="0">
                <a:solidFill>
                  <a:srgbClr val="D4D4D4"/>
                </a:solidFill>
                <a:effectLst/>
                <a:latin typeface="Consolas" panose="020B0609020204030204" pitchFamily="49" charset="0"/>
              </a:rPr>
              <a:t> + Name);</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4EC9B0"/>
                </a:solidFill>
                <a:effectLst/>
                <a:latin typeface="Consolas" panose="020B0609020204030204" pitchFamily="49" charset="0"/>
              </a:rPr>
              <a:t>int</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getValue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C586C0"/>
                </a:solidFill>
                <a:effectLst/>
                <a:latin typeface="Consolas" panose="020B0609020204030204" pitchFamily="49" charset="0"/>
              </a:rPr>
              <a:t>return</a:t>
            </a:r>
            <a:r>
              <a:rPr lang="en-GB" sz="1400" b="0" dirty="0">
                <a:solidFill>
                  <a:srgbClr val="D4D4D4"/>
                </a:solidFill>
                <a:effectLst/>
                <a:latin typeface="Consolas" panose="020B0609020204030204" pitchFamily="49" charset="0"/>
              </a:rPr>
              <a:t> Val;</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static</a:t>
            </a:r>
            <a:r>
              <a:rPr lang="en-GB" sz="1400" b="0" dirty="0">
                <a:solidFill>
                  <a:srgbClr val="D4D4D4"/>
                </a:solidFill>
                <a:effectLst/>
                <a:latin typeface="Consolas" panose="020B0609020204030204" pitchFamily="49" charset="0"/>
              </a:rPr>
              <a:t> </a:t>
            </a:r>
            <a:r>
              <a:rPr lang="en-GB" sz="1400" b="0" dirty="0">
                <a:solidFill>
                  <a:srgbClr val="4EC9B0"/>
                </a:solidFill>
                <a:effectLst/>
                <a:latin typeface="Consolas" panose="020B0609020204030204" pitchFamily="49" charset="0"/>
              </a:rPr>
              <a:t>void</a:t>
            </a:r>
            <a:r>
              <a:rPr lang="en-GB" sz="1400" b="0" dirty="0">
                <a:solidFill>
                  <a:srgbClr val="D4D4D4"/>
                </a:solidFill>
                <a:effectLst/>
                <a:latin typeface="Consolas" panose="020B0609020204030204" pitchFamily="49" charset="0"/>
              </a:rPr>
              <a:t> </a:t>
            </a:r>
            <a:r>
              <a:rPr lang="en-GB" sz="1400" b="0" dirty="0">
                <a:solidFill>
                  <a:srgbClr val="DCDCAA"/>
                </a:solidFill>
                <a:effectLst/>
                <a:latin typeface="Consolas" panose="020B0609020204030204" pitchFamily="49" charset="0"/>
              </a:rPr>
              <a:t>main</a:t>
            </a:r>
            <a:r>
              <a:rPr lang="en-GB" sz="1400" b="0" dirty="0">
                <a:solidFill>
                  <a:srgbClr val="D4D4D4"/>
                </a:solidFill>
                <a:effectLst/>
                <a:latin typeface="Consolas" panose="020B0609020204030204" pitchFamily="49" charset="0"/>
              </a:rPr>
              <a:t>(</a:t>
            </a:r>
            <a:r>
              <a:rPr lang="en-GB" sz="1400" b="0" dirty="0">
                <a:solidFill>
                  <a:srgbClr val="4EC9B0"/>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args</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err="1">
                <a:solidFill>
                  <a:srgbClr val="4EC9B0"/>
                </a:solidFill>
                <a:effectLst/>
                <a:latin typeface="Consolas" panose="020B0609020204030204" pitchFamily="49" charset="0"/>
              </a:rPr>
              <a:t>MyNewObject</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mno</a:t>
            </a:r>
            <a:r>
              <a:rPr lang="en-GB" sz="1400" b="0" dirty="0">
                <a:solidFill>
                  <a:srgbClr val="D4D4D4"/>
                </a:solidFill>
                <a:effectLst/>
                <a:latin typeface="Consolas" panose="020B0609020204030204" pitchFamily="49" charset="0"/>
              </a:rPr>
              <a:t> = </a:t>
            </a:r>
            <a:r>
              <a:rPr lang="en-GB" sz="1400" b="0" dirty="0">
                <a:solidFill>
                  <a:srgbClr val="C586C0"/>
                </a:solidFill>
                <a:effectLst/>
                <a:latin typeface="Consolas" panose="020B0609020204030204" pitchFamily="49" charset="0"/>
              </a:rPr>
              <a:t>new</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MyNewObject</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"Object 1"</a:t>
            </a:r>
            <a:r>
              <a:rPr lang="en-GB" sz="1400" b="0" dirty="0">
                <a:solidFill>
                  <a:srgbClr val="D4D4D4"/>
                </a:solidFill>
                <a:effectLst/>
                <a:latin typeface="Consolas" panose="020B0609020204030204" pitchFamily="49" charset="0"/>
              </a:rPr>
              <a:t>,</a:t>
            </a:r>
            <a:r>
              <a:rPr lang="en-GB" sz="1400" b="0" dirty="0">
                <a:solidFill>
                  <a:srgbClr val="B5CEA8"/>
                </a:solidFill>
                <a:effectLst/>
                <a:latin typeface="Consolas" panose="020B0609020204030204" pitchFamily="49" charset="0"/>
              </a:rPr>
              <a:t>1881</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mno</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displayName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System</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out</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println</a:t>
            </a:r>
            <a:r>
              <a:rPr lang="en-GB" sz="1400" b="0" dirty="0">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mno</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getValue</a:t>
            </a:r>
            <a:r>
              <a:rPr lang="en-GB" sz="1400" b="0" dirty="0">
                <a:solidFill>
                  <a:srgbClr val="D4D4D4"/>
                </a:solidFill>
                <a:effectLst/>
                <a:latin typeface="Consolas" panose="020B0609020204030204" pitchFamily="49" charset="0"/>
              </a:rPr>
              <a:t>());</a:t>
            </a:r>
          </a:p>
          <a:p>
            <a:r>
              <a:rPr lang="en-GB" sz="1400" dirty="0">
                <a:solidFill>
                  <a:srgbClr val="D4D4D4"/>
                </a:solidFill>
                <a:latin typeface="Consolas" panose="020B0609020204030204" pitchFamily="49" charset="0"/>
              </a:rPr>
              <a:t>    }</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495558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2D3D4-CE8C-47DA-B030-01CC7BC7BA5E}"/>
              </a:ext>
            </a:extLst>
          </p:cNvPr>
          <p:cNvSpPr>
            <a:spLocks noGrp="1"/>
          </p:cNvSpPr>
          <p:nvPr>
            <p:ph idx="1"/>
          </p:nvPr>
        </p:nvSpPr>
        <p:spPr>
          <a:solidFill>
            <a:schemeClr val="tx1">
              <a:lumMod val="85000"/>
              <a:lumOff val="15000"/>
            </a:schemeClr>
          </a:solidFill>
        </p:spPr>
        <p:txBody>
          <a:bodyPr/>
          <a:lstStyle/>
          <a:p>
            <a:r>
              <a:rPr lang="en-GB" b="0" dirty="0">
                <a:solidFill>
                  <a:srgbClr val="569CD6"/>
                </a:solidFill>
                <a:effectLst/>
                <a:latin typeface="Consolas" panose="020B0609020204030204" pitchFamily="49" charset="0"/>
              </a:rPr>
              <a:t>import</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java.lang.System</a:t>
            </a:r>
            <a:r>
              <a:rPr lang="en-GB" b="0" dirty="0">
                <a:solidFill>
                  <a:srgbClr val="D4D4D4"/>
                </a:solidFill>
                <a:effectLst/>
                <a:latin typeface="Consolas" panose="020B0609020204030204" pitchFamily="49" charset="0"/>
              </a:rPr>
              <a:t>;    </a:t>
            </a:r>
            <a:r>
              <a:rPr lang="en-GB" b="0" dirty="0">
                <a:solidFill>
                  <a:srgbClr val="6A9955"/>
                </a:solidFill>
                <a:effectLst/>
                <a:latin typeface="Consolas" panose="020B0609020204030204" pitchFamily="49" charset="0"/>
              </a:rPr>
              <a:t>//redundant call</a:t>
            </a:r>
            <a:endParaRPr lang="en-GB" b="0" dirty="0">
              <a:solidFill>
                <a:srgbClr val="D4D4D4"/>
              </a:solidFill>
              <a:effectLst/>
              <a:latin typeface="Consolas" panose="020B0609020204030204" pitchFamily="49" charset="0"/>
            </a:endParaRPr>
          </a:p>
          <a:p>
            <a:r>
              <a:rPr lang="en-GB" b="0" dirty="0">
                <a:solidFill>
                  <a:srgbClr val="569CD6"/>
                </a:solidFill>
                <a:effectLst/>
                <a:latin typeface="Consolas" panose="020B0609020204030204" pitchFamily="49" charset="0"/>
              </a:rPr>
              <a:t>import</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java.lang</a:t>
            </a:r>
            <a:r>
              <a:rPr lang="en-GB" b="0" dirty="0">
                <a:solidFill>
                  <a:srgbClr val="D4D4D4"/>
                </a:solidFill>
                <a:effectLst/>
                <a:latin typeface="Consolas" panose="020B0609020204030204" pitchFamily="49" charset="0"/>
              </a:rPr>
              <a:t>.*;         </a:t>
            </a:r>
            <a:r>
              <a:rPr lang="en-GB" b="0" dirty="0">
                <a:solidFill>
                  <a:srgbClr val="6A9955"/>
                </a:solidFill>
                <a:effectLst/>
                <a:latin typeface="Consolas" panose="020B0609020204030204" pitchFamily="49" charset="0"/>
              </a:rPr>
              <a:t>//redundant call</a:t>
            </a:r>
            <a:endParaRPr lang="en-GB" b="0" dirty="0">
              <a:solidFill>
                <a:srgbClr val="D4D4D4"/>
              </a:solidFill>
              <a:effectLst/>
              <a:latin typeface="Consolas" panose="020B0609020204030204" pitchFamily="49" charset="0"/>
            </a:endParaRPr>
          </a:p>
          <a:p>
            <a:r>
              <a:rPr lang="en-GB" b="0" dirty="0">
                <a:solidFill>
                  <a:srgbClr val="569CD6"/>
                </a:solidFill>
                <a:effectLst/>
                <a:latin typeface="Consolas" panose="020B0609020204030204" pitchFamily="49" charset="0"/>
              </a:rPr>
              <a:t>import</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java.util.Random</a:t>
            </a:r>
            <a:r>
              <a:rPr lang="en-GB" b="0" dirty="0">
                <a:solidFill>
                  <a:srgbClr val="D4D4D4"/>
                </a:solidFill>
                <a:effectLst/>
                <a:latin typeface="Consolas" panose="020B0609020204030204" pitchFamily="49" charset="0"/>
              </a:rPr>
              <a:t>;</a:t>
            </a:r>
          </a:p>
          <a:p>
            <a:r>
              <a:rPr lang="en-GB" b="0" dirty="0">
                <a:solidFill>
                  <a:srgbClr val="569CD6"/>
                </a:solidFill>
                <a:effectLst/>
                <a:latin typeface="Consolas" panose="020B0609020204030204" pitchFamily="49" charset="0"/>
              </a:rPr>
              <a:t>import</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java.util</a:t>
            </a:r>
            <a:r>
              <a:rPr lang="en-GB" b="0" dirty="0">
                <a:solidFill>
                  <a:srgbClr val="D4D4D4"/>
                </a:solidFill>
                <a:effectLst/>
                <a:latin typeface="Consolas" panose="020B0609020204030204" pitchFamily="49" charset="0"/>
              </a:rPr>
              <a:t>.*;         </a:t>
            </a:r>
            <a:r>
              <a:rPr lang="en-GB" b="0" dirty="0">
                <a:solidFill>
                  <a:srgbClr val="6A9955"/>
                </a:solidFill>
                <a:effectLst/>
                <a:latin typeface="Consolas" panose="020B0609020204030204" pitchFamily="49" charset="0"/>
              </a:rPr>
              <a:t>//redundant call</a:t>
            </a:r>
            <a:endParaRPr lang="en-GB" b="0" dirty="0">
              <a:solidFill>
                <a:srgbClr val="D4D4D4"/>
              </a:solidFill>
              <a:effectLst/>
              <a:latin typeface="Consolas" panose="020B0609020204030204" pitchFamily="49" charset="0"/>
            </a:endParaRP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public</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class</a:t>
            </a:r>
            <a:r>
              <a:rPr lang="en-GB" b="0" dirty="0">
                <a:solidFill>
                  <a:srgbClr val="D4D4D4"/>
                </a:solidFill>
                <a:effectLst/>
                <a:latin typeface="Consolas" panose="020B0609020204030204" pitchFamily="49" charset="0"/>
              </a:rPr>
              <a:t> </a:t>
            </a:r>
            <a:r>
              <a:rPr lang="en-GB" b="0" dirty="0" err="1">
                <a:solidFill>
                  <a:srgbClr val="4EC9B0"/>
                </a:solidFill>
                <a:effectLst/>
                <a:latin typeface="Consolas" panose="020B0609020204030204" pitchFamily="49" charset="0"/>
              </a:rPr>
              <a:t>ImportExample</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public</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static</a:t>
            </a:r>
            <a:r>
              <a:rPr lang="en-GB" b="0" dirty="0">
                <a:solidFill>
                  <a:srgbClr val="D4D4D4"/>
                </a:solidFill>
                <a:effectLst/>
                <a:latin typeface="Consolas" panose="020B0609020204030204" pitchFamily="49" charset="0"/>
              </a:rPr>
              <a:t> </a:t>
            </a:r>
            <a:r>
              <a:rPr lang="en-GB" b="0" dirty="0">
                <a:solidFill>
                  <a:srgbClr val="4EC9B0"/>
                </a:solidFill>
                <a:effectLst/>
                <a:latin typeface="Consolas" panose="020B0609020204030204" pitchFamily="49" charset="0"/>
              </a:rPr>
              <a:t>void</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main</a:t>
            </a:r>
            <a:r>
              <a:rPr lang="en-GB" b="0" dirty="0">
                <a:solidFill>
                  <a:srgbClr val="D4D4D4"/>
                </a:solidFill>
                <a:effectLst/>
                <a:latin typeface="Consolas" panose="020B0609020204030204" pitchFamily="49" charset="0"/>
              </a:rPr>
              <a:t>(</a:t>
            </a:r>
            <a:r>
              <a:rPr lang="en-GB" b="0" dirty="0">
                <a:solidFill>
                  <a:srgbClr val="4EC9B0"/>
                </a:solidFill>
                <a:effectLst/>
                <a:latin typeface="Consolas" panose="020B0609020204030204" pitchFamily="49" charset="0"/>
              </a:rPr>
              <a:t>String</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args</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4EC9B0"/>
                </a:solidFill>
                <a:effectLst/>
                <a:latin typeface="Consolas" panose="020B0609020204030204" pitchFamily="49" charset="0"/>
              </a:rPr>
              <a:t>Random</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r</a:t>
            </a:r>
            <a:r>
              <a:rPr lang="en-GB" b="0" dirty="0">
                <a:solidFill>
                  <a:srgbClr val="D4D4D4"/>
                </a:solidFill>
                <a:effectLst/>
                <a:latin typeface="Consolas" panose="020B0609020204030204" pitchFamily="49" charset="0"/>
              </a:rPr>
              <a:t> = </a:t>
            </a:r>
            <a:r>
              <a:rPr lang="en-GB" b="0" dirty="0">
                <a:solidFill>
                  <a:srgbClr val="C586C0"/>
                </a:solidFill>
                <a:effectLst/>
                <a:latin typeface="Consolas" panose="020B0609020204030204" pitchFamily="49" charset="0"/>
              </a:rPr>
              <a:t>new</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Random</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System</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out</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println</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r</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nextInt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10</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a:p>
            <a:endParaRPr lang="en-GB" dirty="0"/>
          </a:p>
        </p:txBody>
      </p:sp>
      <p:sp>
        <p:nvSpPr>
          <p:cNvPr id="2" name="Title 1">
            <a:extLst>
              <a:ext uri="{FF2B5EF4-FFF2-40B4-BE49-F238E27FC236}">
                <a16:creationId xmlns:a16="http://schemas.microsoft.com/office/drawing/2014/main" id="{7E980A3E-42DE-4FC9-B64B-F65D9109B2EE}"/>
              </a:ext>
            </a:extLst>
          </p:cNvPr>
          <p:cNvSpPr>
            <a:spLocks noGrp="1"/>
          </p:cNvSpPr>
          <p:nvPr>
            <p:ph type="ctrTitle"/>
          </p:nvPr>
        </p:nvSpPr>
        <p:spPr/>
        <p:txBody>
          <a:bodyPr/>
          <a:lstStyle/>
          <a:p>
            <a:r>
              <a:rPr lang="en-GB" dirty="0"/>
              <a:t>Package Declaration</a:t>
            </a:r>
          </a:p>
        </p:txBody>
      </p:sp>
      <p:sp>
        <p:nvSpPr>
          <p:cNvPr id="8" name="Content Placeholder 2">
            <a:extLst>
              <a:ext uri="{FF2B5EF4-FFF2-40B4-BE49-F238E27FC236}">
                <a16:creationId xmlns:a16="http://schemas.microsoft.com/office/drawing/2014/main" id="{7CB06649-7ED6-4013-BA82-67BB2DCFB7E2}"/>
              </a:ext>
            </a:extLst>
          </p:cNvPr>
          <p:cNvSpPr txBox="1">
            <a:spLocks/>
          </p:cNvSpPr>
          <p:nvPr/>
        </p:nvSpPr>
        <p:spPr>
          <a:xfrm>
            <a:off x="7475621" y="2406316"/>
            <a:ext cx="5061284" cy="1259032"/>
          </a:xfrm>
          <a:prstGeom prst="rect">
            <a:avLst/>
          </a:prstGeom>
          <a:solidFill>
            <a:schemeClr val="accent4">
              <a:lumMod val="40000"/>
              <a:lumOff val="6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spc="-100" baseline="0">
                <a:solidFill>
                  <a:srgbClr val="112D5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12D5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12D5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12D5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12D5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All packages are used via the </a:t>
            </a:r>
            <a:r>
              <a:rPr lang="en-GB" sz="1800" b="1" i="1" dirty="0"/>
              <a:t>import</a:t>
            </a:r>
            <a:r>
              <a:rPr lang="en-GB" sz="1800" dirty="0"/>
              <a:t> keyword</a:t>
            </a:r>
          </a:p>
          <a:p>
            <a:r>
              <a:rPr lang="en-GB" sz="1800" dirty="0"/>
              <a:t>The package </a:t>
            </a:r>
            <a:r>
              <a:rPr lang="en-GB" sz="1800" b="1" dirty="0" err="1"/>
              <a:t>java.lang</a:t>
            </a:r>
            <a:r>
              <a:rPr lang="en-GB" sz="1800" dirty="0"/>
              <a:t> is imported automatically</a:t>
            </a:r>
          </a:p>
          <a:p>
            <a:endParaRPr lang="en-GB" sz="1800" dirty="0"/>
          </a:p>
        </p:txBody>
      </p:sp>
    </p:spTree>
    <p:extLst>
      <p:ext uri="{BB962C8B-B14F-4D97-AF65-F5344CB8AC3E}">
        <p14:creationId xmlns:p14="http://schemas.microsoft.com/office/powerpoint/2010/main" val="650010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3AA67-7EC3-4C2B-84C7-E187D578A666}"/>
              </a:ext>
            </a:extLst>
          </p:cNvPr>
          <p:cNvSpPr>
            <a:spLocks noGrp="1"/>
          </p:cNvSpPr>
          <p:nvPr>
            <p:ph idx="1"/>
          </p:nvPr>
        </p:nvSpPr>
        <p:spPr/>
        <p:txBody>
          <a:bodyPr/>
          <a:lstStyle/>
          <a:p>
            <a:r>
              <a:rPr lang="en-GB" dirty="0"/>
              <a:t>If you need to calculate numbers longer than 19 digits </a:t>
            </a:r>
          </a:p>
          <a:p>
            <a:r>
              <a:rPr lang="en-GB" dirty="0"/>
              <a:t>Or of precisions greater than 15 digits</a:t>
            </a:r>
          </a:p>
          <a:p>
            <a:r>
              <a:rPr lang="en-GB" dirty="0"/>
              <a:t>Then you should consider using </a:t>
            </a:r>
            <a:r>
              <a:rPr lang="en-GB" dirty="0" err="1"/>
              <a:t>BigInteger</a:t>
            </a:r>
            <a:r>
              <a:rPr lang="en-GB" dirty="0"/>
              <a:t> or </a:t>
            </a:r>
            <a:r>
              <a:rPr lang="en-GB" dirty="0" err="1"/>
              <a:t>BigDecimal</a:t>
            </a:r>
            <a:endParaRPr lang="en-GB" dirty="0"/>
          </a:p>
          <a:p>
            <a:r>
              <a:rPr lang="en-GB" dirty="0"/>
              <a:t>These objects take String representation of the numbers required </a:t>
            </a:r>
          </a:p>
          <a:p>
            <a:r>
              <a:rPr lang="en-GB" dirty="0"/>
              <a:t>They have various methods for calculation including:</a:t>
            </a:r>
          </a:p>
          <a:p>
            <a:r>
              <a:rPr lang="en-GB" dirty="0"/>
              <a:t>add, multiply, negate, remainder etc.</a:t>
            </a:r>
          </a:p>
        </p:txBody>
      </p:sp>
      <p:sp>
        <p:nvSpPr>
          <p:cNvPr id="2" name="Title 1">
            <a:extLst>
              <a:ext uri="{FF2B5EF4-FFF2-40B4-BE49-F238E27FC236}">
                <a16:creationId xmlns:a16="http://schemas.microsoft.com/office/drawing/2014/main" id="{DC32A775-B414-4FE6-930E-517CFB1FFA55}"/>
              </a:ext>
            </a:extLst>
          </p:cNvPr>
          <p:cNvSpPr>
            <a:spLocks noGrp="1"/>
          </p:cNvSpPr>
          <p:nvPr>
            <p:ph type="ctrTitle"/>
          </p:nvPr>
        </p:nvSpPr>
        <p:spPr/>
        <p:txBody>
          <a:bodyPr>
            <a:normAutofit/>
          </a:bodyPr>
          <a:lstStyle/>
          <a:p>
            <a:r>
              <a:rPr lang="en-GB" dirty="0"/>
              <a:t>Very large numbers</a:t>
            </a:r>
          </a:p>
        </p:txBody>
      </p:sp>
    </p:spTree>
    <p:extLst>
      <p:ext uri="{BB962C8B-B14F-4D97-AF65-F5344CB8AC3E}">
        <p14:creationId xmlns:p14="http://schemas.microsoft.com/office/powerpoint/2010/main" val="19316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CA364E3-0D7D-48EC-B483-0C49F4AC9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972139" y="648002"/>
            <a:ext cx="6247722" cy="5561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35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1B6313-E1A9-4390-BEC3-99AD236E7A50}"/>
              </a:ext>
            </a:extLst>
          </p:cNvPr>
          <p:cNvSpPr>
            <a:spLocks noGrp="1"/>
          </p:cNvSpPr>
          <p:nvPr>
            <p:ph idx="1"/>
          </p:nvPr>
        </p:nvSpPr>
        <p:spPr>
          <a:xfrm>
            <a:off x="707505" y="813091"/>
            <a:ext cx="8443031" cy="5098425"/>
          </a:xfrm>
          <a:solidFill>
            <a:schemeClr val="tx1">
              <a:lumMod val="85000"/>
              <a:lumOff val="15000"/>
            </a:schemeClr>
          </a:solidFill>
        </p:spPr>
        <p:txBody>
          <a:bodyPr>
            <a:normAutofit fontScale="92500" lnSpcReduction="20000"/>
          </a:bodyPr>
          <a:lstStyle/>
          <a:p>
            <a:r>
              <a:rPr lang="en-GB" sz="1600" b="0" dirty="0">
                <a:solidFill>
                  <a:srgbClr val="569CD6"/>
                </a:solidFill>
                <a:effectLst/>
                <a:latin typeface="Consolas" panose="020B0609020204030204" pitchFamily="49" charset="0"/>
              </a:rPr>
              <a:t>import</a:t>
            </a:r>
            <a:r>
              <a:rPr lang="en-GB" sz="1600" b="0" dirty="0">
                <a:solidFill>
                  <a:srgbClr val="D4D4D4"/>
                </a:solidFill>
                <a:effectLst/>
                <a:latin typeface="Consolas" panose="020B0609020204030204" pitchFamily="49" charset="0"/>
              </a:rPr>
              <a:t> </a:t>
            </a:r>
            <a:r>
              <a:rPr lang="en-GB" sz="1600" b="0" dirty="0" err="1">
                <a:solidFill>
                  <a:srgbClr val="D4D4D4"/>
                </a:solidFill>
                <a:effectLst/>
                <a:latin typeface="Consolas" panose="020B0609020204030204" pitchFamily="49" charset="0"/>
              </a:rPr>
              <a:t>java.math</a:t>
            </a:r>
            <a:r>
              <a:rPr lang="en-GB" sz="1600" b="0" dirty="0">
                <a:solidFill>
                  <a:srgbClr val="D4D4D4"/>
                </a:solidFill>
                <a:effectLst/>
                <a:latin typeface="Consolas" panose="020B0609020204030204" pitchFamily="49" charset="0"/>
              </a:rPr>
              <a:t>.*;</a:t>
            </a:r>
          </a:p>
          <a:p>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DataTypes</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4EC9B0"/>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dVal</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111.222</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tempDv</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8827263535617818000.00073636388</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System</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out</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println</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"ff</a:t>
            </a:r>
            <a:r>
              <a:rPr lang="en-GB" sz="1600" b="0" dirty="0">
                <a:solidFill>
                  <a:srgbClr val="D7BA7D"/>
                </a:solidFill>
                <a:effectLst/>
                <a:latin typeface="Consolas" panose="020B0609020204030204" pitchFamily="49" charset="0"/>
              </a:rPr>
              <a:t>\t</a:t>
            </a:r>
            <a:r>
              <a:rPr lang="en-GB" sz="1600" b="0" dirty="0">
                <a:solidFill>
                  <a:srgbClr val="CE9178"/>
                </a:solidFill>
                <a:effectLst/>
                <a:latin typeface="Consolas" panose="020B0609020204030204" pitchFamily="49" charset="0"/>
              </a:rPr>
              <a:t>:"</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String</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valueOf</a:t>
            </a:r>
            <a:r>
              <a:rPr lang="en-GB" sz="1600" b="0" dirty="0">
                <a:solidFill>
                  <a:srgbClr val="D4D4D4"/>
                </a:solidFill>
                <a:effectLst/>
                <a:latin typeface="Consolas" panose="020B0609020204030204" pitchFamily="49" charset="0"/>
              </a:rPr>
              <a:t>(</a:t>
            </a:r>
            <a:r>
              <a:rPr lang="en-GB" sz="1600" b="0" dirty="0" err="1">
                <a:solidFill>
                  <a:srgbClr val="D4D4D4"/>
                </a:solidFill>
                <a:effectLst/>
                <a:latin typeface="Consolas" panose="020B0609020204030204" pitchFamily="49" charset="0"/>
              </a:rPr>
              <a:t>tempDv</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a:solidFill>
                  <a:srgbClr val="D7BA7D"/>
                </a:solidFill>
                <a:effectLst/>
                <a:latin typeface="Consolas" panose="020B0609020204030204" pitchFamily="49" charset="0"/>
              </a:rPr>
              <a:t>\n</a:t>
            </a:r>
            <a:r>
              <a:rPr lang="en-GB" sz="1600" b="0" dirty="0">
                <a:solidFill>
                  <a:srgbClr val="CE9178"/>
                </a:solidFill>
                <a:effectLst/>
                <a:latin typeface="Consolas" panose="020B0609020204030204" pitchFamily="49" charset="0"/>
              </a:rPr>
              <a:t>"</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BigDecimal</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bigD</a:t>
            </a:r>
            <a:r>
              <a:rPr lang="en-GB" sz="1600" b="0" dirty="0">
                <a:solidFill>
                  <a:srgbClr val="D4D4D4"/>
                </a:solidFill>
                <a:effectLst/>
                <a:latin typeface="Consolas" panose="020B0609020204030204" pitchFamily="49" charset="0"/>
              </a:rPr>
              <a:t> = </a:t>
            </a:r>
            <a:r>
              <a:rPr lang="en-GB" sz="1600" b="0" dirty="0">
                <a:solidFill>
                  <a:srgbClr val="C586C0"/>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BigDecimal</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"8827263535617818000.00073636366"</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System</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out</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println</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bigD</a:t>
            </a:r>
            <a:r>
              <a:rPr lang="en-GB" sz="1600" b="0" dirty="0">
                <a:solidFill>
                  <a:srgbClr val="D7BA7D"/>
                </a:solidFill>
                <a:effectLst/>
                <a:latin typeface="Consolas" panose="020B0609020204030204" pitchFamily="49" charset="0"/>
              </a:rPr>
              <a:t>\t</a:t>
            </a:r>
            <a:r>
              <a:rPr lang="en-GB" sz="1600" b="0" dirty="0">
                <a:solidFill>
                  <a:srgbClr val="CE9178"/>
                </a:solidFill>
                <a:effectLst/>
                <a:latin typeface="Consolas" panose="020B0609020204030204" pitchFamily="49" charset="0"/>
              </a:rPr>
              <a:t>:"</a:t>
            </a:r>
            <a:r>
              <a:rPr lang="en-GB" sz="1600" b="0" dirty="0">
                <a:solidFill>
                  <a:srgbClr val="D4D4D4"/>
                </a:solidFill>
                <a:effectLst/>
                <a:latin typeface="Consolas" panose="020B0609020204030204" pitchFamily="49" charset="0"/>
              </a:rPr>
              <a:t> + </a:t>
            </a:r>
            <a:r>
              <a:rPr lang="en-GB" sz="1600" b="0" dirty="0" err="1">
                <a:solidFill>
                  <a:srgbClr val="D4D4D4"/>
                </a:solidFill>
                <a:effectLst/>
                <a:latin typeface="Consolas" panose="020B0609020204030204" pitchFamily="49" charset="0"/>
              </a:rPr>
              <a:t>bigD</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BigDecimal</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tempBd</a:t>
            </a:r>
            <a:r>
              <a:rPr lang="en-GB" sz="1600" b="0" dirty="0">
                <a:solidFill>
                  <a:srgbClr val="D4D4D4"/>
                </a:solidFill>
                <a:effectLst/>
                <a:latin typeface="Consolas" panose="020B0609020204030204" pitchFamily="49" charset="0"/>
              </a:rPr>
              <a:t>  = </a:t>
            </a:r>
            <a:r>
              <a:rPr lang="en-GB" sz="1600" b="0" dirty="0">
                <a:solidFill>
                  <a:srgbClr val="C586C0"/>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BigDecimal</a:t>
            </a:r>
            <a:r>
              <a:rPr lang="en-GB" sz="1600" b="0" dirty="0">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String</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valueOf</a:t>
            </a:r>
            <a:r>
              <a:rPr lang="en-GB" sz="1600" b="0" dirty="0">
                <a:solidFill>
                  <a:srgbClr val="D4D4D4"/>
                </a:solidFill>
                <a:effectLst/>
                <a:latin typeface="Consolas" panose="020B0609020204030204" pitchFamily="49" charset="0"/>
              </a:rPr>
              <a:t>(</a:t>
            </a:r>
            <a:r>
              <a:rPr lang="en-GB" sz="1600" b="0" dirty="0" err="1">
                <a:solidFill>
                  <a:srgbClr val="D4D4D4"/>
                </a:solidFill>
                <a:effectLst/>
                <a:latin typeface="Consolas" panose="020B0609020204030204" pitchFamily="49" charset="0"/>
              </a:rPr>
              <a:t>dVal</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D4D4D4"/>
                </a:solidFill>
                <a:effectLst/>
                <a:latin typeface="Consolas" panose="020B0609020204030204" pitchFamily="49" charset="0"/>
              </a:rPr>
              <a:t>bigD</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bigD</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add</a:t>
            </a:r>
            <a:r>
              <a:rPr lang="en-GB" sz="1600" b="0" dirty="0">
                <a:solidFill>
                  <a:srgbClr val="D4D4D4"/>
                </a:solidFill>
                <a:effectLst/>
                <a:latin typeface="Consolas" panose="020B0609020204030204" pitchFamily="49" charset="0"/>
              </a:rPr>
              <a:t>(</a:t>
            </a:r>
            <a:r>
              <a:rPr lang="en-GB" sz="1600" b="0" dirty="0" err="1">
                <a:solidFill>
                  <a:srgbClr val="D4D4D4"/>
                </a:solidFill>
                <a:effectLst/>
                <a:latin typeface="Consolas" panose="020B0609020204030204" pitchFamily="49" charset="0"/>
              </a:rPr>
              <a:t>tempBd</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System</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out</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println</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bigD</a:t>
            </a:r>
            <a:r>
              <a:rPr lang="en-GB" sz="1600" b="0" dirty="0">
                <a:solidFill>
                  <a:srgbClr val="D7BA7D"/>
                </a:solidFill>
                <a:effectLst/>
                <a:latin typeface="Consolas" panose="020B0609020204030204" pitchFamily="49" charset="0"/>
              </a:rPr>
              <a:t>\t</a:t>
            </a:r>
            <a:r>
              <a:rPr lang="en-GB" sz="1600" b="0" dirty="0">
                <a:solidFill>
                  <a:srgbClr val="CE9178"/>
                </a:solidFill>
                <a:effectLst/>
                <a:latin typeface="Consolas" panose="020B0609020204030204" pitchFamily="49" charset="0"/>
              </a:rPr>
              <a:t>:"</a:t>
            </a:r>
            <a:r>
              <a:rPr lang="en-GB" sz="1600" b="0" dirty="0">
                <a:solidFill>
                  <a:srgbClr val="D4D4D4"/>
                </a:solidFill>
                <a:effectLst/>
                <a:latin typeface="Consolas" panose="020B0609020204030204" pitchFamily="49" charset="0"/>
              </a:rPr>
              <a:t> + </a:t>
            </a:r>
            <a:r>
              <a:rPr lang="en-GB" sz="1600" b="0" dirty="0" err="1">
                <a:solidFill>
                  <a:srgbClr val="D4D4D4"/>
                </a:solidFill>
                <a:effectLst/>
                <a:latin typeface="Consolas" panose="020B0609020204030204" pitchFamily="49" charset="0"/>
              </a:rPr>
              <a:t>bigD</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7" name="Title 6">
            <a:extLst>
              <a:ext uri="{FF2B5EF4-FFF2-40B4-BE49-F238E27FC236}">
                <a16:creationId xmlns:a16="http://schemas.microsoft.com/office/drawing/2014/main" id="{8E189A00-D627-42A6-AF06-6525FFB4895D}"/>
              </a:ext>
            </a:extLst>
          </p:cNvPr>
          <p:cNvSpPr>
            <a:spLocks noGrp="1"/>
          </p:cNvSpPr>
          <p:nvPr>
            <p:ph type="ctrTitle"/>
          </p:nvPr>
        </p:nvSpPr>
        <p:spPr/>
        <p:txBody>
          <a:bodyPr/>
          <a:lstStyle/>
          <a:p>
            <a:endParaRPr lang="en-GB"/>
          </a:p>
        </p:txBody>
      </p:sp>
      <p:sp>
        <p:nvSpPr>
          <p:cNvPr id="4" name="TextBox 3">
            <a:extLst>
              <a:ext uri="{FF2B5EF4-FFF2-40B4-BE49-F238E27FC236}">
                <a16:creationId xmlns:a16="http://schemas.microsoft.com/office/drawing/2014/main" id="{B4E7D352-A396-4BF3-AAE6-FF376EC37EE6}"/>
              </a:ext>
            </a:extLst>
          </p:cNvPr>
          <p:cNvSpPr txBox="1"/>
          <p:nvPr/>
        </p:nvSpPr>
        <p:spPr>
          <a:xfrm>
            <a:off x="10152080" y="1564106"/>
            <a:ext cx="1475874" cy="369332"/>
          </a:xfrm>
          <a:prstGeom prst="rect">
            <a:avLst/>
          </a:prstGeom>
          <a:noFill/>
        </p:spPr>
        <p:txBody>
          <a:bodyPr wrap="square" rtlCol="0">
            <a:spAutoFit/>
          </a:bodyPr>
          <a:lstStyle/>
          <a:p>
            <a:pPr algn="r"/>
            <a:r>
              <a:rPr lang="en-GB" dirty="0">
                <a:solidFill>
                  <a:srgbClr val="F96232"/>
                </a:solidFill>
              </a:rPr>
              <a:t>Program 3</a:t>
            </a:r>
          </a:p>
        </p:txBody>
      </p:sp>
      <p:pic>
        <p:nvPicPr>
          <p:cNvPr id="3074" name="Picture 2" descr="Image result for typing icon&quot;">
            <a:extLst>
              <a:ext uri="{FF2B5EF4-FFF2-40B4-BE49-F238E27FC236}">
                <a16:creationId xmlns:a16="http://schemas.microsoft.com/office/drawing/2014/main" id="{36FEE681-38F1-4AF0-8D92-181BA123EE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96918" y="577908"/>
            <a:ext cx="986198" cy="98619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DEAF7A2A-DA46-49DC-8C34-3BC92A116A29}"/>
              </a:ext>
            </a:extLst>
          </p:cNvPr>
          <p:cNvGrpSpPr/>
          <p:nvPr/>
        </p:nvGrpSpPr>
        <p:grpSpPr>
          <a:xfrm>
            <a:off x="6704315" y="4449308"/>
            <a:ext cx="2946993" cy="1196274"/>
            <a:chOff x="7608712" y="4425245"/>
            <a:chExt cx="2946993" cy="1196274"/>
          </a:xfrm>
        </p:grpSpPr>
        <p:sp>
          <p:nvSpPr>
            <p:cNvPr id="5" name="TextBox 4">
              <a:extLst>
                <a:ext uri="{FF2B5EF4-FFF2-40B4-BE49-F238E27FC236}">
                  <a16:creationId xmlns:a16="http://schemas.microsoft.com/office/drawing/2014/main" id="{B5B03BC2-AE32-4EA7-9480-05F6897F6579}"/>
                </a:ext>
              </a:extLst>
            </p:cNvPr>
            <p:cNvSpPr txBox="1"/>
            <p:nvPr/>
          </p:nvSpPr>
          <p:spPr>
            <a:xfrm>
              <a:off x="8199281" y="5159854"/>
              <a:ext cx="2356424" cy="461665"/>
            </a:xfrm>
            <a:prstGeom prst="rect">
              <a:avLst/>
            </a:prstGeom>
            <a:solidFill>
              <a:srgbClr val="FF6600"/>
            </a:solidFill>
          </p:spPr>
          <p:txBody>
            <a:bodyPr wrap="square" rtlCol="0">
              <a:spAutoFit/>
            </a:bodyPr>
            <a:lstStyle/>
            <a:p>
              <a:r>
                <a:rPr lang="en-GB" sz="2400" dirty="0">
                  <a:solidFill>
                    <a:schemeClr val="bg1"/>
                  </a:solidFill>
                </a:rPr>
                <a:t>static method</a:t>
              </a:r>
            </a:p>
          </p:txBody>
        </p:sp>
        <p:cxnSp>
          <p:nvCxnSpPr>
            <p:cNvPr id="8" name="Straight Arrow Connector 7">
              <a:extLst>
                <a:ext uri="{FF2B5EF4-FFF2-40B4-BE49-F238E27FC236}">
                  <a16:creationId xmlns:a16="http://schemas.microsoft.com/office/drawing/2014/main" id="{568D3AC7-E7CF-4DF5-BAD4-F1B542ED0382}"/>
                </a:ext>
              </a:extLst>
            </p:cNvPr>
            <p:cNvCxnSpPr>
              <a:cxnSpLocks/>
            </p:cNvCxnSpPr>
            <p:nvPr/>
          </p:nvCxnSpPr>
          <p:spPr>
            <a:xfrm flipH="1" flipV="1">
              <a:off x="7608712" y="4425245"/>
              <a:ext cx="680320" cy="846666"/>
            </a:xfrm>
            <a:prstGeom prst="straightConnector1">
              <a:avLst/>
            </a:prstGeom>
            <a:ln w="28575">
              <a:solidFill>
                <a:srgbClr val="FF66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1421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2D3D4-CE8C-47DA-B030-01CC7BC7BA5E}"/>
              </a:ext>
            </a:extLst>
          </p:cNvPr>
          <p:cNvSpPr>
            <a:spLocks noGrp="1"/>
          </p:cNvSpPr>
          <p:nvPr>
            <p:ph idx="1"/>
          </p:nvPr>
        </p:nvSpPr>
        <p:spPr>
          <a:xfrm>
            <a:off x="708991" y="813090"/>
            <a:ext cx="9275930" cy="3979345"/>
          </a:xfrm>
          <a:solidFill>
            <a:schemeClr val="tx1">
              <a:lumMod val="85000"/>
              <a:lumOff val="15000"/>
            </a:schemeClr>
          </a:solidFill>
        </p:spPr>
        <p:txBody>
          <a:bodyPr>
            <a:normAutofit/>
          </a:bodyPr>
          <a:lstStyle/>
          <a:p>
            <a:r>
              <a:rPr lang="en-GB" sz="1600" b="0" dirty="0">
                <a:solidFill>
                  <a:srgbClr val="569CD6"/>
                </a:solidFill>
                <a:effectLst/>
                <a:latin typeface="Consolas" panose="020B0609020204030204" pitchFamily="49" charset="0"/>
              </a:rPr>
              <a:t>import</a:t>
            </a:r>
            <a:r>
              <a:rPr lang="en-GB" sz="1600" b="0" dirty="0">
                <a:solidFill>
                  <a:srgbClr val="D4D4D4"/>
                </a:solidFill>
                <a:effectLst/>
                <a:latin typeface="Consolas" panose="020B0609020204030204" pitchFamily="49" charset="0"/>
              </a:rPr>
              <a:t> </a:t>
            </a:r>
            <a:r>
              <a:rPr lang="en-GB" sz="1600" b="0" dirty="0" err="1">
                <a:solidFill>
                  <a:srgbClr val="D4D4D4"/>
                </a:solidFill>
                <a:effectLst/>
                <a:latin typeface="Consolas" panose="020B0609020204030204" pitchFamily="49" charset="0"/>
              </a:rPr>
              <a:t>java.nio.file.Paths</a:t>
            </a: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//option 1 </a:t>
            </a:r>
            <a:endParaRPr lang="en-GB" sz="1600" b="0" dirty="0">
              <a:solidFill>
                <a:srgbClr val="D4D4D4"/>
              </a:solidFill>
              <a:effectLst/>
              <a:latin typeface="Consolas" panose="020B0609020204030204" pitchFamily="49" charset="0"/>
            </a:endParaRPr>
          </a:p>
          <a:p>
            <a:r>
              <a:rPr lang="en-GB" sz="1600" b="0" dirty="0">
                <a:solidFill>
                  <a:srgbClr val="569CD6"/>
                </a:solidFill>
                <a:effectLst/>
                <a:latin typeface="Consolas" panose="020B0609020204030204" pitchFamily="49" charset="0"/>
              </a:rPr>
              <a:t>import</a:t>
            </a:r>
            <a:r>
              <a:rPr lang="en-GB" sz="1600" b="0" dirty="0">
                <a:solidFill>
                  <a:srgbClr val="D4D4D4"/>
                </a:solidFill>
                <a:effectLst/>
                <a:latin typeface="Consolas" panose="020B0609020204030204" pitchFamily="49" charset="0"/>
              </a:rPr>
              <a:t> </a:t>
            </a:r>
            <a:r>
              <a:rPr lang="en-GB" sz="1600" b="0" dirty="0" err="1">
                <a:solidFill>
                  <a:srgbClr val="D4D4D4"/>
                </a:solidFill>
                <a:effectLst/>
                <a:latin typeface="Consolas" panose="020B0609020204030204" pitchFamily="49" charset="0"/>
              </a:rPr>
              <a:t>java.nio.file.Files</a:t>
            </a: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//option 1</a:t>
            </a:r>
            <a:endParaRPr lang="en-GB" sz="1600" b="0" dirty="0">
              <a:solidFill>
                <a:srgbClr val="D4D4D4"/>
              </a:solidFill>
              <a:effectLst/>
              <a:latin typeface="Consolas" panose="020B0609020204030204" pitchFamily="49" charset="0"/>
            </a:endParaRPr>
          </a:p>
          <a:p>
            <a:r>
              <a:rPr lang="en-GB" sz="1600" b="0" dirty="0">
                <a:solidFill>
                  <a:srgbClr val="6A9955"/>
                </a:solidFill>
                <a:effectLst/>
                <a:latin typeface="Consolas" panose="020B0609020204030204" pitchFamily="49" charset="0"/>
              </a:rPr>
              <a:t>// Import </a:t>
            </a:r>
            <a:r>
              <a:rPr lang="en-GB" sz="1600" b="0" dirty="0" err="1">
                <a:solidFill>
                  <a:srgbClr val="6A9955"/>
                </a:solidFill>
                <a:effectLst/>
                <a:latin typeface="Consolas" panose="020B0609020204030204" pitchFamily="49" charset="0"/>
              </a:rPr>
              <a:t>java.nio.file</a:t>
            </a:r>
            <a:r>
              <a:rPr lang="en-GB" sz="1600" b="0" dirty="0">
                <a:solidFill>
                  <a:srgbClr val="6A9955"/>
                </a:solidFill>
                <a:effectLst/>
                <a:latin typeface="Consolas" panose="020B0609020204030204" pitchFamily="49" charset="0"/>
              </a:rPr>
              <a:t>.*;         //option 2</a:t>
            </a:r>
            <a:endParaRPr lang="en-GB" sz="1600" b="0" dirty="0">
              <a:solidFill>
                <a:srgbClr val="D4D4D4"/>
              </a:solidFill>
              <a:effectLst/>
              <a:latin typeface="Consolas" panose="020B0609020204030204" pitchFamily="49" charset="0"/>
            </a:endParaRPr>
          </a:p>
          <a:p>
            <a:br>
              <a:rPr lang="en-GB" sz="1600" b="0" dirty="0">
                <a:solidFill>
                  <a:srgbClr val="D4D4D4"/>
                </a:solidFill>
                <a:effectLst/>
                <a:latin typeface="Consolas" panose="020B0609020204030204" pitchFamily="49" charset="0"/>
              </a:rPr>
            </a:b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InputImports</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read</a:t>
            </a:r>
            <a:r>
              <a:rPr lang="en-GB" sz="1600" b="0" dirty="0">
                <a:solidFill>
                  <a:srgbClr val="D4D4D4"/>
                </a:solidFill>
                <a:effectLst/>
                <a:latin typeface="Consolas" panose="020B0609020204030204" pitchFamily="49" charset="0"/>
              </a:rPr>
              <a:t>(</a:t>
            </a:r>
            <a:r>
              <a:rPr lang="en-GB" sz="1600" b="0" dirty="0">
                <a:solidFill>
                  <a:srgbClr val="4EC9B0"/>
                </a:solidFill>
                <a:effectLst/>
                <a:latin typeface="Consolas" panose="020B0609020204030204" pitchFamily="49" charset="0"/>
              </a:rPr>
              <a:t>Files</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files</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Paths</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get</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"name"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a:p>
            <a:endParaRPr lang="en-GB" sz="1600" dirty="0"/>
          </a:p>
        </p:txBody>
      </p:sp>
      <p:sp>
        <p:nvSpPr>
          <p:cNvPr id="2" name="Title 1">
            <a:extLst>
              <a:ext uri="{FF2B5EF4-FFF2-40B4-BE49-F238E27FC236}">
                <a16:creationId xmlns:a16="http://schemas.microsoft.com/office/drawing/2014/main" id="{7E980A3E-42DE-4FC9-B64B-F65D9109B2EE}"/>
              </a:ext>
            </a:extLst>
          </p:cNvPr>
          <p:cNvSpPr>
            <a:spLocks noGrp="1"/>
          </p:cNvSpPr>
          <p:nvPr>
            <p:ph type="ctrTitle"/>
          </p:nvPr>
        </p:nvSpPr>
        <p:spPr/>
        <p:txBody>
          <a:bodyPr>
            <a:normAutofit/>
          </a:bodyPr>
          <a:lstStyle/>
          <a:p>
            <a:r>
              <a:rPr lang="en-GB" dirty="0"/>
              <a:t>Package Declaration contd.</a:t>
            </a:r>
          </a:p>
        </p:txBody>
      </p:sp>
      <p:sp>
        <p:nvSpPr>
          <p:cNvPr id="5" name="TextBox 4">
            <a:extLst>
              <a:ext uri="{FF2B5EF4-FFF2-40B4-BE49-F238E27FC236}">
                <a16:creationId xmlns:a16="http://schemas.microsoft.com/office/drawing/2014/main" id="{530971D4-ACFC-46B2-B8EB-BF1D7FEAF23F}"/>
              </a:ext>
            </a:extLst>
          </p:cNvPr>
          <p:cNvSpPr txBox="1"/>
          <p:nvPr/>
        </p:nvSpPr>
        <p:spPr>
          <a:xfrm>
            <a:off x="6596743" y="5121579"/>
            <a:ext cx="4792436" cy="923330"/>
          </a:xfrm>
          <a:prstGeom prst="rect">
            <a:avLst/>
          </a:prstGeom>
          <a:solidFill>
            <a:schemeClr val="accent4">
              <a:lumMod val="40000"/>
              <a:lumOff val="60000"/>
            </a:schemeClr>
          </a:solidFill>
        </p:spPr>
        <p:txBody>
          <a:bodyPr wrap="square" rtlCol="0">
            <a:spAutoFit/>
          </a:bodyPr>
          <a:lstStyle/>
          <a:p>
            <a:r>
              <a:rPr lang="en-GB" dirty="0"/>
              <a:t>Classes </a:t>
            </a:r>
            <a:r>
              <a:rPr lang="en-GB" i="1" dirty="0"/>
              <a:t>Files</a:t>
            </a:r>
            <a:r>
              <a:rPr lang="en-GB" dirty="0"/>
              <a:t> and </a:t>
            </a:r>
            <a:r>
              <a:rPr lang="en-GB" i="1" dirty="0"/>
              <a:t>Paths</a:t>
            </a:r>
            <a:r>
              <a:rPr lang="en-GB" dirty="0"/>
              <a:t> are both found in </a:t>
            </a:r>
            <a:r>
              <a:rPr lang="en-GB" b="1" dirty="0" err="1"/>
              <a:t>java.nio.file</a:t>
            </a:r>
            <a:endParaRPr lang="en-GB" b="1" dirty="0"/>
          </a:p>
          <a:p>
            <a:r>
              <a:rPr lang="en-GB" dirty="0"/>
              <a:t>Therefore the two options will work;</a:t>
            </a:r>
          </a:p>
        </p:txBody>
      </p:sp>
    </p:spTree>
    <p:extLst>
      <p:ext uri="{BB962C8B-B14F-4D97-AF65-F5344CB8AC3E}">
        <p14:creationId xmlns:p14="http://schemas.microsoft.com/office/powerpoint/2010/main" val="2450631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2D3D4-CE8C-47DA-B030-01CC7BC7BA5E}"/>
              </a:ext>
            </a:extLst>
          </p:cNvPr>
          <p:cNvSpPr>
            <a:spLocks noGrp="1"/>
          </p:cNvSpPr>
          <p:nvPr>
            <p:ph idx="1"/>
          </p:nvPr>
        </p:nvSpPr>
        <p:spPr/>
        <p:txBody>
          <a:bodyPr>
            <a:normAutofit/>
          </a:bodyPr>
          <a:lstStyle/>
          <a:p>
            <a:r>
              <a:rPr lang="en-GB" dirty="0"/>
              <a:t>import </a:t>
            </a:r>
            <a:r>
              <a:rPr lang="en-GB" dirty="0" err="1"/>
              <a:t>java.nio</a:t>
            </a:r>
            <a:r>
              <a:rPr lang="en-GB" dirty="0"/>
              <a:t>.*;  	</a:t>
            </a:r>
          </a:p>
          <a:p>
            <a:r>
              <a:rPr lang="en-GB" sz="2400" dirty="0">
                <a:solidFill>
                  <a:schemeClr val="bg1">
                    <a:lumMod val="50000"/>
                  </a:schemeClr>
                </a:solidFill>
              </a:rPr>
              <a:t>//NO GOOD – wildcard only matches CLASS names not FILES.</a:t>
            </a:r>
          </a:p>
          <a:p>
            <a:endParaRPr lang="en-GB" sz="2400" dirty="0">
              <a:solidFill>
                <a:schemeClr val="bg1">
                  <a:lumMod val="50000"/>
                </a:schemeClr>
              </a:solidFill>
            </a:endParaRPr>
          </a:p>
          <a:p>
            <a:r>
              <a:rPr lang="en-GB" dirty="0"/>
              <a:t>import </a:t>
            </a:r>
            <a:r>
              <a:rPr lang="en-GB" dirty="0" err="1"/>
              <a:t>java.nio</a:t>
            </a:r>
            <a:r>
              <a:rPr lang="en-GB" dirty="0"/>
              <a:t>.*.*;    </a:t>
            </a:r>
          </a:p>
          <a:p>
            <a:r>
              <a:rPr lang="en-GB" sz="2400" dirty="0">
                <a:solidFill>
                  <a:schemeClr val="bg1">
                    <a:lumMod val="50000"/>
                  </a:schemeClr>
                </a:solidFill>
              </a:rPr>
              <a:t>//NO GOOD – Only Single wildcard’s allowed (at the end)</a:t>
            </a:r>
          </a:p>
          <a:p>
            <a:endParaRPr lang="en-GB" sz="2400" dirty="0">
              <a:solidFill>
                <a:schemeClr val="bg1">
                  <a:lumMod val="50000"/>
                </a:schemeClr>
              </a:solidFill>
            </a:endParaRPr>
          </a:p>
          <a:p>
            <a:r>
              <a:rPr lang="en-GB" dirty="0"/>
              <a:t>Import </a:t>
            </a:r>
            <a:r>
              <a:rPr lang="en-GB" dirty="0" err="1"/>
              <a:t>java.nio.file.Paths</a:t>
            </a:r>
            <a:r>
              <a:rPr lang="en-GB" dirty="0"/>
              <a:t>.*;   </a:t>
            </a:r>
          </a:p>
          <a:p>
            <a:r>
              <a:rPr lang="en-GB" sz="2400" dirty="0">
                <a:solidFill>
                  <a:schemeClr val="bg1">
                    <a:lumMod val="50000"/>
                  </a:schemeClr>
                </a:solidFill>
              </a:rPr>
              <a:t>//NO GOOD – you cannot import METHODS only CLASSES</a:t>
            </a:r>
            <a:endParaRPr lang="en-GB" dirty="0">
              <a:solidFill>
                <a:schemeClr val="bg1">
                  <a:lumMod val="50000"/>
                </a:schemeClr>
              </a:solidFill>
            </a:endParaRPr>
          </a:p>
          <a:p>
            <a:endParaRPr lang="en-GB" dirty="0"/>
          </a:p>
        </p:txBody>
      </p:sp>
      <p:sp>
        <p:nvSpPr>
          <p:cNvPr id="2" name="Title 1">
            <a:extLst>
              <a:ext uri="{FF2B5EF4-FFF2-40B4-BE49-F238E27FC236}">
                <a16:creationId xmlns:a16="http://schemas.microsoft.com/office/drawing/2014/main" id="{7E980A3E-42DE-4FC9-B64B-F65D9109B2EE}"/>
              </a:ext>
            </a:extLst>
          </p:cNvPr>
          <p:cNvSpPr>
            <a:spLocks noGrp="1"/>
          </p:cNvSpPr>
          <p:nvPr>
            <p:ph type="ctrTitle"/>
          </p:nvPr>
        </p:nvSpPr>
        <p:spPr/>
        <p:txBody>
          <a:bodyPr>
            <a:normAutofit/>
          </a:bodyPr>
          <a:lstStyle/>
          <a:p>
            <a:r>
              <a:rPr lang="en-GB" dirty="0"/>
              <a:t>Package Declarations – That won’t work</a:t>
            </a:r>
          </a:p>
        </p:txBody>
      </p:sp>
    </p:spTree>
    <p:extLst>
      <p:ext uri="{BB962C8B-B14F-4D97-AF65-F5344CB8AC3E}">
        <p14:creationId xmlns:p14="http://schemas.microsoft.com/office/powerpoint/2010/main" val="411073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7011A-8D46-49BE-B596-57FC9B33D4A1}"/>
              </a:ext>
            </a:extLst>
          </p:cNvPr>
          <p:cNvSpPr>
            <a:spLocks noGrp="1"/>
          </p:cNvSpPr>
          <p:nvPr>
            <p:ph idx="1"/>
          </p:nvPr>
        </p:nvSpPr>
        <p:spPr/>
        <p:txBody>
          <a:bodyPr/>
          <a:lstStyle/>
          <a:p>
            <a:r>
              <a:rPr lang="en-GB" dirty="0"/>
              <a:t>Consider class </a:t>
            </a:r>
            <a:r>
              <a:rPr lang="en-GB" b="1" dirty="0"/>
              <a:t>Date </a:t>
            </a:r>
            <a:r>
              <a:rPr lang="en-GB" dirty="0"/>
              <a:t>this can be found in the following packages:</a:t>
            </a:r>
          </a:p>
          <a:p>
            <a:pPr lvl="1"/>
            <a:r>
              <a:rPr lang="en-GB" b="1" dirty="0" err="1"/>
              <a:t>java.util.Date</a:t>
            </a:r>
            <a:r>
              <a:rPr lang="en-GB" b="1" dirty="0"/>
              <a:t>; 	</a:t>
            </a:r>
            <a:r>
              <a:rPr lang="en-GB" b="1" dirty="0">
                <a:solidFill>
                  <a:schemeClr val="bg1">
                    <a:lumMod val="50000"/>
                  </a:schemeClr>
                </a:solidFill>
              </a:rPr>
              <a:t>// and</a:t>
            </a:r>
          </a:p>
          <a:p>
            <a:pPr lvl="1"/>
            <a:r>
              <a:rPr lang="en-GB" b="1" dirty="0" err="1"/>
              <a:t>java.sql.date</a:t>
            </a:r>
            <a:r>
              <a:rPr lang="en-GB" b="1" dirty="0"/>
              <a:t>;</a:t>
            </a:r>
          </a:p>
          <a:p>
            <a:r>
              <a:rPr lang="en-GB" dirty="0"/>
              <a:t>For the following code:</a:t>
            </a:r>
          </a:p>
          <a:p>
            <a:endParaRPr lang="en-GB" dirty="0"/>
          </a:p>
          <a:p>
            <a:pPr marL="0" indent="0">
              <a:buNone/>
            </a:pPr>
            <a:r>
              <a:rPr lang="en-GB" dirty="0"/>
              <a:t>Public class Conflicts {</a:t>
            </a:r>
          </a:p>
          <a:p>
            <a:pPr marL="457200" lvl="1" indent="0">
              <a:buNone/>
            </a:pPr>
            <a:r>
              <a:rPr lang="en-GB" dirty="0"/>
              <a:t>Date </a:t>
            </a:r>
            <a:r>
              <a:rPr lang="en-GB" dirty="0" err="1"/>
              <a:t>date</a:t>
            </a:r>
            <a:r>
              <a:rPr lang="en-GB" dirty="0"/>
              <a:t>;</a:t>
            </a:r>
          </a:p>
          <a:p>
            <a:pPr marL="457200" lvl="1" indent="0">
              <a:buNone/>
            </a:pPr>
            <a:r>
              <a:rPr lang="en-GB" dirty="0"/>
              <a:t>// code………………</a:t>
            </a:r>
          </a:p>
          <a:p>
            <a:pPr marL="0" indent="0">
              <a:buNone/>
            </a:pPr>
            <a:r>
              <a:rPr lang="en-GB" dirty="0"/>
              <a:t>}</a:t>
            </a:r>
          </a:p>
          <a:p>
            <a:pPr marL="0" indent="0">
              <a:buNone/>
            </a:pPr>
            <a:endParaRPr lang="en-GB" dirty="0"/>
          </a:p>
        </p:txBody>
      </p:sp>
      <p:sp>
        <p:nvSpPr>
          <p:cNvPr id="2" name="Title 1">
            <a:extLst>
              <a:ext uri="{FF2B5EF4-FFF2-40B4-BE49-F238E27FC236}">
                <a16:creationId xmlns:a16="http://schemas.microsoft.com/office/drawing/2014/main" id="{0014D5AE-E969-4DAF-ABCA-32FF2F136FE3}"/>
              </a:ext>
            </a:extLst>
          </p:cNvPr>
          <p:cNvSpPr>
            <a:spLocks noGrp="1"/>
          </p:cNvSpPr>
          <p:nvPr>
            <p:ph type="ctrTitle"/>
          </p:nvPr>
        </p:nvSpPr>
        <p:spPr/>
        <p:txBody>
          <a:bodyPr>
            <a:normAutofit/>
          </a:bodyPr>
          <a:lstStyle/>
          <a:p>
            <a:r>
              <a:rPr lang="en-GB" dirty="0"/>
              <a:t>Naming Conflicts</a:t>
            </a:r>
          </a:p>
        </p:txBody>
      </p:sp>
    </p:spTree>
    <p:extLst>
      <p:ext uri="{BB962C8B-B14F-4D97-AF65-F5344CB8AC3E}">
        <p14:creationId xmlns:p14="http://schemas.microsoft.com/office/powerpoint/2010/main" val="12435648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7011A-8D46-49BE-B596-57FC9B33D4A1}"/>
              </a:ext>
            </a:extLst>
          </p:cNvPr>
          <p:cNvSpPr>
            <a:spLocks noGrp="1"/>
          </p:cNvSpPr>
          <p:nvPr>
            <p:ph idx="1"/>
          </p:nvPr>
        </p:nvSpPr>
        <p:spPr>
          <a:xfrm>
            <a:off x="708990" y="813091"/>
            <a:ext cx="11330765" cy="575539"/>
          </a:xfrm>
        </p:spPr>
        <p:txBody>
          <a:bodyPr>
            <a:normAutofit/>
          </a:bodyPr>
          <a:lstStyle/>
          <a:p>
            <a:r>
              <a:rPr lang="en-GB" dirty="0"/>
              <a:t>If you really need to use two classes of the same name  you must fully qualify the class names:</a:t>
            </a:r>
          </a:p>
        </p:txBody>
      </p:sp>
      <p:sp>
        <p:nvSpPr>
          <p:cNvPr id="2" name="Title 1">
            <a:extLst>
              <a:ext uri="{FF2B5EF4-FFF2-40B4-BE49-F238E27FC236}">
                <a16:creationId xmlns:a16="http://schemas.microsoft.com/office/drawing/2014/main" id="{0014D5AE-E969-4DAF-ABCA-32FF2F136FE3}"/>
              </a:ext>
            </a:extLst>
          </p:cNvPr>
          <p:cNvSpPr>
            <a:spLocks noGrp="1"/>
          </p:cNvSpPr>
          <p:nvPr>
            <p:ph type="ctrTitle"/>
          </p:nvPr>
        </p:nvSpPr>
        <p:spPr/>
        <p:txBody>
          <a:bodyPr>
            <a:normAutofit/>
          </a:bodyPr>
          <a:lstStyle/>
          <a:p>
            <a:r>
              <a:rPr lang="en-GB" dirty="0"/>
              <a:t>Naming Conflicts contd.</a:t>
            </a:r>
          </a:p>
        </p:txBody>
      </p:sp>
      <p:sp>
        <p:nvSpPr>
          <p:cNvPr id="5" name="TextBox 4">
            <a:extLst>
              <a:ext uri="{FF2B5EF4-FFF2-40B4-BE49-F238E27FC236}">
                <a16:creationId xmlns:a16="http://schemas.microsoft.com/office/drawing/2014/main" id="{1D9B8BEE-59BF-4F41-BD06-D640F22D9E93}"/>
              </a:ext>
            </a:extLst>
          </p:cNvPr>
          <p:cNvSpPr txBox="1"/>
          <p:nvPr/>
        </p:nvSpPr>
        <p:spPr>
          <a:xfrm>
            <a:off x="708990" y="1352064"/>
            <a:ext cx="6135460" cy="2031325"/>
          </a:xfrm>
          <a:prstGeom prst="rect">
            <a:avLst/>
          </a:prstGeom>
          <a:solidFill>
            <a:schemeClr val="tx1">
              <a:lumMod val="85000"/>
              <a:lumOff val="15000"/>
            </a:schemeClr>
          </a:solidFill>
        </p:spPr>
        <p:txBody>
          <a:bodyPr wrap="square">
            <a:spAutoFit/>
          </a:bodyPr>
          <a:lstStyle/>
          <a:p>
            <a:r>
              <a:rPr lang="en-GB" b="0" dirty="0">
                <a:solidFill>
                  <a:srgbClr val="4EC9B0"/>
                </a:solidFill>
                <a:effectLst/>
                <a:latin typeface="Consolas" panose="020B0609020204030204" pitchFamily="49" charset="0"/>
              </a:rPr>
              <a:t>import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java</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util</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Date</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public</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class</a:t>
            </a:r>
            <a:r>
              <a:rPr lang="en-GB" b="0" dirty="0">
                <a:solidFill>
                  <a:srgbClr val="D4D4D4"/>
                </a:solidFill>
                <a:effectLst/>
                <a:latin typeface="Consolas" panose="020B0609020204030204" pitchFamily="49" charset="0"/>
              </a:rPr>
              <a:t> </a:t>
            </a:r>
            <a:r>
              <a:rPr lang="en-GB" b="0" dirty="0">
                <a:solidFill>
                  <a:srgbClr val="4EC9B0"/>
                </a:solidFill>
                <a:effectLst/>
                <a:latin typeface="Consolas" panose="020B0609020204030204" pitchFamily="49" charset="0"/>
              </a:rPr>
              <a:t>Conflicts</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4EC9B0"/>
                </a:solidFill>
                <a:effectLst/>
                <a:latin typeface="Consolas" panose="020B0609020204030204" pitchFamily="49" charset="0"/>
              </a:rPr>
              <a:t>Date</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date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java,</a:t>
            </a:r>
            <a:r>
              <a:rPr lang="en-GB" b="0" dirty="0" err="1">
                <a:solidFill>
                  <a:srgbClr val="4EC9B0"/>
                </a:solidFill>
                <a:effectLst/>
                <a:latin typeface="Consolas" panose="020B0609020204030204" pitchFamily="49" charset="0"/>
              </a:rPr>
              <a:t>sql</a:t>
            </a:r>
            <a:r>
              <a:rPr lang="en-GB" b="0" dirty="0" err="1">
                <a:solidFill>
                  <a:srgbClr val="D4D4D4"/>
                </a:solidFill>
                <a:effectLst/>
                <a:latin typeface="Consolas" panose="020B0609020204030204" pitchFamily="49" charset="0"/>
              </a:rPr>
              <a:t>.</a:t>
            </a:r>
            <a:r>
              <a:rPr lang="en-GB" b="0" dirty="0" err="1">
                <a:solidFill>
                  <a:srgbClr val="4EC9B0"/>
                </a:solidFill>
                <a:effectLst/>
                <a:latin typeface="Consolas" panose="020B0609020204030204" pitchFamily="49" charset="0"/>
              </a:rPr>
              <a:t>Date</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sqlDate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8EF1233-7765-416E-A6D8-2B7DB46A8ADA}"/>
              </a:ext>
            </a:extLst>
          </p:cNvPr>
          <p:cNvSpPr txBox="1"/>
          <p:nvPr/>
        </p:nvSpPr>
        <p:spPr>
          <a:xfrm>
            <a:off x="708990" y="3911347"/>
            <a:ext cx="6135460" cy="2031325"/>
          </a:xfrm>
          <a:prstGeom prst="rect">
            <a:avLst/>
          </a:prstGeom>
          <a:solidFill>
            <a:schemeClr val="tx1">
              <a:lumMod val="85000"/>
              <a:lumOff val="15000"/>
            </a:schemeClr>
          </a:solidFill>
        </p:spPr>
        <p:txBody>
          <a:bodyPr wrap="square">
            <a:spAutoFit/>
          </a:bodyPr>
          <a:lstStyle/>
          <a:p>
            <a:r>
              <a:rPr lang="en-GB" b="0" dirty="0">
                <a:solidFill>
                  <a:srgbClr val="4EC9B0"/>
                </a:solidFill>
                <a:effectLst/>
                <a:latin typeface="Consolas" panose="020B0609020204030204" pitchFamily="49" charset="0"/>
              </a:rPr>
              <a:t>import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java</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util</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Date</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public</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class</a:t>
            </a:r>
            <a:r>
              <a:rPr lang="en-GB" b="0" dirty="0">
                <a:solidFill>
                  <a:srgbClr val="D4D4D4"/>
                </a:solidFill>
                <a:effectLst/>
                <a:latin typeface="Consolas" panose="020B0609020204030204" pitchFamily="49" charset="0"/>
              </a:rPr>
              <a:t> </a:t>
            </a:r>
            <a:r>
              <a:rPr lang="en-GB" b="0" dirty="0">
                <a:solidFill>
                  <a:srgbClr val="4EC9B0"/>
                </a:solidFill>
                <a:effectLst/>
                <a:latin typeface="Consolas" panose="020B0609020204030204" pitchFamily="49" charset="0"/>
              </a:rPr>
              <a:t>Conflicts</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4EC9B0"/>
                </a:solidFill>
                <a:effectLst/>
                <a:latin typeface="Consolas" panose="020B0609020204030204" pitchFamily="49" charset="0"/>
              </a:rPr>
              <a:t>java</a:t>
            </a:r>
            <a:r>
              <a:rPr lang="en-GB" b="0" dirty="0" err="1">
                <a:solidFill>
                  <a:srgbClr val="D4D4D4"/>
                </a:solidFill>
                <a:effectLst/>
                <a:latin typeface="Consolas" panose="020B0609020204030204" pitchFamily="49" charset="0"/>
              </a:rPr>
              <a:t>.</a:t>
            </a:r>
            <a:r>
              <a:rPr lang="en-GB" b="0" dirty="0" err="1">
                <a:solidFill>
                  <a:srgbClr val="4EC9B0"/>
                </a:solidFill>
                <a:effectLst/>
                <a:latin typeface="Consolas" panose="020B0609020204030204" pitchFamily="49" charset="0"/>
              </a:rPr>
              <a:t>util</a:t>
            </a:r>
            <a:r>
              <a:rPr lang="en-GB" b="0" dirty="0" err="1">
                <a:solidFill>
                  <a:srgbClr val="D4D4D4"/>
                </a:solidFill>
                <a:effectLst/>
                <a:latin typeface="Consolas" panose="020B0609020204030204" pitchFamily="49" charset="0"/>
              </a:rPr>
              <a:t>.</a:t>
            </a:r>
            <a:r>
              <a:rPr lang="en-GB" b="0" dirty="0" err="1">
                <a:solidFill>
                  <a:srgbClr val="4EC9B0"/>
                </a:solidFill>
                <a:effectLst/>
                <a:latin typeface="Consolas" panose="020B0609020204030204" pitchFamily="49" charset="0"/>
              </a:rPr>
              <a:t>Date</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date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java,</a:t>
            </a:r>
            <a:r>
              <a:rPr lang="en-GB" b="0" dirty="0" err="1">
                <a:solidFill>
                  <a:srgbClr val="4EC9B0"/>
                </a:solidFill>
                <a:effectLst/>
                <a:latin typeface="Consolas" panose="020B0609020204030204" pitchFamily="49" charset="0"/>
              </a:rPr>
              <a:t>sql</a:t>
            </a:r>
            <a:r>
              <a:rPr lang="en-GB" b="0" dirty="0" err="1">
                <a:solidFill>
                  <a:srgbClr val="D4D4D4"/>
                </a:solidFill>
                <a:effectLst/>
                <a:latin typeface="Consolas" panose="020B0609020204030204" pitchFamily="49" charset="0"/>
              </a:rPr>
              <a:t>.</a:t>
            </a:r>
            <a:r>
              <a:rPr lang="en-GB" b="0" dirty="0" err="1">
                <a:solidFill>
                  <a:srgbClr val="4EC9B0"/>
                </a:solidFill>
                <a:effectLst/>
                <a:latin typeface="Consolas" panose="020B0609020204030204" pitchFamily="49" charset="0"/>
              </a:rPr>
              <a:t>Date</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sqlDate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31D6D27D-D6E5-4EAD-805D-0739E1C37902}"/>
              </a:ext>
            </a:extLst>
          </p:cNvPr>
          <p:cNvSpPr txBox="1"/>
          <p:nvPr/>
        </p:nvSpPr>
        <p:spPr>
          <a:xfrm>
            <a:off x="708990" y="3462702"/>
            <a:ext cx="6135460" cy="369332"/>
          </a:xfrm>
          <a:prstGeom prst="rect">
            <a:avLst/>
          </a:prstGeom>
          <a:noFill/>
        </p:spPr>
        <p:txBody>
          <a:bodyPr wrap="square">
            <a:spAutoFit/>
          </a:bodyPr>
          <a:lstStyle/>
          <a:p>
            <a:pPr marL="0" indent="0">
              <a:buNone/>
            </a:pPr>
            <a:r>
              <a:rPr lang="en-GB" dirty="0"/>
              <a:t>OR</a:t>
            </a:r>
          </a:p>
        </p:txBody>
      </p:sp>
    </p:spTree>
    <p:extLst>
      <p:ext uri="{BB962C8B-B14F-4D97-AF65-F5344CB8AC3E}">
        <p14:creationId xmlns:p14="http://schemas.microsoft.com/office/powerpoint/2010/main" val="4236092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433EF-C75B-425F-86F7-E9CA8EF6EC84}"/>
              </a:ext>
            </a:extLst>
          </p:cNvPr>
          <p:cNvSpPr>
            <a:spLocks noGrp="1"/>
          </p:cNvSpPr>
          <p:nvPr>
            <p:ph idx="1"/>
          </p:nvPr>
        </p:nvSpPr>
        <p:spPr/>
        <p:txBody>
          <a:bodyPr/>
          <a:lstStyle/>
          <a:p>
            <a:r>
              <a:rPr lang="en-GB" dirty="0"/>
              <a:t>Create two folders </a:t>
            </a:r>
          </a:p>
          <a:p>
            <a:pPr lvl="1"/>
            <a:r>
              <a:rPr lang="en-GB" dirty="0" err="1"/>
              <a:t>packagea</a:t>
            </a:r>
            <a:endParaRPr lang="en-GB" dirty="0"/>
          </a:p>
          <a:p>
            <a:pPr lvl="1"/>
            <a:r>
              <a:rPr lang="en-GB" dirty="0" err="1"/>
              <a:t>packageb</a:t>
            </a:r>
            <a:endParaRPr lang="en-GB" dirty="0"/>
          </a:p>
          <a:p>
            <a:pPr lvl="1"/>
            <a:endParaRPr lang="en-GB" dirty="0"/>
          </a:p>
          <a:p>
            <a:r>
              <a:rPr lang="en-GB" dirty="0"/>
              <a:t>Then create the following files:</a:t>
            </a:r>
          </a:p>
          <a:p>
            <a:pPr lvl="1"/>
            <a:r>
              <a:rPr lang="en-GB" dirty="0"/>
              <a:t>ClassA.java</a:t>
            </a:r>
          </a:p>
          <a:p>
            <a:pPr lvl="1"/>
            <a:r>
              <a:rPr lang="en-GB" dirty="0"/>
              <a:t>ClassB.java</a:t>
            </a:r>
          </a:p>
          <a:p>
            <a:endParaRPr lang="en-GB" dirty="0"/>
          </a:p>
        </p:txBody>
      </p:sp>
      <p:sp>
        <p:nvSpPr>
          <p:cNvPr id="2" name="Title 1">
            <a:extLst>
              <a:ext uri="{FF2B5EF4-FFF2-40B4-BE49-F238E27FC236}">
                <a16:creationId xmlns:a16="http://schemas.microsoft.com/office/drawing/2014/main" id="{3EC466F1-6AE7-4250-B8A0-FCB7AD5597AA}"/>
              </a:ext>
            </a:extLst>
          </p:cNvPr>
          <p:cNvSpPr>
            <a:spLocks noGrp="1"/>
          </p:cNvSpPr>
          <p:nvPr>
            <p:ph type="ctrTitle"/>
          </p:nvPr>
        </p:nvSpPr>
        <p:spPr/>
        <p:txBody>
          <a:bodyPr>
            <a:normAutofit/>
          </a:bodyPr>
          <a:lstStyle/>
          <a:p>
            <a:r>
              <a:rPr lang="en-GB" dirty="0"/>
              <a:t>Packages</a:t>
            </a:r>
          </a:p>
        </p:txBody>
      </p:sp>
      <p:sp>
        <p:nvSpPr>
          <p:cNvPr id="4" name="TextBox 3">
            <a:extLst>
              <a:ext uri="{FF2B5EF4-FFF2-40B4-BE49-F238E27FC236}">
                <a16:creationId xmlns:a16="http://schemas.microsoft.com/office/drawing/2014/main" id="{DF2974D9-DDD1-45DB-8D8B-7CC36F568E66}"/>
              </a:ext>
            </a:extLst>
          </p:cNvPr>
          <p:cNvSpPr txBox="1"/>
          <p:nvPr/>
        </p:nvSpPr>
        <p:spPr>
          <a:xfrm>
            <a:off x="9595556" y="1965657"/>
            <a:ext cx="2190044" cy="646331"/>
          </a:xfrm>
          <a:prstGeom prst="rect">
            <a:avLst/>
          </a:prstGeom>
          <a:noFill/>
        </p:spPr>
        <p:txBody>
          <a:bodyPr wrap="square" rtlCol="0">
            <a:spAutoFit/>
          </a:bodyPr>
          <a:lstStyle/>
          <a:p>
            <a:pPr algn="r"/>
            <a:r>
              <a:rPr lang="en-GB" sz="3600" dirty="0">
                <a:solidFill>
                  <a:srgbClr val="F96232"/>
                </a:solidFill>
              </a:rPr>
              <a:t>Program 4</a:t>
            </a:r>
          </a:p>
        </p:txBody>
      </p:sp>
      <p:pic>
        <p:nvPicPr>
          <p:cNvPr id="5" name="Picture 2" descr="Image result for typing icon&quot;">
            <a:extLst>
              <a:ext uri="{FF2B5EF4-FFF2-40B4-BE49-F238E27FC236}">
                <a16:creationId xmlns:a16="http://schemas.microsoft.com/office/drawing/2014/main" id="{3D5C84C8-DEE8-4250-9F0E-AC03661A2A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35444" y="0"/>
            <a:ext cx="1950156" cy="1950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751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730D00-0E17-47D5-A506-A05A0027F9A2}"/>
              </a:ext>
            </a:extLst>
          </p:cNvPr>
          <p:cNvSpPr>
            <a:spLocks noGrp="1"/>
          </p:cNvSpPr>
          <p:nvPr>
            <p:ph type="ctrTitle"/>
          </p:nvPr>
        </p:nvSpPr>
        <p:spPr/>
        <p:txBody>
          <a:bodyPr/>
          <a:lstStyle/>
          <a:p>
            <a:endParaRPr lang="en-GB"/>
          </a:p>
        </p:txBody>
      </p:sp>
      <p:sp>
        <p:nvSpPr>
          <p:cNvPr id="4" name="TextBox 3">
            <a:extLst>
              <a:ext uri="{FF2B5EF4-FFF2-40B4-BE49-F238E27FC236}">
                <a16:creationId xmlns:a16="http://schemas.microsoft.com/office/drawing/2014/main" id="{B4E7D352-A396-4BF3-AAE6-FF376EC37EE6}"/>
              </a:ext>
            </a:extLst>
          </p:cNvPr>
          <p:cNvSpPr txBox="1"/>
          <p:nvPr/>
        </p:nvSpPr>
        <p:spPr>
          <a:xfrm>
            <a:off x="10024309" y="1707983"/>
            <a:ext cx="1698087" cy="369332"/>
          </a:xfrm>
          <a:prstGeom prst="rect">
            <a:avLst/>
          </a:prstGeom>
          <a:noFill/>
        </p:spPr>
        <p:txBody>
          <a:bodyPr wrap="square" rtlCol="0">
            <a:spAutoFit/>
          </a:bodyPr>
          <a:lstStyle/>
          <a:p>
            <a:pPr algn="ctr"/>
            <a:r>
              <a:rPr lang="en-GB" dirty="0">
                <a:solidFill>
                  <a:srgbClr val="F96232"/>
                </a:solidFill>
              </a:rPr>
              <a:t>Program 4</a:t>
            </a:r>
          </a:p>
        </p:txBody>
      </p:sp>
      <p:pic>
        <p:nvPicPr>
          <p:cNvPr id="3074" name="Picture 2" descr="Image result for typing icon&quot;">
            <a:extLst>
              <a:ext uri="{FF2B5EF4-FFF2-40B4-BE49-F238E27FC236}">
                <a16:creationId xmlns:a16="http://schemas.microsoft.com/office/drawing/2014/main" id="{36FEE681-38F1-4AF0-8D92-181BA123EE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32749" y="626774"/>
            <a:ext cx="1081209" cy="10812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B61596E-51B7-4405-B54D-252B8DF4860F}"/>
              </a:ext>
            </a:extLst>
          </p:cNvPr>
          <p:cNvSpPr txBox="1"/>
          <p:nvPr/>
        </p:nvSpPr>
        <p:spPr>
          <a:xfrm>
            <a:off x="708990" y="813091"/>
            <a:ext cx="7737178" cy="5355312"/>
          </a:xfrm>
          <a:prstGeom prst="rect">
            <a:avLst/>
          </a:prstGeom>
          <a:solidFill>
            <a:schemeClr val="tx1">
              <a:lumMod val="85000"/>
              <a:lumOff val="15000"/>
            </a:schemeClr>
          </a:solidFill>
        </p:spPr>
        <p:txBody>
          <a:bodyPr wrap="square">
            <a:spAutoFit/>
          </a:bodyPr>
          <a:lstStyle/>
          <a:p>
            <a:r>
              <a:rPr lang="en-GB" b="0" dirty="0">
                <a:solidFill>
                  <a:srgbClr val="6A9955"/>
                </a:solidFill>
                <a:effectLst/>
                <a:latin typeface="Consolas" panose="020B0609020204030204" pitchFamily="49" charset="0"/>
              </a:rPr>
              <a:t>// ClassA.java</a:t>
            </a:r>
            <a:endParaRPr lang="en-GB" b="0" dirty="0">
              <a:solidFill>
                <a:srgbClr val="D4D4D4"/>
              </a:solidFill>
              <a:effectLst/>
              <a:latin typeface="Consolas" panose="020B0609020204030204" pitchFamily="49" charset="0"/>
            </a:endParaRPr>
          </a:p>
          <a:p>
            <a:r>
              <a:rPr lang="en-GB" b="0" dirty="0">
                <a:solidFill>
                  <a:srgbClr val="569CD6"/>
                </a:solidFill>
                <a:effectLst/>
                <a:latin typeface="Consolas" panose="020B0609020204030204" pitchFamily="49" charset="0"/>
              </a:rPr>
              <a:t>package</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packagea</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public</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class</a:t>
            </a:r>
            <a:r>
              <a:rPr lang="en-GB" b="0" dirty="0">
                <a:solidFill>
                  <a:srgbClr val="D4D4D4"/>
                </a:solidFill>
                <a:effectLst/>
                <a:latin typeface="Consolas" panose="020B0609020204030204" pitchFamily="49" charset="0"/>
              </a:rPr>
              <a:t> </a:t>
            </a:r>
            <a:r>
              <a:rPr lang="en-GB" b="0" dirty="0" err="1">
                <a:solidFill>
                  <a:srgbClr val="4EC9B0"/>
                </a:solidFill>
                <a:effectLst/>
                <a:latin typeface="Consolas" panose="020B0609020204030204" pitchFamily="49" charset="0"/>
              </a:rPr>
              <a:t>ClassA</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6A9955"/>
                </a:solidFill>
                <a:effectLst/>
                <a:latin typeface="Consolas" panose="020B0609020204030204" pitchFamily="49" charset="0"/>
              </a:rPr>
              <a:t>// ClassB.java</a:t>
            </a:r>
            <a:endParaRPr lang="en-GB" b="0" dirty="0">
              <a:solidFill>
                <a:srgbClr val="D4D4D4"/>
              </a:solidFill>
              <a:effectLst/>
              <a:latin typeface="Consolas" panose="020B0609020204030204" pitchFamily="49" charset="0"/>
            </a:endParaRPr>
          </a:p>
          <a:p>
            <a:r>
              <a:rPr lang="en-GB" b="0" dirty="0">
                <a:solidFill>
                  <a:srgbClr val="569CD6"/>
                </a:solidFill>
                <a:effectLst/>
                <a:latin typeface="Consolas" panose="020B0609020204030204" pitchFamily="49" charset="0"/>
              </a:rPr>
              <a:t>package</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packageb</a:t>
            </a:r>
            <a:r>
              <a:rPr lang="en-GB" b="0" dirty="0">
                <a:solidFill>
                  <a:srgbClr val="D4D4D4"/>
                </a:solidFill>
                <a:effectLst/>
                <a:latin typeface="Consolas" panose="020B0609020204030204" pitchFamily="49" charset="0"/>
              </a:rPr>
              <a:t>;</a:t>
            </a:r>
          </a:p>
          <a:p>
            <a:r>
              <a:rPr lang="en-GB" b="0" dirty="0">
                <a:solidFill>
                  <a:srgbClr val="569CD6"/>
                </a:solidFill>
                <a:effectLst/>
                <a:latin typeface="Consolas" panose="020B0609020204030204" pitchFamily="49" charset="0"/>
              </a:rPr>
              <a:t>import</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packagea.ClassA</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public</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class</a:t>
            </a:r>
            <a:r>
              <a:rPr lang="en-GB" b="0" dirty="0">
                <a:solidFill>
                  <a:srgbClr val="D4D4D4"/>
                </a:solidFill>
                <a:effectLst/>
                <a:latin typeface="Consolas" panose="020B0609020204030204" pitchFamily="49" charset="0"/>
              </a:rPr>
              <a:t> </a:t>
            </a:r>
            <a:r>
              <a:rPr lang="en-GB" b="0" dirty="0" err="1">
                <a:solidFill>
                  <a:srgbClr val="4EC9B0"/>
                </a:solidFill>
                <a:effectLst/>
                <a:latin typeface="Consolas" panose="020B0609020204030204" pitchFamily="49" charset="0"/>
              </a:rPr>
              <a:t>ClassB</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public</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static</a:t>
            </a:r>
            <a:r>
              <a:rPr lang="en-GB" b="0" dirty="0">
                <a:solidFill>
                  <a:srgbClr val="D4D4D4"/>
                </a:solidFill>
                <a:effectLst/>
                <a:latin typeface="Consolas" panose="020B0609020204030204" pitchFamily="49" charset="0"/>
              </a:rPr>
              <a:t> </a:t>
            </a:r>
            <a:r>
              <a:rPr lang="en-GB" b="0" dirty="0">
                <a:solidFill>
                  <a:srgbClr val="4EC9B0"/>
                </a:solidFill>
                <a:effectLst/>
                <a:latin typeface="Consolas" panose="020B0609020204030204" pitchFamily="49" charset="0"/>
              </a:rPr>
              <a:t>void</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main</a:t>
            </a:r>
            <a:r>
              <a:rPr lang="en-GB" b="0" dirty="0">
                <a:solidFill>
                  <a:srgbClr val="D4D4D4"/>
                </a:solidFill>
                <a:effectLst/>
                <a:latin typeface="Consolas" panose="020B0609020204030204" pitchFamily="49" charset="0"/>
              </a:rPr>
              <a:t>(</a:t>
            </a:r>
            <a:r>
              <a:rPr lang="en-GB" b="0" dirty="0">
                <a:solidFill>
                  <a:srgbClr val="4EC9B0"/>
                </a:solidFill>
                <a:effectLst/>
                <a:latin typeface="Consolas" panose="020B0609020204030204" pitchFamily="49" charset="0"/>
              </a:rPr>
              <a:t>String</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args</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err="1">
                <a:solidFill>
                  <a:srgbClr val="4EC9B0"/>
                </a:solidFill>
                <a:effectLst/>
                <a:latin typeface="Consolas" panose="020B0609020204030204" pitchFamily="49" charset="0"/>
              </a:rPr>
              <a:t>ClassA</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System</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out</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println</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"Got it"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442469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5DCF2-F301-4978-9333-AAD9C09BE1A0}"/>
              </a:ext>
            </a:extLst>
          </p:cNvPr>
          <p:cNvSpPr>
            <a:spLocks noGrp="1"/>
          </p:cNvSpPr>
          <p:nvPr>
            <p:ph idx="1"/>
          </p:nvPr>
        </p:nvSpPr>
        <p:spPr/>
        <p:txBody>
          <a:bodyPr/>
          <a:lstStyle/>
          <a:p>
            <a:r>
              <a:rPr lang="en-GB" dirty="0"/>
              <a:t>Code may not include </a:t>
            </a:r>
            <a:r>
              <a:rPr lang="en-GB" b="1" dirty="0"/>
              <a:t>imports</a:t>
            </a:r>
            <a:r>
              <a:rPr lang="en-GB" dirty="0"/>
              <a:t>, especially if the question doesn’t involve them.</a:t>
            </a:r>
          </a:p>
          <a:p>
            <a:r>
              <a:rPr lang="en-GB" dirty="0"/>
              <a:t>Code may also not be complete – Question example:</a:t>
            </a:r>
          </a:p>
          <a:p>
            <a:pPr marL="0" indent="0">
              <a:buNone/>
            </a:pPr>
            <a:endParaRPr lang="en-GB" sz="2400" b="1" dirty="0">
              <a:latin typeface="Arial" panose="020B0604020202020204" pitchFamily="34" charset="0"/>
              <a:cs typeface="Arial" panose="020B0604020202020204" pitchFamily="34" charset="0"/>
            </a:endParaRPr>
          </a:p>
          <a:p>
            <a:pPr marL="0" indent="0">
              <a:buNone/>
            </a:pPr>
            <a:endParaRPr lang="en-GB" sz="2400" b="1" dirty="0">
              <a:latin typeface="Arial" panose="020B0604020202020204" pitchFamily="34" charset="0"/>
              <a:cs typeface="Arial" panose="020B0604020202020204" pitchFamily="34" charset="0"/>
            </a:endParaRPr>
          </a:p>
          <a:p>
            <a:pPr marL="0" indent="0">
              <a:buNone/>
            </a:pPr>
            <a:endParaRPr lang="en-GB" sz="2400" b="1" dirty="0">
              <a:latin typeface="Arial" panose="020B0604020202020204" pitchFamily="34" charset="0"/>
              <a:cs typeface="Arial" panose="020B0604020202020204" pitchFamily="34" charset="0"/>
            </a:endParaRPr>
          </a:p>
          <a:p>
            <a:pPr marL="0" indent="0">
              <a:buNone/>
            </a:pPr>
            <a:r>
              <a:rPr lang="en-GB" sz="2400" b="1" dirty="0">
                <a:latin typeface="Arial" panose="020B0604020202020204" pitchFamily="34" charset="0"/>
                <a:cs typeface="Arial" panose="020B0604020202020204" pitchFamily="34" charset="0"/>
              </a:rPr>
              <a:t>Does this compile?  -  Answer YES</a:t>
            </a:r>
          </a:p>
          <a:p>
            <a:pPr marL="0" indent="0">
              <a:buNone/>
            </a:pPr>
            <a:r>
              <a:rPr lang="en-GB" dirty="0"/>
              <a:t>However the next one will not compile!</a:t>
            </a:r>
          </a:p>
          <a:p>
            <a:endParaRPr lang="en-GB" dirty="0"/>
          </a:p>
        </p:txBody>
      </p:sp>
      <p:sp>
        <p:nvSpPr>
          <p:cNvPr id="2" name="Title 1">
            <a:extLst>
              <a:ext uri="{FF2B5EF4-FFF2-40B4-BE49-F238E27FC236}">
                <a16:creationId xmlns:a16="http://schemas.microsoft.com/office/drawing/2014/main" id="{C8BC8C9C-DEBD-4A55-93EF-F579D5C28285}"/>
              </a:ext>
            </a:extLst>
          </p:cNvPr>
          <p:cNvSpPr>
            <a:spLocks noGrp="1"/>
          </p:cNvSpPr>
          <p:nvPr>
            <p:ph type="ctrTitle"/>
          </p:nvPr>
        </p:nvSpPr>
        <p:spPr/>
        <p:txBody>
          <a:bodyPr>
            <a:normAutofit/>
          </a:bodyPr>
          <a:lstStyle/>
          <a:p>
            <a:r>
              <a:rPr lang="en-GB" dirty="0"/>
              <a:t>Exam and Code Snippets</a:t>
            </a:r>
          </a:p>
        </p:txBody>
      </p:sp>
      <p:sp>
        <p:nvSpPr>
          <p:cNvPr id="5" name="TextBox 4">
            <a:extLst>
              <a:ext uri="{FF2B5EF4-FFF2-40B4-BE49-F238E27FC236}">
                <a16:creationId xmlns:a16="http://schemas.microsoft.com/office/drawing/2014/main" id="{F4981AE5-CADB-44F8-B16F-091B883ABF5D}"/>
              </a:ext>
            </a:extLst>
          </p:cNvPr>
          <p:cNvSpPr txBox="1"/>
          <p:nvPr/>
        </p:nvSpPr>
        <p:spPr>
          <a:xfrm>
            <a:off x="708990" y="1739840"/>
            <a:ext cx="6850953" cy="1200329"/>
          </a:xfrm>
          <a:prstGeom prst="rect">
            <a:avLst/>
          </a:prstGeom>
          <a:solidFill>
            <a:schemeClr val="tx1">
              <a:lumMod val="85000"/>
              <a:lumOff val="15000"/>
            </a:schemeClr>
          </a:solidFill>
        </p:spPr>
        <p:txBody>
          <a:bodyPr wrap="square">
            <a:spAutoFit/>
          </a:bodyPr>
          <a:lstStyle/>
          <a:p>
            <a:r>
              <a:rPr lang="en-GB" b="0" dirty="0">
                <a:solidFill>
                  <a:srgbClr val="B5CEA8"/>
                </a:solidFill>
                <a:effectLst/>
                <a:latin typeface="Consolas" panose="020B0609020204030204" pitchFamily="49" charset="0"/>
              </a:rPr>
              <a:t>6</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public</a:t>
            </a:r>
            <a:r>
              <a:rPr lang="en-GB" b="0" dirty="0">
                <a:solidFill>
                  <a:srgbClr val="D4D4D4"/>
                </a:solidFill>
                <a:effectLst/>
                <a:latin typeface="Consolas" panose="020B0609020204030204" pitchFamily="49" charset="0"/>
              </a:rPr>
              <a:t> </a:t>
            </a:r>
            <a:r>
              <a:rPr lang="en-GB" b="0" dirty="0">
                <a:solidFill>
                  <a:srgbClr val="4EC9B0"/>
                </a:solidFill>
                <a:effectLst/>
                <a:latin typeface="Consolas" panose="020B0609020204030204" pitchFamily="49" charset="0"/>
              </a:rPr>
              <a:t>void</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method</a:t>
            </a:r>
            <a:r>
              <a:rPr lang="en-GB" b="0" dirty="0">
                <a:solidFill>
                  <a:srgbClr val="D4D4D4"/>
                </a:solidFill>
                <a:effectLst/>
                <a:latin typeface="Consolas" panose="020B0609020204030204" pitchFamily="49" charset="0"/>
              </a:rPr>
              <a:t>(</a:t>
            </a:r>
            <a:r>
              <a:rPr lang="en-GB" b="0" dirty="0" err="1">
                <a:solidFill>
                  <a:srgbClr val="4EC9B0"/>
                </a:solidFill>
                <a:effectLst/>
                <a:latin typeface="Consolas" panose="020B0609020204030204" pitchFamily="49" charset="0"/>
              </a:rPr>
              <a:t>ArrayList</a:t>
            </a:r>
            <a:r>
              <a:rPr lang="en-GB" b="0" dirty="0">
                <a:solidFill>
                  <a:srgbClr val="D4D4D4"/>
                </a:solidFill>
                <a:effectLst/>
                <a:latin typeface="Consolas" panose="020B0609020204030204" pitchFamily="49" charset="0"/>
              </a:rPr>
              <a:t> list){</a:t>
            </a:r>
          </a:p>
          <a:p>
            <a:r>
              <a:rPr lang="en-GB" b="0" dirty="0">
                <a:solidFill>
                  <a:srgbClr val="B5CEA8"/>
                </a:solidFill>
                <a:effectLst/>
                <a:latin typeface="Consolas" panose="020B0609020204030204" pitchFamily="49" charset="0"/>
              </a:rPr>
              <a:t>7</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if</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list</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isEmpty</a:t>
            </a:r>
            <a:r>
              <a:rPr lang="en-GB" b="0" dirty="0">
                <a:solidFill>
                  <a:srgbClr val="D4D4D4"/>
                </a:solidFill>
                <a:effectLst/>
                <a:latin typeface="Consolas" panose="020B0609020204030204" pitchFamily="49" charset="0"/>
              </a:rPr>
              <a:t>()) { </a:t>
            </a:r>
            <a:r>
              <a:rPr lang="en-GB" b="0" dirty="0" err="1">
                <a:solidFill>
                  <a:srgbClr val="9CDCFE"/>
                </a:solidFill>
                <a:effectLst/>
                <a:latin typeface="Consolas" panose="020B0609020204030204" pitchFamily="49" charset="0"/>
              </a:rPr>
              <a:t>System</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out</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println</a:t>
            </a:r>
            <a:r>
              <a:rPr lang="en-GB" b="0" dirty="0">
                <a:solidFill>
                  <a:srgbClr val="D4D4D4"/>
                </a:solidFill>
                <a:effectLst/>
                <a:latin typeface="Consolas" panose="020B0609020204030204" pitchFamily="49" charset="0"/>
              </a:rPr>
              <a:t>(“e”);</a:t>
            </a:r>
          </a:p>
          <a:p>
            <a:r>
              <a:rPr lang="en-GB" b="0" dirty="0">
                <a:solidFill>
                  <a:srgbClr val="B5CEA8"/>
                </a:solidFill>
                <a:effectLst/>
                <a:latin typeface="Consolas" panose="020B0609020204030204" pitchFamily="49" charset="0"/>
              </a:rPr>
              <a:t>8</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 </a:t>
            </a:r>
            <a:r>
              <a:rPr lang="en-GB" b="0" dirty="0">
                <a:solidFill>
                  <a:srgbClr val="C586C0"/>
                </a:solidFill>
                <a:effectLst/>
                <a:latin typeface="Consolas" panose="020B0609020204030204" pitchFamily="49" charset="0"/>
              </a:rPr>
              <a:t>else</a:t>
            </a:r>
            <a:r>
              <a:rPr lang="en-GB" b="0" dirty="0">
                <a:solidFill>
                  <a:srgbClr val="D4D4D4"/>
                </a:solidFill>
                <a:effectLst/>
                <a:latin typeface="Consolas" panose="020B0609020204030204" pitchFamily="49" charset="0"/>
              </a:rPr>
              <a:t> { </a:t>
            </a:r>
            <a:r>
              <a:rPr lang="en-GB" b="0" dirty="0" err="1">
                <a:solidFill>
                  <a:srgbClr val="9CDCFE"/>
                </a:solidFill>
                <a:effectLst/>
                <a:latin typeface="Consolas" panose="020B0609020204030204" pitchFamily="49" charset="0"/>
              </a:rPr>
              <a:t>System</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out</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println</a:t>
            </a:r>
            <a:r>
              <a:rPr lang="en-GB" b="0" dirty="0">
                <a:solidFill>
                  <a:srgbClr val="D4D4D4"/>
                </a:solidFill>
                <a:effectLst/>
                <a:latin typeface="Consolas" panose="020B0609020204030204" pitchFamily="49" charset="0"/>
              </a:rPr>
              <a:t>(“n”);</a:t>
            </a:r>
          </a:p>
          <a:p>
            <a:r>
              <a:rPr lang="en-GB" b="0" dirty="0">
                <a:solidFill>
                  <a:srgbClr val="B5CEA8"/>
                </a:solidFill>
                <a:effectLst/>
                <a:latin typeface="Consolas" panose="020B0609020204030204" pitchFamily="49" charset="0"/>
              </a:rPr>
              <a:t>9</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3590306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5DCF2-F301-4978-9333-AAD9C09BE1A0}"/>
              </a:ext>
            </a:extLst>
          </p:cNvPr>
          <p:cNvSpPr>
            <a:spLocks noGrp="1"/>
          </p:cNvSpPr>
          <p:nvPr>
            <p:ph idx="1"/>
          </p:nvPr>
        </p:nvSpPr>
        <p:spPr/>
        <p:txBody>
          <a:bodyPr>
            <a:normAutofit/>
          </a:bodyPr>
          <a:lstStyle/>
          <a:p>
            <a:pPr marL="0" indent="0">
              <a:buNone/>
            </a:pPr>
            <a:endParaRPr lang="en-GB" sz="2400" b="1" dirty="0">
              <a:latin typeface="Arial" panose="020B0604020202020204" pitchFamily="34" charset="0"/>
              <a:cs typeface="Arial" panose="020B0604020202020204" pitchFamily="34" charset="0"/>
            </a:endParaRPr>
          </a:p>
          <a:p>
            <a:pPr marL="0" indent="0">
              <a:buNone/>
            </a:pPr>
            <a:endParaRPr lang="en-GB" sz="2400" b="1" dirty="0">
              <a:latin typeface="Arial" panose="020B0604020202020204" pitchFamily="34" charset="0"/>
              <a:cs typeface="Arial" panose="020B0604020202020204" pitchFamily="34" charset="0"/>
            </a:endParaRPr>
          </a:p>
          <a:p>
            <a:pPr marL="0" indent="0">
              <a:buNone/>
            </a:pPr>
            <a:endParaRPr lang="en-GB" sz="2400" b="1" dirty="0">
              <a:latin typeface="Arial" panose="020B0604020202020204" pitchFamily="34" charset="0"/>
              <a:cs typeface="Arial" panose="020B0604020202020204" pitchFamily="34" charset="0"/>
            </a:endParaRPr>
          </a:p>
          <a:p>
            <a:pPr marL="0" indent="0">
              <a:buNone/>
            </a:pPr>
            <a:endParaRPr lang="en-GB" sz="2400" b="1" dirty="0">
              <a:latin typeface="Arial" panose="020B0604020202020204" pitchFamily="34" charset="0"/>
              <a:cs typeface="Arial" panose="020B0604020202020204" pitchFamily="34" charset="0"/>
            </a:endParaRPr>
          </a:p>
          <a:p>
            <a:pPr marL="0" indent="0">
              <a:buNone/>
            </a:pPr>
            <a:r>
              <a:rPr lang="en-GB" sz="2400" b="1" dirty="0">
                <a:latin typeface="Arial" panose="020B0604020202020204" pitchFamily="34" charset="0"/>
                <a:cs typeface="Arial" panose="020B0604020202020204" pitchFamily="34" charset="0"/>
              </a:rPr>
              <a:t>Does this compile?  </a:t>
            </a:r>
          </a:p>
          <a:p>
            <a:pPr marL="0" indent="0">
              <a:buNone/>
            </a:pPr>
            <a:r>
              <a:rPr lang="en-GB" sz="2400" b="1" dirty="0">
                <a:latin typeface="Arial" panose="020B0604020202020204" pitchFamily="34" charset="0"/>
                <a:cs typeface="Arial" panose="020B0604020202020204" pitchFamily="34" charset="0"/>
              </a:rPr>
              <a:t>-  Answer NO</a:t>
            </a:r>
          </a:p>
          <a:p>
            <a:pPr marL="0" indent="0">
              <a:buNone/>
            </a:pPr>
            <a:r>
              <a:rPr lang="en-GB" dirty="0"/>
              <a:t>The reason for this is that because the line numbers start at 1 we can assume this is a complete piece of code and that means there is an </a:t>
            </a:r>
            <a:r>
              <a:rPr lang="en-GB" b="1" dirty="0"/>
              <a:t>import</a:t>
            </a:r>
            <a:r>
              <a:rPr lang="en-GB" dirty="0"/>
              <a:t> statement missing:</a:t>
            </a:r>
          </a:p>
          <a:p>
            <a:pPr marL="0" indent="0">
              <a:buNone/>
            </a:pPr>
            <a:r>
              <a:rPr lang="en-GB" sz="2400" b="1" dirty="0">
                <a:latin typeface="Arial" panose="020B0604020202020204" pitchFamily="34" charset="0"/>
                <a:cs typeface="Arial" panose="020B0604020202020204" pitchFamily="34" charset="0"/>
              </a:rPr>
              <a:t>1: import </a:t>
            </a:r>
            <a:r>
              <a:rPr lang="en-GB" sz="2400" b="1" dirty="0" err="1">
                <a:latin typeface="Arial" panose="020B0604020202020204" pitchFamily="34" charset="0"/>
                <a:cs typeface="Arial" panose="020B0604020202020204" pitchFamily="34" charset="0"/>
              </a:rPr>
              <a:t>java.util</a:t>
            </a:r>
            <a:r>
              <a:rPr lang="en-GB" sz="2400" b="1" dirty="0">
                <a:latin typeface="Arial" panose="020B0604020202020204" pitchFamily="34" charset="0"/>
                <a:cs typeface="Arial" panose="020B0604020202020204" pitchFamily="34" charset="0"/>
              </a:rPr>
              <a:t>.*; </a:t>
            </a:r>
            <a:r>
              <a:rPr lang="en-GB" sz="2400" b="1" dirty="0">
                <a:solidFill>
                  <a:schemeClr val="bg1">
                    <a:lumMod val="50000"/>
                  </a:schemeClr>
                </a:solidFill>
                <a:latin typeface="Arial" panose="020B0604020202020204" pitchFamily="34" charset="0"/>
                <a:cs typeface="Arial" panose="020B0604020202020204" pitchFamily="34" charset="0"/>
              </a:rPr>
              <a:t>// REMEMBER </a:t>
            </a:r>
            <a:r>
              <a:rPr lang="en-GB" sz="2400" dirty="0" err="1">
                <a:solidFill>
                  <a:schemeClr val="bg1">
                    <a:lumMod val="50000"/>
                  </a:schemeClr>
                </a:solidFill>
                <a:latin typeface="Arial" panose="020B0604020202020204" pitchFamily="34" charset="0"/>
                <a:cs typeface="Arial" panose="020B0604020202020204" pitchFamily="34" charset="0"/>
              </a:rPr>
              <a:t>ArrayList</a:t>
            </a:r>
            <a:r>
              <a:rPr lang="en-GB" sz="2400" dirty="0">
                <a:solidFill>
                  <a:schemeClr val="bg1">
                    <a:lumMod val="50000"/>
                  </a:schemeClr>
                </a:solidFill>
                <a:latin typeface="Arial" panose="020B0604020202020204" pitchFamily="34" charset="0"/>
                <a:cs typeface="Arial" panose="020B0604020202020204" pitchFamily="34" charset="0"/>
              </a:rPr>
              <a:t> is found in </a:t>
            </a:r>
            <a:r>
              <a:rPr lang="en-GB" sz="2400" dirty="0" err="1">
                <a:solidFill>
                  <a:schemeClr val="bg1">
                    <a:lumMod val="50000"/>
                  </a:schemeClr>
                </a:solidFill>
                <a:latin typeface="Arial" panose="020B0604020202020204" pitchFamily="34" charset="0"/>
                <a:cs typeface="Arial" panose="020B0604020202020204" pitchFamily="34" charset="0"/>
              </a:rPr>
              <a:t>java.util</a:t>
            </a:r>
            <a:endParaRPr lang="en-GB" sz="2400" dirty="0">
              <a:solidFill>
                <a:schemeClr val="bg1">
                  <a:lumMod val="50000"/>
                </a:schemeClr>
              </a:solidFill>
              <a:latin typeface="Arial" panose="020B0604020202020204" pitchFamily="34" charset="0"/>
              <a:cs typeface="Arial" panose="020B0604020202020204" pitchFamily="34" charset="0"/>
            </a:endParaRPr>
          </a:p>
          <a:p>
            <a:endParaRPr lang="en-GB" dirty="0"/>
          </a:p>
        </p:txBody>
      </p:sp>
      <p:sp>
        <p:nvSpPr>
          <p:cNvPr id="2" name="Title 1">
            <a:extLst>
              <a:ext uri="{FF2B5EF4-FFF2-40B4-BE49-F238E27FC236}">
                <a16:creationId xmlns:a16="http://schemas.microsoft.com/office/drawing/2014/main" id="{C8BC8C9C-DEBD-4A55-93EF-F579D5C28285}"/>
              </a:ext>
            </a:extLst>
          </p:cNvPr>
          <p:cNvSpPr>
            <a:spLocks noGrp="1"/>
          </p:cNvSpPr>
          <p:nvPr>
            <p:ph type="ctrTitle"/>
          </p:nvPr>
        </p:nvSpPr>
        <p:spPr/>
        <p:txBody>
          <a:bodyPr>
            <a:normAutofit/>
          </a:bodyPr>
          <a:lstStyle/>
          <a:p>
            <a:r>
              <a:rPr lang="en-GB" dirty="0"/>
              <a:t>Exam and Code Snippets contd.</a:t>
            </a:r>
          </a:p>
        </p:txBody>
      </p:sp>
      <p:pic>
        <p:nvPicPr>
          <p:cNvPr id="4" name="Picture 3">
            <a:extLst>
              <a:ext uri="{FF2B5EF4-FFF2-40B4-BE49-F238E27FC236}">
                <a16:creationId xmlns:a16="http://schemas.microsoft.com/office/drawing/2014/main" id="{182F6B9D-346F-41BA-996B-00FB2610A2B4}"/>
              </a:ext>
            </a:extLst>
          </p:cNvPr>
          <p:cNvPicPr>
            <a:picLocks noChangeAspect="1"/>
          </p:cNvPicPr>
          <p:nvPr/>
        </p:nvPicPr>
        <p:blipFill>
          <a:blip r:embed="rId2"/>
          <a:stretch>
            <a:fillRect/>
          </a:stretch>
        </p:blipFill>
        <p:spPr>
          <a:xfrm>
            <a:off x="10820228" y="5247882"/>
            <a:ext cx="1325563" cy="1325563"/>
          </a:xfrm>
          <a:prstGeom prst="rect">
            <a:avLst/>
          </a:prstGeom>
        </p:spPr>
      </p:pic>
      <p:sp>
        <p:nvSpPr>
          <p:cNvPr id="6" name="TextBox 5">
            <a:extLst>
              <a:ext uri="{FF2B5EF4-FFF2-40B4-BE49-F238E27FC236}">
                <a16:creationId xmlns:a16="http://schemas.microsoft.com/office/drawing/2014/main" id="{91AC5A21-0D49-4812-83DE-B0D9C3AC23ED}"/>
              </a:ext>
            </a:extLst>
          </p:cNvPr>
          <p:cNvSpPr txBox="1"/>
          <p:nvPr/>
        </p:nvSpPr>
        <p:spPr>
          <a:xfrm>
            <a:off x="805244" y="813091"/>
            <a:ext cx="7231852" cy="1477328"/>
          </a:xfrm>
          <a:prstGeom prst="rect">
            <a:avLst/>
          </a:prstGeom>
          <a:solidFill>
            <a:schemeClr val="tx1">
              <a:lumMod val="85000"/>
              <a:lumOff val="15000"/>
            </a:schemeClr>
          </a:solidFill>
        </p:spPr>
        <p:txBody>
          <a:bodyPr wrap="square">
            <a:spAutoFit/>
          </a:bodyPr>
          <a:lstStyle/>
          <a:p>
            <a:r>
              <a:rPr lang="en-GB" b="0" dirty="0">
                <a:solidFill>
                  <a:srgbClr val="B5CEA8"/>
                </a:solidFill>
                <a:effectLst/>
                <a:latin typeface="Consolas" panose="020B0609020204030204" pitchFamily="49" charset="0"/>
              </a:rPr>
              <a:t>1</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public</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class</a:t>
            </a:r>
            <a:r>
              <a:rPr lang="en-GB" b="0" dirty="0">
                <a:solidFill>
                  <a:srgbClr val="D4D4D4"/>
                </a:solidFill>
                <a:effectLst/>
                <a:latin typeface="Consolas" panose="020B0609020204030204" pitchFamily="49" charset="0"/>
              </a:rPr>
              <a:t> </a:t>
            </a:r>
            <a:r>
              <a:rPr lang="en-GB" b="0" dirty="0" err="1">
                <a:solidFill>
                  <a:srgbClr val="4EC9B0"/>
                </a:solidFill>
                <a:effectLst/>
                <a:latin typeface="Consolas" panose="020B0609020204030204" pitchFamily="49" charset="0"/>
              </a:rPr>
              <a:t>LineNumbers</a:t>
            </a:r>
            <a:r>
              <a:rPr lang="en-GB" b="0" dirty="0">
                <a:solidFill>
                  <a:srgbClr val="D4D4D4"/>
                </a:solidFill>
                <a:effectLst/>
                <a:latin typeface="Consolas" panose="020B0609020204030204" pitchFamily="49" charset="0"/>
              </a:rPr>
              <a:t> {</a:t>
            </a:r>
          </a:p>
          <a:p>
            <a:r>
              <a:rPr lang="en-GB" dirty="0">
                <a:solidFill>
                  <a:srgbClr val="B5CEA8"/>
                </a:solidFill>
                <a:latin typeface="Consolas" panose="020B0609020204030204" pitchFamily="49" charset="0"/>
              </a:rPr>
              <a:t>2</a:t>
            </a:r>
            <a:r>
              <a:rPr lang="en-GB" dirty="0">
                <a:solidFill>
                  <a:srgbClr val="C586C0"/>
                </a:solidFill>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public </a:t>
            </a:r>
            <a:r>
              <a:rPr lang="en-GB" b="0" dirty="0">
                <a:solidFill>
                  <a:srgbClr val="D4D4D4"/>
                </a:solidFill>
                <a:effectLst/>
                <a:latin typeface="Consolas" panose="020B0609020204030204" pitchFamily="49" charset="0"/>
              </a:rPr>
              <a:t> </a:t>
            </a:r>
            <a:r>
              <a:rPr lang="en-GB" b="0" dirty="0">
                <a:solidFill>
                  <a:srgbClr val="4EC9B0"/>
                </a:solidFill>
                <a:effectLst/>
                <a:latin typeface="Consolas" panose="020B0609020204030204" pitchFamily="49" charset="0"/>
              </a:rPr>
              <a:t>void</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method</a:t>
            </a:r>
            <a:r>
              <a:rPr lang="en-GB" b="0" dirty="0">
                <a:solidFill>
                  <a:srgbClr val="D4D4D4"/>
                </a:solidFill>
                <a:effectLst/>
                <a:latin typeface="Consolas" panose="020B0609020204030204" pitchFamily="49" charset="0"/>
              </a:rPr>
              <a:t>(</a:t>
            </a:r>
            <a:r>
              <a:rPr lang="en-GB" b="0" dirty="0" err="1">
                <a:solidFill>
                  <a:srgbClr val="4EC9B0"/>
                </a:solidFill>
                <a:effectLst/>
                <a:latin typeface="Consolas" panose="020B0609020204030204" pitchFamily="49" charset="0"/>
              </a:rPr>
              <a:t>ArrayList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list</a:t>
            </a:r>
            <a:r>
              <a:rPr lang="en-GB" b="0" dirty="0">
                <a:solidFill>
                  <a:srgbClr val="D4D4D4"/>
                </a:solidFill>
                <a:effectLst/>
                <a:latin typeface="Consolas" panose="020B0609020204030204" pitchFamily="49" charset="0"/>
              </a:rPr>
              <a:t>){</a:t>
            </a:r>
          </a:p>
          <a:p>
            <a:r>
              <a:rPr lang="en-GB" b="0" dirty="0">
                <a:solidFill>
                  <a:srgbClr val="B5CEA8"/>
                </a:solidFill>
                <a:effectLst/>
                <a:latin typeface="Consolas" panose="020B0609020204030204" pitchFamily="49" charset="0"/>
              </a:rPr>
              <a:t>3</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if</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list</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isEmpty</a:t>
            </a:r>
            <a:r>
              <a:rPr lang="en-GB" b="0" dirty="0">
                <a:solidFill>
                  <a:srgbClr val="D4D4D4"/>
                </a:solidFill>
                <a:effectLst/>
                <a:latin typeface="Consolas" panose="020B0609020204030204" pitchFamily="49" charset="0"/>
              </a:rPr>
              <a:t>()) { </a:t>
            </a:r>
            <a:r>
              <a:rPr lang="en-GB" b="0" dirty="0" err="1">
                <a:solidFill>
                  <a:srgbClr val="9CDCFE"/>
                </a:solidFill>
                <a:effectLst/>
                <a:latin typeface="Consolas" panose="020B0609020204030204" pitchFamily="49" charset="0"/>
              </a:rPr>
              <a:t>System</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out</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println</a:t>
            </a:r>
            <a:r>
              <a:rPr lang="en-GB" b="0" dirty="0">
                <a:solidFill>
                  <a:srgbClr val="D4D4D4"/>
                </a:solidFill>
                <a:effectLst/>
                <a:latin typeface="Consolas" panose="020B0609020204030204" pitchFamily="49" charset="0"/>
              </a:rPr>
              <a:t>(“e”);</a:t>
            </a:r>
          </a:p>
          <a:p>
            <a:r>
              <a:rPr lang="en-GB" b="0" dirty="0">
                <a:solidFill>
                  <a:srgbClr val="B5CEA8"/>
                </a:solidFill>
                <a:effectLst/>
                <a:latin typeface="Consolas" panose="020B0609020204030204" pitchFamily="49" charset="0"/>
              </a:rPr>
              <a:t>4</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 </a:t>
            </a:r>
            <a:r>
              <a:rPr lang="en-GB" b="0" dirty="0">
                <a:solidFill>
                  <a:srgbClr val="C586C0"/>
                </a:solidFill>
                <a:effectLst/>
                <a:latin typeface="Consolas" panose="020B0609020204030204" pitchFamily="49" charset="0"/>
              </a:rPr>
              <a:t>else</a:t>
            </a:r>
            <a:r>
              <a:rPr lang="en-GB" b="0" dirty="0">
                <a:solidFill>
                  <a:srgbClr val="D4D4D4"/>
                </a:solidFill>
                <a:effectLst/>
                <a:latin typeface="Consolas" panose="020B0609020204030204" pitchFamily="49" charset="0"/>
              </a:rPr>
              <a:t> { </a:t>
            </a:r>
            <a:r>
              <a:rPr lang="en-GB" b="0" dirty="0" err="1">
                <a:solidFill>
                  <a:srgbClr val="9CDCFE"/>
                </a:solidFill>
                <a:effectLst/>
                <a:latin typeface="Consolas" panose="020B0609020204030204" pitchFamily="49" charset="0"/>
              </a:rPr>
              <a:t>System</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out</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println</a:t>
            </a:r>
            <a:r>
              <a:rPr lang="en-GB" b="0" dirty="0">
                <a:solidFill>
                  <a:srgbClr val="D4D4D4"/>
                </a:solidFill>
                <a:effectLst/>
                <a:latin typeface="Consolas" panose="020B0609020204030204" pitchFamily="49" charset="0"/>
              </a:rPr>
              <a:t>(“n”);</a:t>
            </a:r>
          </a:p>
          <a:p>
            <a:r>
              <a:rPr lang="en-GB" b="0" dirty="0">
                <a:solidFill>
                  <a:srgbClr val="B5CEA8"/>
                </a:solidFill>
                <a:effectLst/>
                <a:latin typeface="Consolas" panose="020B0609020204030204" pitchFamily="49" charset="0"/>
              </a:rPr>
              <a:t>5</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   } }</a:t>
            </a:r>
          </a:p>
        </p:txBody>
      </p:sp>
    </p:spTree>
    <p:extLst>
      <p:ext uri="{BB962C8B-B14F-4D97-AF65-F5344CB8AC3E}">
        <p14:creationId xmlns:p14="http://schemas.microsoft.com/office/powerpoint/2010/main" val="421163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E0BB84-E6E1-4918-9EE6-53A3C5518855}"/>
              </a:ext>
            </a:extLst>
          </p:cNvPr>
          <p:cNvSpPr>
            <a:spLocks noGrp="1"/>
          </p:cNvSpPr>
          <p:nvPr>
            <p:ph idx="1"/>
          </p:nvPr>
        </p:nvSpPr>
        <p:spPr>
          <a:xfrm>
            <a:off x="708990" y="694315"/>
            <a:ext cx="11330765" cy="5760354"/>
          </a:xfrm>
        </p:spPr>
        <p:txBody>
          <a:bodyPr/>
          <a:lstStyle/>
          <a:p>
            <a:pPr marL="0" indent="0">
              <a:buNone/>
            </a:pPr>
            <a:r>
              <a:rPr lang="en-GB" dirty="0"/>
              <a:t>In this part we have covered</a:t>
            </a:r>
          </a:p>
          <a:p>
            <a:r>
              <a:rPr lang="en-GB" dirty="0"/>
              <a:t>Overview of the OCA Exam</a:t>
            </a:r>
          </a:p>
          <a:p>
            <a:r>
              <a:rPr lang="en-GB" dirty="0"/>
              <a:t>Benefit of Java</a:t>
            </a:r>
          </a:p>
          <a:p>
            <a:r>
              <a:rPr lang="en-GB" dirty="0"/>
              <a:t>Objects and Classes </a:t>
            </a:r>
          </a:p>
          <a:p>
            <a:r>
              <a:rPr lang="en-GB" dirty="0"/>
              <a:t>Variables and data types</a:t>
            </a:r>
          </a:p>
          <a:p>
            <a:r>
              <a:rPr lang="en-GB" dirty="0"/>
              <a:t>Primitives &amp; Wrapper classes</a:t>
            </a:r>
          </a:p>
          <a:p>
            <a:r>
              <a:rPr lang="en-GB" dirty="0"/>
              <a:t>Packages &amp; declarations</a:t>
            </a:r>
          </a:p>
          <a:p>
            <a:endParaRPr lang="en-GB" dirty="0"/>
          </a:p>
          <a:p>
            <a:endParaRPr lang="en-GB" dirty="0"/>
          </a:p>
        </p:txBody>
      </p:sp>
      <p:sp>
        <p:nvSpPr>
          <p:cNvPr id="2" name="Title 1">
            <a:extLst>
              <a:ext uri="{FF2B5EF4-FFF2-40B4-BE49-F238E27FC236}">
                <a16:creationId xmlns:a16="http://schemas.microsoft.com/office/drawing/2014/main" id="{EED1860B-8A17-461C-9BCC-754177BBC598}"/>
              </a:ext>
            </a:extLst>
          </p:cNvPr>
          <p:cNvSpPr>
            <a:spLocks noGrp="1"/>
          </p:cNvSpPr>
          <p:nvPr>
            <p:ph type="ctrTitle"/>
          </p:nvPr>
        </p:nvSpPr>
        <p:spPr/>
        <p:txBody>
          <a:bodyPr>
            <a:normAutofit/>
          </a:bodyPr>
          <a:lstStyle/>
          <a:p>
            <a:r>
              <a:rPr lang="en-GB" dirty="0"/>
              <a:t>S</a:t>
            </a:r>
            <a:r>
              <a:rPr lang="en-GB"/>
              <a:t>ummary </a:t>
            </a:r>
            <a:r>
              <a:rPr lang="en-GB" dirty="0"/>
              <a:t>Java Essentials – part 1 </a:t>
            </a:r>
          </a:p>
        </p:txBody>
      </p:sp>
    </p:spTree>
    <p:extLst>
      <p:ext uri="{BB962C8B-B14F-4D97-AF65-F5344CB8AC3E}">
        <p14:creationId xmlns:p14="http://schemas.microsoft.com/office/powerpoint/2010/main" val="1092778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C1BEF-B891-4D14-908F-8DBBBC15B01A}"/>
              </a:ext>
            </a:extLst>
          </p:cNvPr>
          <p:cNvSpPr>
            <a:spLocks noGrp="1"/>
          </p:cNvSpPr>
          <p:nvPr>
            <p:ph idx="1"/>
          </p:nvPr>
        </p:nvSpPr>
        <p:spPr/>
        <p:txBody>
          <a:bodyPr/>
          <a:lstStyle/>
          <a:p>
            <a:r>
              <a:rPr lang="en-GB" dirty="0"/>
              <a:t>IDE – IntelliJ IDEA from JetBrains </a:t>
            </a:r>
          </a:p>
          <a:p>
            <a:pPr marL="342900" indent="-342900">
              <a:buFont typeface="Arial" panose="020B0604020202020204" pitchFamily="34" charset="0"/>
              <a:buChar char="•"/>
            </a:pPr>
            <a:r>
              <a:rPr lang="en-GB" dirty="0">
                <a:hlinkClick r:id="rId2"/>
              </a:rPr>
              <a:t>https://www.jetbrains.com/idea/</a:t>
            </a:r>
            <a:endParaRPr lang="en-GB" dirty="0"/>
          </a:p>
          <a:p>
            <a:r>
              <a:rPr lang="en-GB" dirty="0"/>
              <a:t>VLE Course</a:t>
            </a:r>
          </a:p>
          <a:p>
            <a:pPr marL="342900" indent="-342900">
              <a:buFont typeface="Arial" panose="020B0604020202020204" pitchFamily="34" charset="0"/>
              <a:buChar char="•"/>
            </a:pPr>
            <a:r>
              <a:rPr lang="en-GB" dirty="0">
                <a:hlinkClick r:id="rId3"/>
              </a:rPr>
              <a:t>https://vle.estio.co.uk/course/view.php?id=730</a:t>
            </a:r>
            <a:r>
              <a:rPr lang="en-GB" dirty="0"/>
              <a:t>  </a:t>
            </a:r>
          </a:p>
          <a:p>
            <a:r>
              <a:rPr lang="en-GB" dirty="0"/>
              <a:t>Practice exams</a:t>
            </a:r>
          </a:p>
          <a:p>
            <a:pPr marL="342900" indent="-342900">
              <a:buFont typeface="Arial" panose="020B0604020202020204" pitchFamily="34" charset="0"/>
              <a:buChar char="•"/>
            </a:pPr>
            <a:r>
              <a:rPr lang="en-GB" dirty="0"/>
              <a:t>use </a:t>
            </a:r>
            <a:r>
              <a:rPr lang="en-GB" dirty="0">
                <a:hlinkClick r:id="rId4"/>
              </a:rPr>
              <a:t>https://webets-server-aws.enthuware.com/webets.html</a:t>
            </a:r>
            <a:r>
              <a:rPr lang="en-GB" dirty="0"/>
              <a:t> - and the code given to you by your trainer.</a:t>
            </a:r>
          </a:p>
          <a:p>
            <a:pPr marL="342900" indent="-342900">
              <a:buFont typeface="Arial" panose="020B0604020202020204" pitchFamily="34" charset="0"/>
              <a:buChar char="•"/>
            </a:pPr>
            <a:endParaRPr lang="en-GB" dirty="0"/>
          </a:p>
        </p:txBody>
      </p:sp>
      <p:sp>
        <p:nvSpPr>
          <p:cNvPr id="2" name="Title 1">
            <a:extLst>
              <a:ext uri="{FF2B5EF4-FFF2-40B4-BE49-F238E27FC236}">
                <a16:creationId xmlns:a16="http://schemas.microsoft.com/office/drawing/2014/main" id="{C8633C31-B16B-4E04-8CC6-6789D8B1125E}"/>
              </a:ext>
            </a:extLst>
          </p:cNvPr>
          <p:cNvSpPr>
            <a:spLocks noGrp="1"/>
          </p:cNvSpPr>
          <p:nvPr>
            <p:ph type="ctrTitle"/>
          </p:nvPr>
        </p:nvSpPr>
        <p:spPr/>
        <p:txBody>
          <a:bodyPr/>
          <a:lstStyle/>
          <a:p>
            <a:r>
              <a:rPr lang="en-GB" dirty="0"/>
              <a:t>What do you need?</a:t>
            </a:r>
          </a:p>
        </p:txBody>
      </p:sp>
      <p:pic>
        <p:nvPicPr>
          <p:cNvPr id="4" name="Picture 3" descr="A picture containing wheel&#10;&#10;Description automatically generated">
            <a:extLst>
              <a:ext uri="{FF2B5EF4-FFF2-40B4-BE49-F238E27FC236}">
                <a16:creationId xmlns:a16="http://schemas.microsoft.com/office/drawing/2014/main" id="{D91F1006-9F21-4A6A-97DF-0EDEADB7C6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4166" y="4211053"/>
            <a:ext cx="2282809" cy="1833856"/>
          </a:xfrm>
          <a:prstGeom prst="rect">
            <a:avLst/>
          </a:prstGeom>
        </p:spPr>
      </p:pic>
    </p:spTree>
    <p:extLst>
      <p:ext uri="{BB962C8B-B14F-4D97-AF65-F5344CB8AC3E}">
        <p14:creationId xmlns:p14="http://schemas.microsoft.com/office/powerpoint/2010/main" val="382613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A63410-8354-403A-9275-B2D9C79A3C96}"/>
              </a:ext>
            </a:extLst>
          </p:cNvPr>
          <p:cNvSpPr>
            <a:spLocks noGrp="1"/>
          </p:cNvSpPr>
          <p:nvPr>
            <p:ph idx="1"/>
          </p:nvPr>
        </p:nvSpPr>
        <p:spPr>
          <a:xfrm>
            <a:off x="708990" y="813091"/>
            <a:ext cx="11330765" cy="5394669"/>
          </a:xfrm>
        </p:spPr>
        <p:txBody>
          <a:bodyPr/>
          <a:lstStyle/>
          <a:p>
            <a:r>
              <a:rPr lang="en-GB" dirty="0"/>
              <a:t>Open up IntelliJ.  Installation instructions </a:t>
            </a:r>
          </a:p>
          <a:p>
            <a:r>
              <a:rPr lang="en-GB" dirty="0"/>
              <a:t>We are going to create the traditional ‘Hello World’ program.  </a:t>
            </a:r>
          </a:p>
          <a:p>
            <a:endParaRPr lang="en-GB" dirty="0"/>
          </a:p>
          <a:p>
            <a:endParaRPr lang="en-GB" dirty="0"/>
          </a:p>
          <a:p>
            <a:endParaRPr lang="en-GB" dirty="0"/>
          </a:p>
          <a:p>
            <a:endParaRPr lang="en-GB" dirty="0"/>
          </a:p>
          <a:p>
            <a:endParaRPr lang="en-GB" dirty="0"/>
          </a:p>
          <a:p>
            <a:r>
              <a:rPr lang="en-GB" dirty="0"/>
              <a:t>An online alternative to this is REPL.IT</a:t>
            </a:r>
          </a:p>
          <a:p>
            <a:r>
              <a:rPr lang="en-GB" dirty="0"/>
              <a:t>Open this up and be sure you can make create your program</a:t>
            </a:r>
          </a:p>
          <a:p>
            <a:endParaRPr lang="en-GB" dirty="0"/>
          </a:p>
        </p:txBody>
      </p:sp>
      <p:sp>
        <p:nvSpPr>
          <p:cNvPr id="2" name="Title 1">
            <a:extLst>
              <a:ext uri="{FF2B5EF4-FFF2-40B4-BE49-F238E27FC236}">
                <a16:creationId xmlns:a16="http://schemas.microsoft.com/office/drawing/2014/main" id="{202EA03A-2339-4465-B226-9A5A6E030161}"/>
              </a:ext>
            </a:extLst>
          </p:cNvPr>
          <p:cNvSpPr>
            <a:spLocks noGrp="1"/>
          </p:cNvSpPr>
          <p:nvPr>
            <p:ph type="ctrTitle"/>
          </p:nvPr>
        </p:nvSpPr>
        <p:spPr/>
        <p:txBody>
          <a:bodyPr/>
          <a:lstStyle/>
          <a:p>
            <a:r>
              <a:rPr lang="en-GB" dirty="0"/>
              <a:t>Getting Started… Hello World!</a:t>
            </a:r>
          </a:p>
        </p:txBody>
      </p:sp>
      <p:pic>
        <p:nvPicPr>
          <p:cNvPr id="5" name="Picture 4">
            <a:extLst>
              <a:ext uri="{FF2B5EF4-FFF2-40B4-BE49-F238E27FC236}">
                <a16:creationId xmlns:a16="http://schemas.microsoft.com/office/drawing/2014/main" id="{84AA66A7-3C6A-4AD3-AC0F-A75B6E2E80B4}"/>
              </a:ext>
            </a:extLst>
          </p:cNvPr>
          <p:cNvPicPr>
            <a:picLocks noChangeAspect="1"/>
          </p:cNvPicPr>
          <p:nvPr/>
        </p:nvPicPr>
        <p:blipFill>
          <a:blip r:embed="rId2"/>
          <a:stretch>
            <a:fillRect/>
          </a:stretch>
        </p:blipFill>
        <p:spPr>
          <a:xfrm>
            <a:off x="708990" y="1738024"/>
            <a:ext cx="4923674" cy="1550763"/>
          </a:xfrm>
          <a:prstGeom prst="rect">
            <a:avLst/>
          </a:prstGeom>
        </p:spPr>
      </p:pic>
    </p:spTree>
    <p:extLst>
      <p:ext uri="{BB962C8B-B14F-4D97-AF65-F5344CB8AC3E}">
        <p14:creationId xmlns:p14="http://schemas.microsoft.com/office/powerpoint/2010/main" val="249839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F8756C-002A-45A2-B521-F644871F62C0}"/>
              </a:ext>
            </a:extLst>
          </p:cNvPr>
          <p:cNvSpPr>
            <a:spLocks noGrp="1"/>
          </p:cNvSpPr>
          <p:nvPr>
            <p:ph idx="1"/>
          </p:nvPr>
        </p:nvSpPr>
        <p:spPr/>
        <p:txBody>
          <a:bodyPr/>
          <a:lstStyle/>
          <a:p>
            <a:r>
              <a:rPr lang="en-GB" dirty="0">
                <a:hlinkClick r:id="rId2"/>
              </a:rPr>
              <a:t>https://www.youtube.com/watch?v=2Xa3Y4xz8_s</a:t>
            </a:r>
            <a:endParaRPr lang="en-GB" dirty="0"/>
          </a:p>
        </p:txBody>
      </p:sp>
      <p:sp>
        <p:nvSpPr>
          <p:cNvPr id="2" name="Title 1">
            <a:extLst>
              <a:ext uri="{FF2B5EF4-FFF2-40B4-BE49-F238E27FC236}">
                <a16:creationId xmlns:a16="http://schemas.microsoft.com/office/drawing/2014/main" id="{6CF12046-A23A-4952-8212-64916FA33499}"/>
              </a:ext>
            </a:extLst>
          </p:cNvPr>
          <p:cNvSpPr>
            <a:spLocks noGrp="1"/>
          </p:cNvSpPr>
          <p:nvPr>
            <p:ph type="ctrTitle"/>
          </p:nvPr>
        </p:nvSpPr>
        <p:spPr>
          <a:xfrm>
            <a:off x="708990" y="289293"/>
            <a:ext cx="9357723" cy="575539"/>
          </a:xfrm>
        </p:spPr>
        <p:txBody>
          <a:bodyPr>
            <a:noAutofit/>
          </a:bodyPr>
          <a:lstStyle/>
          <a:p>
            <a:r>
              <a:rPr lang="en-GB" sz="2800" dirty="0"/>
              <a:t>Programming Languages RECAP &amp; Intro to JAVA</a:t>
            </a:r>
          </a:p>
        </p:txBody>
      </p:sp>
      <p:pic>
        <p:nvPicPr>
          <p:cNvPr id="4" name="Picture 3">
            <a:extLst>
              <a:ext uri="{FF2B5EF4-FFF2-40B4-BE49-F238E27FC236}">
                <a16:creationId xmlns:a16="http://schemas.microsoft.com/office/drawing/2014/main" id="{74AEF0D3-2F8B-4C65-8D0F-F273892E7857}"/>
              </a:ext>
            </a:extLst>
          </p:cNvPr>
          <p:cNvPicPr>
            <a:picLocks noChangeAspect="1"/>
          </p:cNvPicPr>
          <p:nvPr/>
        </p:nvPicPr>
        <p:blipFill>
          <a:blip r:embed="rId3"/>
          <a:stretch>
            <a:fillRect/>
          </a:stretch>
        </p:blipFill>
        <p:spPr>
          <a:xfrm>
            <a:off x="4376239" y="1551426"/>
            <a:ext cx="7197062" cy="4019905"/>
          </a:xfrm>
          <a:prstGeom prst="rect">
            <a:avLst/>
          </a:prstGeom>
        </p:spPr>
      </p:pic>
    </p:spTree>
    <p:extLst>
      <p:ext uri="{BB962C8B-B14F-4D97-AF65-F5344CB8AC3E}">
        <p14:creationId xmlns:p14="http://schemas.microsoft.com/office/powerpoint/2010/main" val="3840323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2560B-765B-406D-B002-42502FB96BBD}"/>
              </a:ext>
            </a:extLst>
          </p:cNvPr>
          <p:cNvSpPr>
            <a:spLocks noGrp="1"/>
          </p:cNvSpPr>
          <p:nvPr>
            <p:ph idx="1"/>
          </p:nvPr>
        </p:nvSpPr>
        <p:spPr/>
        <p:txBody>
          <a:bodyPr/>
          <a:lstStyle/>
          <a:p>
            <a:r>
              <a:rPr lang="en-GB" dirty="0"/>
              <a:t>The Java language is described as WORA (Write Once, Run Anywhere).  This means that compiled Java code can be run across all platforms without the need for recompiling.</a:t>
            </a:r>
          </a:p>
          <a:p>
            <a:r>
              <a:rPr lang="en-GB" dirty="0"/>
              <a:t>This is possible because Java programs are compiled down to an intermediary, platform-independent language called bytecode.  </a:t>
            </a:r>
          </a:p>
          <a:p>
            <a:r>
              <a:rPr lang="en-GB" dirty="0"/>
              <a:t>A software component called the JVM (Java Virtual Machine) is able to take the bytecode and run it on each individual platform (i.e. convert to native machine code compatible with each particular platform).</a:t>
            </a:r>
          </a:p>
          <a:p>
            <a:r>
              <a:rPr lang="en-GB" dirty="0"/>
              <a:t>READ the handout named ‘READ ME – Introduction to Java.pdf’</a:t>
            </a:r>
          </a:p>
        </p:txBody>
      </p:sp>
      <p:sp>
        <p:nvSpPr>
          <p:cNvPr id="2" name="Title 1">
            <a:extLst>
              <a:ext uri="{FF2B5EF4-FFF2-40B4-BE49-F238E27FC236}">
                <a16:creationId xmlns:a16="http://schemas.microsoft.com/office/drawing/2014/main" id="{89B5DC09-7D61-41A2-BD47-FA37D41375A4}"/>
              </a:ext>
            </a:extLst>
          </p:cNvPr>
          <p:cNvSpPr>
            <a:spLocks noGrp="1"/>
          </p:cNvSpPr>
          <p:nvPr>
            <p:ph type="ctrTitle"/>
          </p:nvPr>
        </p:nvSpPr>
        <p:spPr/>
        <p:txBody>
          <a:bodyPr/>
          <a:lstStyle/>
          <a:p>
            <a:r>
              <a:rPr lang="en-GB" dirty="0"/>
              <a:t>WORA</a:t>
            </a:r>
          </a:p>
        </p:txBody>
      </p:sp>
    </p:spTree>
    <p:extLst>
      <p:ext uri="{BB962C8B-B14F-4D97-AF65-F5344CB8AC3E}">
        <p14:creationId xmlns:p14="http://schemas.microsoft.com/office/powerpoint/2010/main" val="1731107353"/>
      </p:ext>
    </p:extLst>
  </p:cSld>
  <p:clrMapOvr>
    <a:masterClrMapping/>
  </p:clrMapOvr>
</p:sld>
</file>

<file path=ppt/theme/theme1.xml><?xml version="1.0" encoding="utf-8"?>
<a:theme xmlns:a="http://schemas.openxmlformats.org/drawingml/2006/main" name="Master Template 2020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Montserrat Semi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 Template 2020 Template" id="{28965524-1804-4EF1-840F-AA659E138CEF}" vid="{E009B7AB-73D1-4D7D-AB50-637997998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5B4267739F6A34CBBEFF272AFCBA4C6" ma:contentTypeVersion="14" ma:contentTypeDescription="Create a new document." ma:contentTypeScope="" ma:versionID="1c62f29c2a19f9c33c145aba03fb044a">
  <xsd:schema xmlns:xsd="http://www.w3.org/2001/XMLSchema" xmlns:xs="http://www.w3.org/2001/XMLSchema" xmlns:p="http://schemas.microsoft.com/office/2006/metadata/properties" xmlns:ns1="http://schemas.microsoft.com/sharepoint/v3" xmlns:ns2="aa5ea36b-67ca-4294-a549-731589e08b7d" xmlns:ns3="7eb2584f-1aeb-4138-9577-9f57f2c67c28" targetNamespace="http://schemas.microsoft.com/office/2006/metadata/properties" ma:root="true" ma:fieldsID="0f8428b6ffb80c3c942021764e09503c" ns1:_="" ns2:_="" ns3:_="">
    <xsd:import namespace="http://schemas.microsoft.com/sharepoint/v3"/>
    <xsd:import namespace="aa5ea36b-67ca-4294-a549-731589e08b7d"/>
    <xsd:import namespace="7eb2584f-1aeb-4138-9577-9f57f2c67c2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5ea36b-67ca-4294-a549-731589e08b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b2584f-1aeb-4138-9577-9f57f2c67c2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BD429E-206C-467F-955C-5197C85C0880}">
  <ds:schemaRefs>
    <ds:schemaRef ds:uri="http://schemas.openxmlformats.org/package/2006/metadata/core-properties"/>
    <ds:schemaRef ds:uri="http://www.w3.org/XML/1998/namespace"/>
    <ds:schemaRef ds:uri="http://purl.org/dc/term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dcmitype/"/>
    <ds:schemaRef ds:uri="7eb2584f-1aeb-4138-9577-9f57f2c67c28"/>
    <ds:schemaRef ds:uri="aa5ea36b-67ca-4294-a549-731589e08b7d"/>
    <ds:schemaRef ds:uri="http://schemas.microsoft.com/sharepoint/v3"/>
  </ds:schemaRefs>
</ds:datastoreItem>
</file>

<file path=customXml/itemProps2.xml><?xml version="1.0" encoding="utf-8"?>
<ds:datastoreItem xmlns:ds="http://schemas.openxmlformats.org/officeDocument/2006/customXml" ds:itemID="{3130F562-C78B-4A2A-B762-74B6C9615C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a5ea36b-67ca-4294-a549-731589e08b7d"/>
    <ds:schemaRef ds:uri="7eb2584f-1aeb-4138-9577-9f57f2c67c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AB863C-62C1-480F-9723-2C5DF3C35A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 1c - Input</Template>
  <TotalTime>492</TotalTime>
  <Words>5438</Words>
  <Application>Microsoft Office PowerPoint</Application>
  <PresentationFormat>Widescreen</PresentationFormat>
  <Paragraphs>699</Paragraphs>
  <Slides>59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Calibri</vt:lpstr>
      <vt:lpstr>Calibri-Bold</vt:lpstr>
      <vt:lpstr>Consolas</vt:lpstr>
      <vt:lpstr>Montserrat</vt:lpstr>
      <vt:lpstr>Montserrat Light</vt:lpstr>
      <vt:lpstr>Montserrat SemiBold</vt:lpstr>
      <vt:lpstr>Roboto light</vt:lpstr>
      <vt:lpstr>Master Template 2020 Template</vt:lpstr>
      <vt:lpstr>OCA – Java SE 8 Programmer  Java Essentials – part 1 </vt:lpstr>
      <vt:lpstr>Learning Objectives</vt:lpstr>
      <vt:lpstr>THE OCA 8 EXAM</vt:lpstr>
      <vt:lpstr> OCA Java SE 8 Programmer I 1Z0-808 Exam </vt:lpstr>
      <vt:lpstr>PowerPoint Presentation</vt:lpstr>
      <vt:lpstr>What do you need?</vt:lpstr>
      <vt:lpstr>Getting Started… Hello World!</vt:lpstr>
      <vt:lpstr>Programming Languages RECAP &amp; Intro to JAVA</vt:lpstr>
      <vt:lpstr>WORA</vt:lpstr>
      <vt:lpstr>The JRE and JDK</vt:lpstr>
      <vt:lpstr>Benefits of Java</vt:lpstr>
      <vt:lpstr>Variables &amp; Data Types - Java Basics &amp; Working with Java Data Types </vt:lpstr>
      <vt:lpstr>Primitives, Classes &amp; Reference Types</vt:lpstr>
      <vt:lpstr>Data Types or Primitives</vt:lpstr>
      <vt:lpstr>Primitives &amp; Reference Types vs Objects</vt:lpstr>
      <vt:lpstr>CLASSES</vt:lpstr>
      <vt:lpstr>Class Example - creating a Box</vt:lpstr>
      <vt:lpstr>From this basic Class, we can now make an actual Box! </vt:lpstr>
      <vt:lpstr>The Power of Object Orientated Programming.</vt:lpstr>
      <vt:lpstr>*** TASK ***</vt:lpstr>
      <vt:lpstr>Car class - example</vt:lpstr>
      <vt:lpstr>MAKING OBJECTS…. </vt:lpstr>
      <vt:lpstr>MAKING OBJECTS….</vt:lpstr>
      <vt:lpstr>INSTANTIATION - example</vt:lpstr>
      <vt:lpstr> </vt:lpstr>
      <vt:lpstr>*** TASK ***</vt:lpstr>
      <vt:lpstr>ENCAPSULATION</vt:lpstr>
      <vt:lpstr>ENCAPSULATION in JAVA</vt:lpstr>
      <vt:lpstr>ACCESS MODIFIERS</vt:lpstr>
      <vt:lpstr>*** TASK ***</vt:lpstr>
      <vt:lpstr>*** TASK ***</vt:lpstr>
      <vt:lpstr>PowerPoint Presentation</vt:lpstr>
      <vt:lpstr>ENCAPSULATION – ACCESSING DATA</vt:lpstr>
      <vt:lpstr>CONSTRUCTORS</vt:lpstr>
      <vt:lpstr>*** TASK ***</vt:lpstr>
      <vt:lpstr>*** TASK ***</vt:lpstr>
      <vt:lpstr>GETTER and SETTER METHODS</vt:lpstr>
      <vt:lpstr>GETTER and SETTER - examples</vt:lpstr>
      <vt:lpstr>*** TASK ***</vt:lpstr>
      <vt:lpstr>Wrapper classes</vt:lpstr>
      <vt:lpstr>Primitives &amp; Wrapper Class Equivalents</vt:lpstr>
      <vt:lpstr>Program 1 </vt:lpstr>
      <vt:lpstr>Autoboxing &amp; Unboxing</vt:lpstr>
      <vt:lpstr>Primitives Revisited - Limitations </vt:lpstr>
      <vt:lpstr>Primitive Limitations – Numbers;</vt:lpstr>
      <vt:lpstr>Program 2</vt:lpstr>
      <vt:lpstr>PowerPoint Presentation</vt:lpstr>
      <vt:lpstr>Package Declaration</vt:lpstr>
      <vt:lpstr>Very large numbers</vt:lpstr>
      <vt:lpstr>PowerPoint Presentation</vt:lpstr>
      <vt:lpstr>Package Declaration contd.</vt:lpstr>
      <vt:lpstr>Package Declarations – That won’t work</vt:lpstr>
      <vt:lpstr>Naming Conflicts</vt:lpstr>
      <vt:lpstr>Naming Conflicts contd.</vt:lpstr>
      <vt:lpstr>Packages</vt:lpstr>
      <vt:lpstr>PowerPoint Presentation</vt:lpstr>
      <vt:lpstr>Exam and Code Snippets</vt:lpstr>
      <vt:lpstr>Exam and Code Snippets contd.</vt:lpstr>
      <vt:lpstr>Summary Java Essentials – part 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Beard</dc:creator>
  <cp:lastModifiedBy>Domonic Conway - Lee</cp:lastModifiedBy>
  <cp:revision>82</cp:revision>
  <dcterms:created xsi:type="dcterms:W3CDTF">2020-02-03T10:21:17Z</dcterms:created>
  <dcterms:modified xsi:type="dcterms:W3CDTF">2020-09-14T15:33:30Z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0x010100C5B4267739F6A34CBBEFF272AFCBA4C6</vt:lpwstr>
  </property>
</Properties>
</file>