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80" r:id="rId3"/>
    <p:sldId id="273" r:id="rId4"/>
    <p:sldId id="281" r:id="rId5"/>
    <p:sldId id="282" r:id="rId6"/>
    <p:sldId id="275" r:id="rId7"/>
    <p:sldId id="290" r:id="rId8"/>
    <p:sldId id="284" r:id="rId9"/>
    <p:sldId id="285" r:id="rId10"/>
    <p:sldId id="286" r:id="rId11"/>
    <p:sldId id="287" r:id="rId12"/>
    <p:sldId id="291" r:id="rId13"/>
    <p:sldId id="278" r:id="rId14"/>
    <p:sldId id="277" r:id="rId15"/>
    <p:sldId id="269" r:id="rId16"/>
    <p:sldId id="268" r:id="rId17"/>
    <p:sldId id="270" r:id="rId18"/>
    <p:sldId id="271" r:id="rId19"/>
    <p:sldId id="272" r:id="rId20"/>
    <p:sldId id="288" r:id="rId21"/>
    <p:sldId id="289" r:id="rId22"/>
    <p:sldId id="276" r:id="rId23"/>
    <p:sldId id="259" r:id="rId24"/>
    <p:sldId id="265" r:id="rId25"/>
    <p:sldId id="279" r:id="rId26"/>
    <p:sldId id="264" r:id="rId27"/>
    <p:sldId id="263" r:id="rId28"/>
    <p:sldId id="260" r:id="rId29"/>
    <p:sldId id="266" r:id="rId30"/>
    <p:sldId id="25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34"/>
    <p:restoredTop sz="80426"/>
  </p:normalViewPr>
  <p:slideViewPr>
    <p:cSldViewPr snapToGrid="0" snapToObjects="1">
      <p:cViewPr varScale="1">
        <p:scale>
          <a:sx n="93" d="100"/>
          <a:sy n="93" d="100"/>
        </p:scale>
        <p:origin x="232" y="4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E84ED-F91A-D64D-846C-FB437175AFB3}" type="datetimeFigureOut">
              <a:rPr lang="en-US" smtClean="0"/>
              <a:t>5/31/19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7520C-4FC8-4341-86D5-1A3A798BBF9A}" type="slidenum">
              <a:rPr lang="en-US" smtClean="0"/>
              <a:t>‹#›</a:t>
            </a:fld>
            <a:endParaRPr lang="en-US"/>
          </a:p>
        </p:txBody>
      </p:sp>
    </p:spTree>
    <p:extLst>
      <p:ext uri="{BB962C8B-B14F-4D97-AF65-F5344CB8AC3E}">
        <p14:creationId xmlns:p14="http://schemas.microsoft.com/office/powerpoint/2010/main" val="2330157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5</a:t>
            </a:fld>
            <a:endParaRPr lang="en-US"/>
          </a:p>
        </p:txBody>
      </p:sp>
    </p:spTree>
    <p:extLst>
      <p:ext uri="{BB962C8B-B14F-4D97-AF65-F5344CB8AC3E}">
        <p14:creationId xmlns:p14="http://schemas.microsoft.com/office/powerpoint/2010/main" val="2947855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65E7520C-4FC8-4341-86D5-1A3A798BBF9A}" type="slidenum">
              <a:rPr lang="en-US" smtClean="0"/>
              <a:t>19</a:t>
            </a:fld>
            <a:endParaRPr lang="en-US"/>
          </a:p>
        </p:txBody>
      </p:sp>
    </p:spTree>
    <p:extLst>
      <p:ext uri="{BB962C8B-B14F-4D97-AF65-F5344CB8AC3E}">
        <p14:creationId xmlns:p14="http://schemas.microsoft.com/office/powerpoint/2010/main" val="1766476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65E7520C-4FC8-4341-86D5-1A3A798BBF9A}" type="slidenum">
              <a:rPr lang="en-US" smtClean="0"/>
              <a:t>20</a:t>
            </a:fld>
            <a:endParaRPr lang="en-US"/>
          </a:p>
        </p:txBody>
      </p:sp>
    </p:spTree>
    <p:extLst>
      <p:ext uri="{BB962C8B-B14F-4D97-AF65-F5344CB8AC3E}">
        <p14:creationId xmlns:p14="http://schemas.microsoft.com/office/powerpoint/2010/main" val="253953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65E7520C-4FC8-4341-86D5-1A3A798BBF9A}" type="slidenum">
              <a:rPr lang="en-US" smtClean="0"/>
              <a:t>21</a:t>
            </a:fld>
            <a:endParaRPr lang="en-US"/>
          </a:p>
        </p:txBody>
      </p:sp>
    </p:spTree>
    <p:extLst>
      <p:ext uri="{BB962C8B-B14F-4D97-AF65-F5344CB8AC3E}">
        <p14:creationId xmlns:p14="http://schemas.microsoft.com/office/powerpoint/2010/main" val="3910816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22</a:t>
            </a:fld>
            <a:endParaRPr lang="en-US"/>
          </a:p>
        </p:txBody>
      </p:sp>
    </p:spTree>
    <p:extLst>
      <p:ext uri="{BB962C8B-B14F-4D97-AF65-F5344CB8AC3E}">
        <p14:creationId xmlns:p14="http://schemas.microsoft.com/office/powerpoint/2010/main" val="3360418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Never mind all the sale pitch, and dev ops </a:t>
            </a:r>
            <a:r>
              <a:rPr lang="en-US" dirty="0" err="1"/>
              <a:t>bla</a:t>
            </a:r>
            <a:r>
              <a:rPr lang="en-US" dirty="0"/>
              <a:t> </a:t>
            </a:r>
            <a:r>
              <a:rPr lang="en-US" dirty="0" err="1"/>
              <a:t>bla</a:t>
            </a:r>
            <a:r>
              <a:rPr lang="en-US" dirty="0"/>
              <a:t>.</a:t>
            </a:r>
          </a:p>
          <a:p>
            <a:endParaRPr lang="en-US" dirty="0"/>
          </a:p>
          <a:p>
            <a:r>
              <a:rPr lang="en-US" dirty="0"/>
              <a:t>What problems does it solve for a team of people trying to deliver software, regardless of whether they have permission to use Docker in production?</a:t>
            </a:r>
          </a:p>
          <a:p>
            <a:endParaRPr lang="en-US" dirty="0"/>
          </a:p>
          <a:p>
            <a:pPr marL="171450" indent="-171450">
              <a:buFontTx/>
              <a:buChar char="-"/>
            </a:pPr>
            <a:r>
              <a:rPr lang="en-US" dirty="0"/>
              <a:t>Works on my machine</a:t>
            </a:r>
          </a:p>
          <a:p>
            <a:pPr marL="171450" indent="-171450">
              <a:buFontTx/>
              <a:buChar char="-"/>
            </a:pPr>
            <a:r>
              <a:rPr lang="en-US" dirty="0"/>
              <a:t>New team members up and running quick – no more installation and setup guides that takes days: just pull the repo and run!</a:t>
            </a:r>
          </a:p>
          <a:p>
            <a:pPr marL="171450" indent="-171450">
              <a:buFontTx/>
              <a:buChar char="-"/>
            </a:pPr>
            <a:r>
              <a:rPr lang="en-US" dirty="0"/>
              <a:t>Less technical team members up and running quick, with no detailed knowledge how the software all hangs together</a:t>
            </a:r>
          </a:p>
          <a:p>
            <a:pPr marL="171450" indent="-171450">
              <a:buFontTx/>
              <a:buChar char="-"/>
            </a:pPr>
            <a:r>
              <a:rPr lang="en-US" dirty="0"/>
              <a:t>Infrastructure as code</a:t>
            </a:r>
          </a:p>
          <a:p>
            <a:pPr marL="171450" indent="-171450">
              <a:buFontTx/>
              <a:buChar char="-"/>
            </a:pPr>
            <a:r>
              <a:rPr lang="en-US" dirty="0"/>
              <a:t>Maintainable, reproducible build and test process</a:t>
            </a:r>
          </a:p>
          <a:p>
            <a:pPr marL="171450" indent="-171450">
              <a:buFontTx/>
              <a:buChar char="-"/>
            </a:pPr>
            <a:r>
              <a:rPr lang="en-US" dirty="0"/>
              <a:t>Means that context switching between applications is much less painful</a:t>
            </a:r>
          </a:p>
          <a:p>
            <a:pPr marL="171450" indent="-171450">
              <a:buFontTx/>
              <a:buChar char="-"/>
            </a:pPr>
            <a:r>
              <a:rPr lang="en-US" dirty="0"/>
              <a:t>Language agnostic</a:t>
            </a:r>
          </a:p>
          <a:p>
            <a:pPr marL="171450" indent="-171450">
              <a:buFontTx/>
              <a:buChar char="-"/>
            </a:pPr>
            <a:r>
              <a:rPr lang="en-US" dirty="0"/>
              <a:t>Tech agnostic</a:t>
            </a:r>
          </a:p>
          <a:p>
            <a:pPr marL="171450" indent="-171450">
              <a:buFontTx/>
              <a:buChar char="-"/>
            </a:pPr>
            <a:r>
              <a:rPr lang="en-US" dirty="0"/>
              <a:t>OS agnostic</a:t>
            </a:r>
          </a:p>
          <a:p>
            <a:pPr marL="171450" indent="-171450">
              <a:buFontTx/>
              <a:buChar char="-"/>
            </a:pPr>
            <a:r>
              <a:rPr lang="en-US" dirty="0"/>
              <a:t>Fast</a:t>
            </a:r>
          </a:p>
          <a:p>
            <a:pPr marL="171450" indent="-171450">
              <a:buFontTx/>
              <a:buChar char="-"/>
            </a:pPr>
            <a:endParaRPr lang="en-US" dirty="0"/>
          </a:p>
          <a:p>
            <a:pPr marL="171450" indent="-171450">
              <a:buFontTx/>
              <a:buChar char="-"/>
            </a:pPr>
            <a:r>
              <a:rPr lang="en-US" dirty="0"/>
              <a:t>Need to explain all this!</a:t>
            </a:r>
          </a:p>
        </p:txBody>
      </p:sp>
      <p:sp>
        <p:nvSpPr>
          <p:cNvPr id="4" name="Slide Number Placeholder 3"/>
          <p:cNvSpPr>
            <a:spLocks noGrp="1"/>
          </p:cNvSpPr>
          <p:nvPr>
            <p:ph type="sldNum" sz="quarter" idx="5"/>
          </p:nvPr>
        </p:nvSpPr>
        <p:spPr/>
        <p:txBody>
          <a:bodyPr/>
          <a:lstStyle/>
          <a:p>
            <a:fld id="{65E7520C-4FC8-4341-86D5-1A3A798BBF9A}" type="slidenum">
              <a:rPr lang="en-US" smtClean="0"/>
              <a:t>25</a:t>
            </a:fld>
            <a:endParaRPr lang="en-US"/>
          </a:p>
        </p:txBody>
      </p:sp>
    </p:spTree>
    <p:extLst>
      <p:ext uri="{BB962C8B-B14F-4D97-AF65-F5344CB8AC3E}">
        <p14:creationId xmlns:p14="http://schemas.microsoft.com/office/powerpoint/2010/main" val="3203360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Docker containers wrap up software and its dependencies into a single software artefact that includes everything it needs to run: code, runtime, operating system and libraries – all of it’s dependencies!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 container is basically a single, portable package containing an application, that guarantees that application will always run everywhere.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To run your applications in new environments or developer workstations, you simply need to run the container in that environment – you don’t even need to have any of the required tech installed on the target machine (except Docker).</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Example: </a:t>
            </a:r>
          </a:p>
          <a:p>
            <a:r>
              <a:rPr lang="en-GB" sz="1200" b="0" i="0" kern="1200" dirty="0">
                <a:solidFill>
                  <a:schemeClr val="tx1"/>
                </a:solidFill>
                <a:effectLst/>
                <a:latin typeface="+mn-lt"/>
                <a:ea typeface="+mn-ea"/>
                <a:cs typeface="+mn-cs"/>
              </a:rPr>
              <a:t>So if I build a </a:t>
            </a:r>
            <a:r>
              <a:rPr lang="en-GB" sz="1200" b="0" i="0" kern="1200" dirty="0" err="1">
                <a:solidFill>
                  <a:schemeClr val="tx1"/>
                </a:solidFill>
                <a:effectLst/>
                <a:latin typeface="+mn-lt"/>
                <a:ea typeface="+mn-ea"/>
                <a:cs typeface="+mn-cs"/>
              </a:rPr>
              <a:t>.Net</a:t>
            </a:r>
            <a:r>
              <a:rPr lang="en-GB" sz="1200" b="0" i="0" kern="1200" dirty="0">
                <a:solidFill>
                  <a:schemeClr val="tx1"/>
                </a:solidFill>
                <a:effectLst/>
                <a:latin typeface="+mn-lt"/>
                <a:ea typeface="+mn-ea"/>
                <a:cs typeface="+mn-cs"/>
              </a:rPr>
              <a:t> Core web </a:t>
            </a:r>
            <a:r>
              <a:rPr lang="en-GB" sz="1200" b="0" i="0" kern="1200" dirty="0" err="1">
                <a:solidFill>
                  <a:schemeClr val="tx1"/>
                </a:solidFill>
                <a:effectLst/>
                <a:latin typeface="+mn-lt"/>
                <a:ea typeface="+mn-ea"/>
                <a:cs typeface="+mn-cs"/>
              </a:rPr>
              <a:t>api</a:t>
            </a:r>
            <a:r>
              <a:rPr lang="en-GB" sz="1200" b="0" i="0" kern="1200" dirty="0">
                <a:solidFill>
                  <a:schemeClr val="tx1"/>
                </a:solidFill>
                <a:effectLst/>
                <a:latin typeface="+mn-lt"/>
                <a:ea typeface="+mn-ea"/>
                <a:cs typeface="+mn-cs"/>
              </a:rPr>
              <a:t> to expose functionality you need and you want to run it on your local machine, you can simply pull the code from </a:t>
            </a:r>
            <a:r>
              <a:rPr lang="en-GB" sz="1200" b="0" i="0" kern="1200" dirty="0" err="1">
                <a:solidFill>
                  <a:schemeClr val="tx1"/>
                </a:solidFill>
                <a:effectLst/>
                <a:latin typeface="+mn-lt"/>
                <a:ea typeface="+mn-ea"/>
                <a:cs typeface="+mn-cs"/>
              </a:rPr>
              <a:t>Github</a:t>
            </a:r>
            <a:r>
              <a:rPr lang="en-GB" sz="1200" b="0" i="0" kern="1200" dirty="0">
                <a:solidFill>
                  <a:schemeClr val="tx1"/>
                </a:solidFill>
                <a:effectLst/>
                <a:latin typeface="+mn-lt"/>
                <a:ea typeface="+mn-ea"/>
                <a:cs typeface="+mn-cs"/>
              </a:rPr>
              <a:t>, build and run the container, and then start hitting the </a:t>
            </a:r>
            <a:r>
              <a:rPr lang="en-GB" sz="1200" b="0" i="0" kern="1200" dirty="0" err="1">
                <a:solidFill>
                  <a:schemeClr val="tx1"/>
                </a:solidFill>
                <a:effectLst/>
                <a:latin typeface="+mn-lt"/>
                <a:ea typeface="+mn-ea"/>
                <a:cs typeface="+mn-cs"/>
              </a:rPr>
              <a:t>api</a:t>
            </a:r>
            <a:r>
              <a:rPr lang="en-GB" sz="1200" b="0" i="0" kern="1200" dirty="0">
                <a:solidFill>
                  <a:schemeClr val="tx1"/>
                </a:solidFill>
                <a:effectLst/>
                <a:latin typeface="+mn-lt"/>
                <a:ea typeface="+mn-ea"/>
                <a:cs typeface="+mn-cs"/>
              </a:rPr>
              <a:t> from your app, or postman. You don’t need to worry about what version of </a:t>
            </a:r>
            <a:r>
              <a:rPr lang="en-GB" sz="1200" b="0" i="0" kern="1200" dirty="0" err="1">
                <a:solidFill>
                  <a:schemeClr val="tx1"/>
                </a:solidFill>
                <a:effectLst/>
                <a:latin typeface="+mn-lt"/>
                <a:ea typeface="+mn-ea"/>
                <a:cs typeface="+mn-cs"/>
              </a:rPr>
              <a:t>.Net</a:t>
            </a:r>
            <a:r>
              <a:rPr lang="en-GB" sz="1200" b="0" i="0" kern="1200" dirty="0">
                <a:solidFill>
                  <a:schemeClr val="tx1"/>
                </a:solidFill>
                <a:effectLst/>
                <a:latin typeface="+mn-lt"/>
                <a:ea typeface="+mn-ea"/>
                <a:cs typeface="+mn-cs"/>
              </a:rPr>
              <a:t> it runs on, you don’t even need </a:t>
            </a:r>
            <a:r>
              <a:rPr lang="en-GB" sz="1200" b="0" i="0" kern="1200" dirty="0" err="1">
                <a:solidFill>
                  <a:schemeClr val="tx1"/>
                </a:solidFill>
                <a:effectLst/>
                <a:latin typeface="+mn-lt"/>
                <a:ea typeface="+mn-ea"/>
                <a:cs typeface="+mn-cs"/>
              </a:rPr>
              <a:t>.Net</a:t>
            </a:r>
            <a:r>
              <a:rPr lang="en-GB" sz="1200" b="0" i="0" kern="1200" dirty="0">
                <a:solidFill>
                  <a:schemeClr val="tx1"/>
                </a:solidFill>
                <a:effectLst/>
                <a:latin typeface="+mn-lt"/>
                <a:ea typeface="+mn-ea"/>
                <a:cs typeface="+mn-cs"/>
              </a:rPr>
              <a:t> installed on your machine, you just need Docker.</a:t>
            </a:r>
          </a:p>
          <a:p>
            <a:r>
              <a:rPr lang="en-GB" sz="1200" b="0" i="0" kern="1200" dirty="0">
                <a:solidFill>
                  <a:schemeClr val="tx1"/>
                </a:solidFill>
                <a:effectLst/>
                <a:latin typeface="+mn-lt"/>
                <a:ea typeface="+mn-ea"/>
                <a:cs typeface="+mn-cs"/>
              </a:rPr>
              <a:t>You don’t even need to worry about what operating system it needs, you just need Docker.</a:t>
            </a:r>
          </a:p>
        </p:txBody>
      </p:sp>
      <p:sp>
        <p:nvSpPr>
          <p:cNvPr id="4" name="Slide Number Placeholder 3"/>
          <p:cNvSpPr>
            <a:spLocks noGrp="1"/>
          </p:cNvSpPr>
          <p:nvPr>
            <p:ph type="sldNum" sz="quarter" idx="5"/>
          </p:nvPr>
        </p:nvSpPr>
        <p:spPr/>
        <p:txBody>
          <a:bodyPr/>
          <a:lstStyle/>
          <a:p>
            <a:fld id="{65E7520C-4FC8-4341-86D5-1A3A798BBF9A}" type="slidenum">
              <a:rPr lang="en-US" smtClean="0"/>
              <a:t>26</a:t>
            </a:fld>
            <a:endParaRPr lang="en-US"/>
          </a:p>
        </p:txBody>
      </p:sp>
    </p:spTree>
    <p:extLst>
      <p:ext uri="{BB962C8B-B14F-4D97-AF65-F5344CB8AC3E}">
        <p14:creationId xmlns:p14="http://schemas.microsoft.com/office/powerpoint/2010/main" val="3310502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are often described as or compared to Virtual Machines, but this is a poor comparison.</a:t>
            </a:r>
          </a:p>
          <a:p>
            <a:endParaRPr lang="en-US" dirty="0"/>
          </a:p>
          <a:p>
            <a:r>
              <a:rPr lang="en-US" dirty="0"/>
              <a:t>Containers are thin layers that are applied on top of an operating system, where as VMs contain the operating system they are standing in for.</a:t>
            </a:r>
          </a:p>
          <a:p>
            <a:endParaRPr lang="en-US" dirty="0"/>
          </a:p>
          <a:p>
            <a:r>
              <a:rPr lang="en-US" dirty="0"/>
              <a:t>Both models share the resources of the Host, but Containers are more light weight than VMs, and therefore faster to spin up and tear down.</a:t>
            </a:r>
          </a:p>
          <a:p>
            <a:endParaRPr lang="en-US" dirty="0"/>
          </a:p>
          <a:p>
            <a:r>
              <a:rPr lang="en-US" dirty="0"/>
              <a:t>VM’s are built to mimic a physical server, and although can be spun up and town down on demand, the lifespan of a VM is typically measured in days or months, where as a container may live for only a minute of so before being destroyed, or could stay running for long periods too.</a:t>
            </a:r>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27</a:t>
            </a:fld>
            <a:endParaRPr lang="en-US"/>
          </a:p>
        </p:txBody>
      </p:sp>
    </p:spTree>
    <p:extLst>
      <p:ext uri="{BB962C8B-B14F-4D97-AF65-F5344CB8AC3E}">
        <p14:creationId xmlns:p14="http://schemas.microsoft.com/office/powerpoint/2010/main" val="1233940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fast, in many aspects:</a:t>
            </a:r>
          </a:p>
          <a:p>
            <a:pPr marL="171450" indent="-171450">
              <a:buFont typeface="Arial" panose="020B0604020202020204" pitchFamily="34" charset="0"/>
              <a:buChar char="•"/>
            </a:pPr>
            <a:r>
              <a:rPr lang="en-US" dirty="0"/>
              <a:t>spinning up a container can take as little as a few seconds, especially Unix containers which are mush faster than Windows containers</a:t>
            </a:r>
          </a:p>
          <a:p>
            <a:pPr marL="171450" indent="-171450">
              <a:buFont typeface="Arial" panose="020B0604020202020204" pitchFamily="34" charset="0"/>
              <a:buChar char="•"/>
            </a:pPr>
            <a:r>
              <a:rPr lang="en-US" dirty="0"/>
              <a:t>new </a:t>
            </a:r>
            <a:r>
              <a:rPr lang="en-US" dirty="0" err="1"/>
              <a:t>devs</a:t>
            </a:r>
            <a:r>
              <a:rPr lang="en-US" dirty="0"/>
              <a:t> on the team can be setup in minutes instead of hours, days or weeks, so they can start delivering value faster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Massively reduces the burden of keeping software running on less technical team members development environments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Enables automation, and therefore reduces human error and speeds up delivery.</a:t>
            </a:r>
          </a:p>
          <a:p>
            <a:endParaRPr lang="en-US" dirty="0"/>
          </a:p>
          <a:p>
            <a:r>
              <a:rPr lang="en-US" dirty="0"/>
              <a:t>Its also a highly sort after skillset – industry standard – stack overflow (Expand a little)</a:t>
            </a:r>
          </a:p>
          <a:p>
            <a:pPr marL="171450" indent="-171450">
              <a:buFont typeface="Arial" panose="020B0604020202020204" pitchFamily="34" charset="0"/>
              <a:buChar char="•"/>
            </a:pPr>
            <a:endParaRPr lang="en-US" dirty="0"/>
          </a:p>
          <a:p>
            <a:r>
              <a:rPr lang="en-US" dirty="0"/>
              <a:t>OS &amp; Language agnostic – so it fits well with polyglot development </a:t>
            </a:r>
          </a:p>
          <a:p>
            <a:r>
              <a:rPr lang="en-US" dirty="0"/>
              <a:t>Everything just works ‘out the box’ solves the age old headache of environment setup and configuration of new environments and workstations, so gone are the days of ”Works on my machine!” </a:t>
            </a:r>
          </a:p>
          <a:p>
            <a:endParaRPr lang="en-US" dirty="0"/>
          </a:p>
          <a:p>
            <a:r>
              <a:rPr lang="en-US" dirty="0"/>
              <a:t>And, as already stated, puts you in control of infrastructure – you’ll see exactly how and why that is soon.</a:t>
            </a:r>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28</a:t>
            </a:fld>
            <a:endParaRPr lang="en-US"/>
          </a:p>
        </p:txBody>
      </p:sp>
    </p:spTree>
    <p:extLst>
      <p:ext uri="{BB962C8B-B14F-4D97-AF65-F5344CB8AC3E}">
        <p14:creationId xmlns:p14="http://schemas.microsoft.com/office/powerpoint/2010/main" val="565019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demo to pull a dotnet image from docker hub, build a run, then browse to the site.</a:t>
            </a:r>
          </a:p>
        </p:txBody>
      </p:sp>
      <p:sp>
        <p:nvSpPr>
          <p:cNvPr id="4" name="Slide Number Placeholder 3"/>
          <p:cNvSpPr>
            <a:spLocks noGrp="1"/>
          </p:cNvSpPr>
          <p:nvPr>
            <p:ph type="sldNum" sz="quarter" idx="5"/>
          </p:nvPr>
        </p:nvSpPr>
        <p:spPr/>
        <p:txBody>
          <a:bodyPr/>
          <a:lstStyle/>
          <a:p>
            <a:fld id="{65E7520C-4FC8-4341-86D5-1A3A798BBF9A}" type="slidenum">
              <a:rPr lang="en-US" smtClean="0"/>
              <a:t>29</a:t>
            </a:fld>
            <a:endParaRPr lang="en-US"/>
          </a:p>
        </p:txBody>
      </p:sp>
    </p:spTree>
    <p:extLst>
      <p:ext uri="{BB962C8B-B14F-4D97-AF65-F5344CB8AC3E}">
        <p14:creationId xmlns:p14="http://schemas.microsoft.com/office/powerpoint/2010/main" val="2353671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level …. Docker is a very simple tool for building and sharing our software with others.</a:t>
            </a:r>
          </a:p>
          <a:p>
            <a:endParaRPr lang="en-US" dirty="0"/>
          </a:p>
          <a:p>
            <a:r>
              <a:rPr lang="en-US" dirty="0"/>
              <a:t>You’ll see in the coming demos that it:</a:t>
            </a:r>
          </a:p>
          <a:p>
            <a:endParaRPr lang="en-US" dirty="0"/>
          </a:p>
          <a:p>
            <a:pPr marL="171450" indent="-171450">
              <a:buFont typeface="Arial" panose="020B0604020202020204" pitchFamily="34" charset="0"/>
              <a:buChar char="•"/>
            </a:pPr>
            <a:r>
              <a:rPr lang="en-US" dirty="0" err="1"/>
              <a:t>standardises</a:t>
            </a:r>
            <a:r>
              <a:rPr lang="en-US" dirty="0"/>
              <a:t> how we build and interact with our applications, making them technology agnostic from the outside. </a:t>
            </a:r>
          </a:p>
          <a:p>
            <a:endParaRPr lang="en-US" dirty="0"/>
          </a:p>
          <a:p>
            <a:pPr marL="171450" indent="-171450">
              <a:buFont typeface="Arial" panose="020B0604020202020204" pitchFamily="34" charset="0"/>
              <a:buChar char="•"/>
            </a:pPr>
            <a:r>
              <a:rPr lang="en-US" dirty="0"/>
              <a:t>enables Dev teams to focus on delivering working software, while also giving them more control over the infrastructure in which that software runs: for example, if you want your service to run on version 3 of </a:t>
            </a:r>
            <a:r>
              <a:rPr lang="en-US" dirty="0" err="1"/>
              <a:t>.Net</a:t>
            </a:r>
            <a:r>
              <a:rPr lang="en-US" dirty="0"/>
              <a:t> Core then you are in control of that, not the Release Team, and you don’t need to worry if that dependency will be installed in production when it comes to going live.</a:t>
            </a:r>
          </a:p>
          <a:p>
            <a:endParaRPr lang="en-US" dirty="0"/>
          </a:p>
          <a:p>
            <a:pPr marL="171450" indent="-171450">
              <a:buFont typeface="Arial" panose="020B0604020202020204" pitchFamily="34" charset="0"/>
              <a:buChar char="•"/>
            </a:pPr>
            <a:r>
              <a:rPr lang="en-US" dirty="0"/>
              <a:t>Enables Ops teams of focus on deploying software to various environment without getting bogged down in technical details of provisioning environments, for example; version A requires version 3 of dependency B. This means that they can focus on improving the deployment process. </a:t>
            </a:r>
          </a:p>
          <a:p>
            <a:endParaRPr lang="en-US" dirty="0"/>
          </a:p>
          <a:p>
            <a:pPr marL="171450" indent="-171450">
              <a:buFont typeface="Arial" panose="020B0604020202020204" pitchFamily="34" charset="0"/>
              <a:buChar char="•"/>
            </a:pPr>
            <a:r>
              <a:rPr lang="en-US" dirty="0"/>
              <a:t>All of this creates a clear handover point between dev and ops, and means there is a lot less wasted time going back and forth between these teams. </a:t>
            </a:r>
          </a:p>
          <a:p>
            <a:endParaRPr lang="en-US" dirty="0"/>
          </a:p>
          <a:p>
            <a:r>
              <a:rPr lang="en-US" dirty="0"/>
              <a:t>That sounds great – How does it do that?</a:t>
            </a:r>
          </a:p>
        </p:txBody>
      </p:sp>
      <p:sp>
        <p:nvSpPr>
          <p:cNvPr id="4" name="Slide Number Placeholder 3"/>
          <p:cNvSpPr>
            <a:spLocks noGrp="1"/>
          </p:cNvSpPr>
          <p:nvPr>
            <p:ph type="sldNum" sz="quarter" idx="5"/>
          </p:nvPr>
        </p:nvSpPr>
        <p:spPr/>
        <p:txBody>
          <a:bodyPr/>
          <a:lstStyle/>
          <a:p>
            <a:fld id="{65E7520C-4FC8-4341-86D5-1A3A798BBF9A}" type="slidenum">
              <a:rPr lang="en-US" smtClean="0"/>
              <a:t>30</a:t>
            </a:fld>
            <a:endParaRPr lang="en-US"/>
          </a:p>
        </p:txBody>
      </p:sp>
    </p:spTree>
    <p:extLst>
      <p:ext uri="{BB962C8B-B14F-4D97-AF65-F5344CB8AC3E}">
        <p14:creationId xmlns:p14="http://schemas.microsoft.com/office/powerpoint/2010/main" val="2160031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6</a:t>
            </a:fld>
            <a:endParaRPr lang="en-US"/>
          </a:p>
        </p:txBody>
      </p:sp>
    </p:spTree>
    <p:extLst>
      <p:ext uri="{BB962C8B-B14F-4D97-AF65-F5344CB8AC3E}">
        <p14:creationId xmlns:p14="http://schemas.microsoft.com/office/powerpoint/2010/main" val="3794809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10</a:t>
            </a:fld>
            <a:endParaRPr lang="en-US"/>
          </a:p>
        </p:txBody>
      </p:sp>
    </p:spTree>
    <p:extLst>
      <p:ext uri="{BB962C8B-B14F-4D97-AF65-F5344CB8AC3E}">
        <p14:creationId xmlns:p14="http://schemas.microsoft.com/office/powerpoint/2010/main" val="820360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13</a:t>
            </a:fld>
            <a:endParaRPr lang="en-US"/>
          </a:p>
        </p:txBody>
      </p:sp>
    </p:spTree>
    <p:extLst>
      <p:ext uri="{BB962C8B-B14F-4D97-AF65-F5344CB8AC3E}">
        <p14:creationId xmlns:p14="http://schemas.microsoft.com/office/powerpoint/2010/main" val="231714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we now know what Docker is and have an idea of what it can do for us once we have our apps in Containers.</a:t>
            </a:r>
          </a:p>
          <a:p>
            <a:r>
              <a:rPr lang="en-US" dirty="0"/>
              <a:t>Now we need to know how to get our app inside a container?</a:t>
            </a:r>
          </a:p>
          <a:p>
            <a:endParaRPr lang="en-US" dirty="0"/>
          </a:p>
          <a:p>
            <a:r>
              <a:rPr lang="en-US" dirty="0"/>
              <a:t>You spin up a Container instance from an Image. (note the language I used there - spin up a Container Instance or Instances, from an image) </a:t>
            </a:r>
          </a:p>
          <a:p>
            <a:r>
              <a:rPr lang="en-GB" sz="1200" b="0" i="0" kern="1200" dirty="0">
                <a:solidFill>
                  <a:schemeClr val="tx1"/>
                </a:solidFill>
                <a:effectLst/>
                <a:latin typeface="+mn-lt"/>
                <a:ea typeface="+mn-ea"/>
                <a:cs typeface="+mn-cs"/>
              </a:rPr>
              <a:t>A </a:t>
            </a:r>
            <a:r>
              <a:rPr lang="en-GB" sz="1200" b="1" i="0" kern="1200" dirty="0">
                <a:solidFill>
                  <a:schemeClr val="tx1"/>
                </a:solidFill>
                <a:effectLst/>
                <a:latin typeface="+mn-lt"/>
                <a:ea typeface="+mn-ea"/>
                <a:cs typeface="+mn-cs"/>
              </a:rPr>
              <a:t>Container</a:t>
            </a:r>
            <a:r>
              <a:rPr lang="en-GB" sz="1200" b="0" i="0" kern="1200" dirty="0">
                <a:solidFill>
                  <a:schemeClr val="tx1"/>
                </a:solidFill>
                <a:effectLst/>
                <a:latin typeface="+mn-lt"/>
                <a:ea typeface="+mn-ea"/>
                <a:cs typeface="+mn-cs"/>
              </a:rPr>
              <a:t> is a runtime instance of an image, and you can have many instances, for example, in a load balanced environment.</a:t>
            </a:r>
          </a:p>
          <a:p>
            <a:endParaRPr lang="en-US" dirty="0"/>
          </a:p>
          <a:p>
            <a:r>
              <a:rPr lang="en-GB" sz="1200" b="0" i="0" kern="1200" dirty="0">
                <a:solidFill>
                  <a:schemeClr val="tx1"/>
                </a:solidFill>
                <a:effectLst/>
                <a:latin typeface="+mn-lt"/>
                <a:ea typeface="+mn-ea"/>
                <a:cs typeface="+mn-cs"/>
              </a:rPr>
              <a:t>An </a:t>
            </a:r>
            <a:r>
              <a:rPr lang="en-GB" sz="1200" b="1" i="0" kern="1200" dirty="0">
                <a:solidFill>
                  <a:schemeClr val="tx1"/>
                </a:solidFill>
                <a:effectLst/>
                <a:latin typeface="+mn-lt"/>
                <a:ea typeface="+mn-ea"/>
                <a:cs typeface="+mn-cs"/>
              </a:rPr>
              <a:t>image</a:t>
            </a:r>
            <a:r>
              <a:rPr lang="en-GB" sz="1200" b="0" i="0" kern="1200" dirty="0">
                <a:solidFill>
                  <a:schemeClr val="tx1"/>
                </a:solidFill>
                <a:effectLst/>
                <a:latin typeface="+mn-lt"/>
                <a:ea typeface="+mn-ea"/>
                <a:cs typeface="+mn-cs"/>
              </a:rPr>
              <a:t> is an executable package that includes everything needed to run an application-</a:t>
            </a:r>
            <a:endParaRPr lang="en-US" dirty="0"/>
          </a:p>
          <a:p>
            <a:r>
              <a:rPr lang="en-US" dirty="0"/>
              <a:t>You define an image using a </a:t>
            </a:r>
            <a:r>
              <a:rPr lang="en-US" dirty="0" err="1"/>
              <a:t>Dockerfile</a:t>
            </a:r>
            <a:r>
              <a:rPr lang="en-US" dirty="0"/>
              <a:t>, which contains all the instructions for creating your image.</a:t>
            </a:r>
          </a:p>
          <a:p>
            <a:endParaRPr lang="en-US" dirty="0"/>
          </a:p>
          <a:p>
            <a:r>
              <a:rPr lang="en-US" dirty="0"/>
              <a:t>Its essentially the blue prints for what every Container instance created from it will look like and behave.</a:t>
            </a:r>
          </a:p>
        </p:txBody>
      </p:sp>
      <p:sp>
        <p:nvSpPr>
          <p:cNvPr id="4" name="Slide Number Placeholder 3"/>
          <p:cNvSpPr>
            <a:spLocks noGrp="1"/>
          </p:cNvSpPr>
          <p:nvPr>
            <p:ph type="sldNum" sz="quarter" idx="5"/>
          </p:nvPr>
        </p:nvSpPr>
        <p:spPr/>
        <p:txBody>
          <a:bodyPr/>
          <a:lstStyle/>
          <a:p>
            <a:fld id="{65E7520C-4FC8-4341-86D5-1A3A798BBF9A}" type="slidenum">
              <a:rPr lang="en-US" smtClean="0"/>
              <a:t>14</a:t>
            </a:fld>
            <a:endParaRPr lang="en-US"/>
          </a:p>
        </p:txBody>
      </p:sp>
    </p:spTree>
    <p:extLst>
      <p:ext uri="{BB962C8B-B14F-4D97-AF65-F5344CB8AC3E}">
        <p14:creationId xmlns:p14="http://schemas.microsoft.com/office/powerpoint/2010/main" val="3768059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moment we will have a look at our first </a:t>
            </a:r>
            <a:r>
              <a:rPr lang="en-US" dirty="0" err="1"/>
              <a:t>DockerFile</a:t>
            </a:r>
            <a:endParaRPr lang="en-US" dirty="0"/>
          </a:p>
          <a:p>
            <a:endParaRPr lang="en-US" dirty="0"/>
          </a:p>
          <a:p>
            <a:r>
              <a:rPr lang="en-US" dirty="0"/>
              <a:t>But before that, let me first introduce the application that we are going to be </a:t>
            </a:r>
            <a:r>
              <a:rPr lang="en-US" dirty="0" err="1"/>
              <a:t>Dockerising</a:t>
            </a:r>
            <a:r>
              <a:rPr lang="en-US" dirty="0"/>
              <a:t>: A really simple web </a:t>
            </a:r>
            <a:r>
              <a:rPr lang="en-US" dirty="0" err="1"/>
              <a:t>api</a:t>
            </a:r>
            <a:r>
              <a:rPr lang="en-US" dirty="0"/>
              <a:t> project, running on </a:t>
            </a:r>
            <a:r>
              <a:rPr lang="en-US" dirty="0" err="1"/>
              <a:t>.Net</a:t>
            </a:r>
            <a:r>
              <a:rPr lang="en-US" dirty="0"/>
              <a:t> Core.</a:t>
            </a:r>
          </a:p>
          <a:p>
            <a:r>
              <a:rPr lang="en-US" dirty="0"/>
              <a:t>This provides a single HTTP endpoint to make a get request, and returns a response indicating if the supplied parameter is a prime number or not.</a:t>
            </a:r>
          </a:p>
          <a:p>
            <a:endParaRPr lang="en-US" dirty="0"/>
          </a:p>
          <a:p>
            <a:r>
              <a:rPr lang="en-US" dirty="0"/>
              <a:t>On the left you can see the solution structure – there is a single project folder called </a:t>
            </a:r>
            <a:r>
              <a:rPr lang="en-US" dirty="0" err="1"/>
              <a:t>IsPrime</a:t>
            </a:r>
            <a:r>
              <a:rPr lang="en-US" dirty="0"/>
              <a:t> which contains the </a:t>
            </a:r>
            <a:r>
              <a:rPr lang="en-US" dirty="0" err="1"/>
              <a:t>WebApi</a:t>
            </a:r>
            <a:r>
              <a:rPr lang="en-US" dirty="0"/>
              <a:t> service, and a single test project called </a:t>
            </a:r>
            <a:r>
              <a:rPr lang="en-US" dirty="0" err="1"/>
              <a:t>IsPrime.Tests</a:t>
            </a:r>
            <a:r>
              <a:rPr lang="en-US" dirty="0"/>
              <a:t>, with a few tests to run over the code on the right.</a:t>
            </a:r>
          </a:p>
          <a:p>
            <a:endParaRPr lang="en-US" dirty="0"/>
          </a:p>
          <a:p>
            <a:r>
              <a:rPr lang="en-US" dirty="0"/>
              <a:t>The code in the service is super simple - I’ve omitted things like error handling and Dependency injection for clarity.</a:t>
            </a:r>
          </a:p>
          <a:p>
            <a:endParaRPr lang="en-US" dirty="0"/>
          </a:p>
          <a:p>
            <a:r>
              <a:rPr lang="en-US" dirty="0"/>
              <a:t>Something you can’t see here is that this service is configured in </a:t>
            </a:r>
            <a:r>
              <a:rPr lang="en-US" dirty="0" err="1"/>
              <a:t>Program.cs</a:t>
            </a:r>
            <a:r>
              <a:rPr lang="en-US" dirty="0"/>
              <a:t> to run on Port 9021 </a:t>
            </a:r>
          </a:p>
        </p:txBody>
      </p:sp>
      <p:sp>
        <p:nvSpPr>
          <p:cNvPr id="4" name="Slide Number Placeholder 3"/>
          <p:cNvSpPr>
            <a:spLocks noGrp="1"/>
          </p:cNvSpPr>
          <p:nvPr>
            <p:ph type="sldNum" sz="quarter" idx="5"/>
          </p:nvPr>
        </p:nvSpPr>
        <p:spPr/>
        <p:txBody>
          <a:bodyPr/>
          <a:lstStyle/>
          <a:p>
            <a:fld id="{65E7520C-4FC8-4341-86D5-1A3A798BBF9A}" type="slidenum">
              <a:rPr lang="en-US" smtClean="0"/>
              <a:t>15</a:t>
            </a:fld>
            <a:endParaRPr lang="en-US"/>
          </a:p>
        </p:txBody>
      </p:sp>
    </p:spTree>
    <p:extLst>
      <p:ext uri="{BB962C8B-B14F-4D97-AF65-F5344CB8AC3E}">
        <p14:creationId xmlns:p14="http://schemas.microsoft.com/office/powerpoint/2010/main" val="615815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first, deliberately very simple </a:t>
            </a:r>
            <a:r>
              <a:rPr lang="en-US" dirty="0" err="1"/>
              <a:t>dockerfile</a:t>
            </a:r>
            <a:r>
              <a:rPr lang="en-US" dirty="0"/>
              <a:t>. </a:t>
            </a:r>
          </a:p>
          <a:p>
            <a:endParaRPr lang="en-US" dirty="0"/>
          </a:p>
          <a:p>
            <a:r>
              <a:rPr lang="en-US" dirty="0"/>
              <a:t>There is a lot of stuff to explain here, so we’ll walk through it together.</a:t>
            </a:r>
          </a:p>
          <a:p>
            <a:endParaRPr lang="en-US" dirty="0"/>
          </a:p>
          <a:p>
            <a:r>
              <a:rPr lang="en-US" dirty="0"/>
              <a:t>There are 6 instructions in this </a:t>
            </a:r>
            <a:r>
              <a:rPr lang="en-US" dirty="0" err="1"/>
              <a:t>Dockerfile</a:t>
            </a:r>
            <a:r>
              <a:rPr lang="en-US" dirty="0"/>
              <a:t>, which all run in the order specified.</a:t>
            </a:r>
          </a:p>
          <a:p>
            <a:endParaRPr lang="en-US" dirty="0"/>
          </a:p>
          <a:p>
            <a:r>
              <a:rPr lang="en-US" dirty="0"/>
              <a:t>The FROM instruction (which is almost always the first instruction in every </a:t>
            </a:r>
            <a:r>
              <a:rPr lang="en-US" dirty="0" err="1"/>
              <a:t>Dockerfile</a:t>
            </a:r>
            <a:r>
              <a:rPr lang="en-US" dirty="0"/>
              <a:t>) specifies the base image that this image builds upon and the operating system your image will be based upon</a:t>
            </a:r>
          </a:p>
          <a:p>
            <a:r>
              <a:rPr lang="en-US" dirty="0"/>
              <a:t>In this example, we are using the latest version of the </a:t>
            </a:r>
            <a:r>
              <a:rPr lang="en-US" dirty="0" err="1"/>
              <a:t>.Net</a:t>
            </a:r>
            <a:r>
              <a:rPr lang="en-US" dirty="0"/>
              <a:t> Core SDK on Linux (although that’s not particularly obvious – you’ll see that the Windows images have the word Windows in the image name.)</a:t>
            </a:r>
          </a:p>
          <a:p>
            <a:r>
              <a:rPr lang="en-US" dirty="0"/>
              <a:t>Images work in a similar way to large inheritance hierarchies in </a:t>
            </a:r>
            <a:r>
              <a:rPr lang="en-US" dirty="0" err="1"/>
              <a:t>.Net</a:t>
            </a:r>
            <a:r>
              <a:rPr lang="en-US" dirty="0"/>
              <a:t> – with each new Layer adding more behavior on top of the previous.</a:t>
            </a:r>
          </a:p>
          <a:p>
            <a:r>
              <a:rPr lang="en-US" dirty="0"/>
              <a:t>So here we are using building on top of a Dotnet SKD layer, which is build upon a Linux Layer, all the way to the root image which is built in something called Scratch.  </a:t>
            </a:r>
          </a:p>
          <a:p>
            <a:endParaRPr lang="en-US" dirty="0"/>
          </a:p>
          <a:p>
            <a:r>
              <a:rPr lang="en-US" dirty="0"/>
              <a:t>The base image will be hosted in a Docker Repository of some description – I’ll discuss that further later, but the default public Docker Repository is </a:t>
            </a:r>
            <a:r>
              <a:rPr lang="en-US" dirty="0" err="1"/>
              <a:t>DockerHub</a:t>
            </a:r>
            <a:r>
              <a:rPr lang="en-US" dirty="0"/>
              <a:t>.</a:t>
            </a:r>
          </a:p>
          <a:p>
            <a:endParaRPr lang="en-US" dirty="0"/>
          </a:p>
          <a:p>
            <a:r>
              <a:rPr lang="en-GB" sz="1200" b="0" i="0" kern="1200" dirty="0">
                <a:solidFill>
                  <a:schemeClr val="tx1"/>
                </a:solidFill>
                <a:effectLst/>
                <a:latin typeface="+mn-lt"/>
                <a:ea typeface="+mn-ea"/>
                <a:cs typeface="+mn-cs"/>
              </a:rPr>
              <a:t>The </a:t>
            </a:r>
            <a:r>
              <a:rPr lang="en-GB" dirty="0"/>
              <a:t>WORKDIR</a:t>
            </a:r>
            <a:r>
              <a:rPr lang="en-GB" sz="1200" b="0" i="0" kern="1200" dirty="0">
                <a:solidFill>
                  <a:schemeClr val="tx1"/>
                </a:solidFill>
                <a:effectLst/>
                <a:latin typeface="+mn-lt"/>
                <a:ea typeface="+mn-ea"/>
                <a:cs typeface="+mn-cs"/>
              </a:rPr>
              <a:t> instruction sets the working directory where all subsequent instructions in the </a:t>
            </a:r>
            <a:r>
              <a:rPr lang="en-GB" dirty="0" err="1"/>
              <a:t>Dockerfile</a:t>
            </a:r>
            <a:r>
              <a:rPr lang="en-GB" dirty="0"/>
              <a:t> will apply.</a:t>
            </a:r>
          </a:p>
          <a:p>
            <a:endParaRPr lang="en-GB" dirty="0"/>
          </a:p>
          <a:p>
            <a:r>
              <a:rPr lang="en-GB" dirty="0"/>
              <a:t>The COPY instruction copies all of our source files to the file system of the image. </a:t>
            </a:r>
          </a:p>
          <a:p>
            <a:endParaRPr lang="en-GB" dirty="0"/>
          </a:p>
          <a:p>
            <a:r>
              <a:rPr lang="en-GB" dirty="0"/>
              <a:t>The RUN instruction executes the dotnet publish command within the image. In this example, this outputs the generated </a:t>
            </a:r>
            <a:r>
              <a:rPr lang="en-GB" dirty="0" err="1"/>
              <a:t>dlls</a:t>
            </a:r>
            <a:r>
              <a:rPr lang="en-GB" dirty="0"/>
              <a:t> to the App folder, which is also our current working directory. </a:t>
            </a:r>
          </a:p>
          <a:p>
            <a:endParaRPr lang="en-GB" dirty="0"/>
          </a:p>
          <a:p>
            <a:r>
              <a:rPr lang="en-GB" dirty="0"/>
              <a:t>The CMD instruction defaults what is executed when the Container is started - and this is the </a:t>
            </a:r>
            <a:r>
              <a:rPr lang="en-GB" dirty="0" err="1"/>
              <a:t>dll</a:t>
            </a:r>
            <a:r>
              <a:rPr lang="en-GB" dirty="0"/>
              <a:t> we have just generated via the publish command. </a:t>
            </a:r>
            <a:endParaRPr lang="en-US" dirty="0"/>
          </a:p>
          <a:p>
            <a:endParaRPr lang="en-US" dirty="0"/>
          </a:p>
          <a:p>
            <a:endParaRPr lang="en-US" dirty="0"/>
          </a:p>
          <a:p>
            <a:r>
              <a:rPr lang="en-US" dirty="0"/>
              <a:t>In essence, this </a:t>
            </a:r>
            <a:r>
              <a:rPr lang="en-US" dirty="0" err="1"/>
              <a:t>Dockerfile</a:t>
            </a:r>
            <a:r>
              <a:rPr lang="en-US" dirty="0"/>
              <a:t> builds a new image on top to the Linux </a:t>
            </a:r>
            <a:r>
              <a:rPr lang="en-US" dirty="0" err="1"/>
              <a:t>.Net</a:t>
            </a:r>
            <a:r>
              <a:rPr lang="en-US" dirty="0"/>
              <a:t> SDK image, copies our code onto the image, creates a DLL buy calling </a:t>
            </a:r>
            <a:r>
              <a:rPr lang="en-US" dirty="0" err="1"/>
              <a:t>.Net</a:t>
            </a:r>
            <a:r>
              <a:rPr lang="en-US" dirty="0"/>
              <a:t> Publish, and sets this </a:t>
            </a:r>
            <a:r>
              <a:rPr lang="en-US" dirty="0" err="1"/>
              <a:t>Dll</a:t>
            </a:r>
            <a:r>
              <a:rPr lang="en-US" dirty="0"/>
              <a:t> as the process to run when the container starts.</a:t>
            </a:r>
          </a:p>
          <a:p>
            <a:endParaRPr lang="en-US" dirty="0"/>
          </a:p>
          <a:p>
            <a:endParaRPr lang="en-US" dirty="0"/>
          </a:p>
          <a:p>
            <a:r>
              <a:rPr lang="en-US" dirty="0"/>
              <a:t>  </a:t>
            </a:r>
          </a:p>
          <a:p>
            <a:r>
              <a:rPr lang="en-US" dirty="0"/>
              <a:t>Our first </a:t>
            </a:r>
            <a:r>
              <a:rPr lang="en-US" dirty="0" err="1"/>
              <a:t>Dockerfile</a:t>
            </a:r>
            <a:r>
              <a:rPr lang="en-US" dirty="0"/>
              <a:t> is ready, and we could now build an image from this and spin up a Container from it.</a:t>
            </a:r>
          </a:p>
          <a:p>
            <a:r>
              <a:rPr lang="en-US" dirty="0"/>
              <a:t>However, there are a few issues that we really ought to resolve first!</a:t>
            </a:r>
          </a:p>
          <a:p>
            <a:endParaRPr lang="en-US" dirty="0"/>
          </a:p>
          <a:p>
            <a:r>
              <a:rPr lang="en-US" dirty="0"/>
              <a:t>docker build -t </a:t>
            </a:r>
            <a:r>
              <a:rPr lang="en-US" dirty="0" err="1"/>
              <a:t>isprimedotnetcore</a:t>
            </a:r>
            <a:r>
              <a:rPr lang="en-US" dirty="0"/>
              <a:t> .</a:t>
            </a:r>
          </a:p>
          <a:p>
            <a:r>
              <a:rPr lang="en-US" dirty="0"/>
              <a:t>docker run -p 9021:9021 </a:t>
            </a:r>
            <a:r>
              <a:rPr lang="en-US" dirty="0" err="1"/>
              <a:t>isprimedotnetcore</a:t>
            </a:r>
            <a:r>
              <a:rPr lang="en-US" dirty="0"/>
              <a:t> </a:t>
            </a:r>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16</a:t>
            </a:fld>
            <a:endParaRPr lang="en-US"/>
          </a:p>
        </p:txBody>
      </p:sp>
    </p:spTree>
    <p:extLst>
      <p:ext uri="{BB962C8B-B14F-4D97-AF65-F5344CB8AC3E}">
        <p14:creationId xmlns:p14="http://schemas.microsoft.com/office/powerpoint/2010/main" val="1736587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wrong with this then?</a:t>
            </a:r>
          </a:p>
          <a:p>
            <a:endParaRPr lang="en-US" dirty="0"/>
          </a:p>
          <a:p>
            <a:r>
              <a:rPr lang="en-US" dirty="0"/>
              <a:t>A number of things!</a:t>
            </a:r>
          </a:p>
          <a:p>
            <a:endParaRPr lang="en-US" dirty="0"/>
          </a:p>
          <a:p>
            <a:pPr marL="171450" indent="-171450">
              <a:buFontTx/>
              <a:buChar char="-"/>
            </a:pPr>
            <a:r>
              <a:rPr lang="en-US" dirty="0"/>
              <a:t>It doesn’t run any of the tests from the solution, so we could be generating an image to load up a service that compiles ok, but actually doesn’t behave quite how we expect it to.</a:t>
            </a:r>
          </a:p>
          <a:p>
            <a:pPr marL="171450" indent="-171450">
              <a:buFontTx/>
              <a:buChar char="-"/>
            </a:pPr>
            <a:endParaRPr lang="en-US" dirty="0"/>
          </a:p>
          <a:p>
            <a:pPr marL="171450" indent="-171450">
              <a:buFontTx/>
              <a:buChar char="-"/>
            </a:pPr>
            <a:r>
              <a:rPr lang="en-US" dirty="0"/>
              <a:t>Our image is based on the </a:t>
            </a:r>
            <a:r>
              <a:rPr lang="en-US" dirty="0" err="1"/>
              <a:t>.Net</a:t>
            </a:r>
            <a:r>
              <a:rPr lang="en-US" dirty="0"/>
              <a:t> Core SDK, rather than the runtime. We don’t want to use the SDK in production: the SDK is much bigger than the runtime, so takes longer to download, and obviously has a much larger attack vector and opportunities for misuse. Just like how we’d never install the full SDK of the </a:t>
            </a:r>
            <a:r>
              <a:rPr lang="en-US" dirty="0" err="1"/>
              <a:t>.Net</a:t>
            </a:r>
            <a:r>
              <a:rPr lang="en-US" dirty="0"/>
              <a:t> Framework on a production server, we don’t want to use it in Docker either.</a:t>
            </a:r>
          </a:p>
          <a:p>
            <a:pPr marL="171450" indent="-171450">
              <a:buFontTx/>
              <a:buChar char="-"/>
            </a:pPr>
            <a:endParaRPr lang="en-US" dirty="0"/>
          </a:p>
          <a:p>
            <a:pPr marL="171450" indent="-171450">
              <a:buFontTx/>
              <a:buChar char="-"/>
            </a:pPr>
            <a:r>
              <a:rPr lang="en-US" dirty="0"/>
              <a:t>The copy instruction copies WAY too many files to the the Container – it’s copied literally everything from the root of our project to the image, so again, increasing the size of the image, and therefore the time to download it.</a:t>
            </a:r>
          </a:p>
          <a:p>
            <a:pPr marL="171450" indent="-171450">
              <a:buFontTx/>
              <a:buChar char="-"/>
            </a:pPr>
            <a:endParaRPr lang="en-US" dirty="0"/>
          </a:p>
          <a:p>
            <a:pPr marL="171450" indent="-171450">
              <a:buFontTx/>
              <a:buChar char="-"/>
            </a:pPr>
            <a:r>
              <a:rPr lang="en-US" dirty="0"/>
              <a:t>It’s not deterministic – because we have not explicitly specified a version tag, Docker is defaulting to a tag called Latest. There are many ways in which this can come back to haunt us, because Latest doesn’t necessarily mean latest as you would expect, and as a result this can result in building your image on a complexly different version to what you actually wanted, which means that you can run the same command twice and end up with different results.  </a:t>
            </a:r>
          </a:p>
          <a:p>
            <a:pPr marL="171450" indent="-171450">
              <a:buFontTx/>
              <a:buChar char="-"/>
            </a:pPr>
            <a:endParaRPr lang="en-US" dirty="0"/>
          </a:p>
          <a:p>
            <a:pPr marL="171450" indent="-171450">
              <a:buFontTx/>
              <a:buChar char="-"/>
            </a:pPr>
            <a:r>
              <a:rPr lang="en-US" dirty="0"/>
              <a:t>So lets improve upon our first attempt a little, starting with repeatable builds.</a:t>
            </a:r>
          </a:p>
        </p:txBody>
      </p:sp>
      <p:sp>
        <p:nvSpPr>
          <p:cNvPr id="4" name="Slide Number Placeholder 3"/>
          <p:cNvSpPr>
            <a:spLocks noGrp="1"/>
          </p:cNvSpPr>
          <p:nvPr>
            <p:ph type="sldNum" sz="quarter" idx="5"/>
          </p:nvPr>
        </p:nvSpPr>
        <p:spPr/>
        <p:txBody>
          <a:bodyPr/>
          <a:lstStyle/>
          <a:p>
            <a:fld id="{65E7520C-4FC8-4341-86D5-1A3A798BBF9A}" type="slidenum">
              <a:rPr lang="en-US" smtClean="0"/>
              <a:t>17</a:t>
            </a:fld>
            <a:endParaRPr lang="en-US"/>
          </a:p>
        </p:txBody>
      </p:sp>
    </p:spTree>
    <p:extLst>
      <p:ext uri="{BB962C8B-B14F-4D97-AF65-F5344CB8AC3E}">
        <p14:creationId xmlns:p14="http://schemas.microsoft.com/office/powerpoint/2010/main" val="3704929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version of our </a:t>
            </a:r>
            <a:r>
              <a:rPr lang="en-US" dirty="0" err="1"/>
              <a:t>Dockerfile</a:t>
            </a:r>
            <a:r>
              <a:rPr lang="en-US" dirty="0"/>
              <a:t> we’ve updated our FROM instruction to use a version Tag to specify a fully qualified semantic version number – in this example, v2.2.203.</a:t>
            </a:r>
          </a:p>
          <a:p>
            <a:endParaRPr lang="en-US" dirty="0"/>
          </a:p>
          <a:p>
            <a:r>
              <a:rPr lang="en-US" dirty="0"/>
              <a:t>This means that whenever and where ever we build an image from, we’ll always be using 2.2.203.</a:t>
            </a:r>
          </a:p>
          <a:p>
            <a:r>
              <a:rPr lang="en-US" dirty="0"/>
              <a:t> The same Docker image will be generated whenever we rebuild it, which means my </a:t>
            </a:r>
            <a:r>
              <a:rPr lang="en-US" dirty="0" err="1"/>
              <a:t>continerised</a:t>
            </a:r>
            <a:r>
              <a:rPr lang="en-US" dirty="0"/>
              <a:t> Service will behave the same, because my build artefacts haven’t mysteriously changed between builds.</a:t>
            </a:r>
          </a:p>
          <a:p>
            <a:r>
              <a:rPr lang="en-US" dirty="0" err="1"/>
              <a:t>Yeh</a:t>
            </a:r>
            <a:r>
              <a:rPr lang="en-US" dirty="0"/>
              <a:t>!</a:t>
            </a:r>
          </a:p>
          <a:p>
            <a:endParaRPr lang="en-US" dirty="0"/>
          </a:p>
          <a:p>
            <a:r>
              <a:rPr lang="en-US" dirty="0"/>
              <a:t>Now the observant amongst you may have noticed that this from statement contains more differences than just a version number.</a:t>
            </a:r>
          </a:p>
          <a:p>
            <a:r>
              <a:rPr lang="en-US" dirty="0"/>
              <a:t>It still requests the </a:t>
            </a:r>
            <a:r>
              <a:rPr lang="en-US" dirty="0" err="1"/>
              <a:t>.Net</a:t>
            </a:r>
            <a:r>
              <a:rPr lang="en-US" dirty="0"/>
              <a:t> Core SDK, and it’s still a </a:t>
            </a:r>
            <a:r>
              <a:rPr lang="en-US" dirty="0" err="1"/>
              <a:t>Linix</a:t>
            </a:r>
            <a:r>
              <a:rPr lang="en-US" dirty="0"/>
              <a:t> image (although again, that isn’t obvious).</a:t>
            </a:r>
          </a:p>
          <a:p>
            <a:r>
              <a:rPr lang="en-US" dirty="0"/>
              <a:t>But this time it’s prefixed with </a:t>
            </a:r>
            <a:r>
              <a:rPr lang="en-US" dirty="0" err="1"/>
              <a:t>mcr.microsoft.com</a:t>
            </a:r>
            <a:r>
              <a:rPr lang="en-US" dirty="0"/>
              <a:t>…</a:t>
            </a:r>
          </a:p>
          <a:p>
            <a:endParaRPr lang="en-US" dirty="0"/>
          </a:p>
          <a:p>
            <a:r>
              <a:rPr lang="en-US" dirty="0"/>
              <a:t>This is because I am now pulling my base image not from </a:t>
            </a:r>
            <a:r>
              <a:rPr lang="en-US" dirty="0" err="1"/>
              <a:t>DockerHub</a:t>
            </a:r>
            <a:r>
              <a:rPr lang="en-US" dirty="0"/>
              <a:t> as in the previous example, but from Microsoft’s own container registry (MCR for short).</a:t>
            </a:r>
          </a:p>
          <a:p>
            <a:r>
              <a:rPr lang="en-US" dirty="0"/>
              <a:t>MS no longer host patch versions of their images on </a:t>
            </a:r>
            <a:r>
              <a:rPr lang="en-US" dirty="0" err="1"/>
              <a:t>Dockerhub</a:t>
            </a:r>
            <a:r>
              <a:rPr lang="en-US" dirty="0"/>
              <a:t>, only on MCR, so if you want to be this specific about your image versions as this, then you need to get your images from there instead.</a:t>
            </a:r>
          </a:p>
          <a:p>
            <a:r>
              <a:rPr lang="en-US" dirty="0"/>
              <a:t>In fact, it’s probably best to pull your images from the MCR even if you are not being specific about versions numbers, because </a:t>
            </a:r>
            <a:r>
              <a:rPr lang="en-US" dirty="0" err="1"/>
              <a:t>Dockerhub</a:t>
            </a:r>
            <a:r>
              <a:rPr lang="en-US" dirty="0"/>
              <a:t> redirects to MCR anyway, so it should be a little quicker.</a:t>
            </a:r>
          </a:p>
          <a:p>
            <a:r>
              <a:rPr lang="en-US" dirty="0"/>
              <a:t>I’ve include a link explaining the reasons behind this on the resources slide at the end.  </a:t>
            </a:r>
          </a:p>
        </p:txBody>
      </p:sp>
      <p:sp>
        <p:nvSpPr>
          <p:cNvPr id="4" name="Slide Number Placeholder 3"/>
          <p:cNvSpPr>
            <a:spLocks noGrp="1"/>
          </p:cNvSpPr>
          <p:nvPr>
            <p:ph type="sldNum" sz="quarter" idx="5"/>
          </p:nvPr>
        </p:nvSpPr>
        <p:spPr/>
        <p:txBody>
          <a:bodyPr/>
          <a:lstStyle/>
          <a:p>
            <a:fld id="{65E7520C-4FC8-4341-86D5-1A3A798BBF9A}" type="slidenum">
              <a:rPr lang="en-US" smtClean="0"/>
              <a:t>18</a:t>
            </a:fld>
            <a:endParaRPr lang="en-US"/>
          </a:p>
        </p:txBody>
      </p:sp>
    </p:spTree>
    <p:extLst>
      <p:ext uri="{BB962C8B-B14F-4D97-AF65-F5344CB8AC3E}">
        <p14:creationId xmlns:p14="http://schemas.microsoft.com/office/powerpoint/2010/main" val="1557043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5/31/19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5/31/19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5/31/19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5/31/19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5/31/19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5/31/19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bit.ly/2EO2lth"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hyperlink" Target="https://www.stevejgordon.co.uk/docker-dotnet-developers-part-1" TargetMode="External"/><Relationship Id="rId3" Type="http://schemas.openxmlformats.org/officeDocument/2006/relationships/hyperlink" Target="https://docs.docker.com/" TargetMode="External"/><Relationship Id="rId7" Type="http://schemas.openxmlformats.org/officeDocument/2006/relationships/hyperlink" Target="https://andrewlock.net/caching-docker-layers-on-serverless-build-hosts-with-multi-stage-builds---target,-and---cache-from/" TargetMode="External"/><Relationship Id="rId2" Type="http://schemas.openxmlformats.org/officeDocument/2006/relationships/hyperlink" Target="https://training.play-with-docker.com/" TargetMode="External"/><Relationship Id="rId1" Type="http://schemas.openxmlformats.org/officeDocument/2006/relationships/slideLayout" Target="../slideLayouts/slideLayout1.xml"/><Relationship Id="rId6" Type="http://schemas.openxmlformats.org/officeDocument/2006/relationships/hyperlink" Target="https://andrewlock.net/exploring-the-net-core-2-1-docker-files-dotnet-runtime-vs-aspnetcore-runtime-vs-sdk/" TargetMode="External"/><Relationship Id="rId11" Type="http://schemas.openxmlformats.org/officeDocument/2006/relationships/hyperlink" Target="https://devblogs.microsoft.com/dotnet/net-core-container-images-now-published-to-microsoft-container-registry/" TargetMode="External"/><Relationship Id="rId5" Type="http://schemas.openxmlformats.org/officeDocument/2006/relationships/hyperlink" Target="https://hub.docker.com/_/microsoft-dotnet-framework/" TargetMode="External"/><Relationship Id="rId10" Type="http://schemas.openxmlformats.org/officeDocument/2006/relationships/hyperlink" Target="https://medium.com/@gdiener/how-to-build-a-smaller-docker-image-76779e18d48a" TargetMode="External"/><Relationship Id="rId4" Type="http://schemas.openxmlformats.org/officeDocument/2006/relationships/hyperlink" Target="https://hub.docker.com/_/microsoft-dotnet-core" TargetMode="External"/><Relationship Id="rId9" Type="http://schemas.openxmlformats.org/officeDocument/2006/relationships/hyperlink" Target="https://docs.docker.com/engine/examples/dotnetcore/"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GB" dirty="0" err="1"/>
              <a:t>Dockerising</a:t>
            </a:r>
            <a:r>
              <a:rPr lang="en-GB" dirty="0"/>
              <a:t> </a:t>
            </a:r>
            <a:r>
              <a:rPr lang="en-GB" dirty="0" err="1"/>
              <a:t>.Net</a:t>
            </a:r>
            <a:r>
              <a:rPr lang="en-GB" dirty="0"/>
              <a:t> </a:t>
            </a:r>
            <a:br>
              <a:rPr lang="en-GB" dirty="0"/>
            </a:br>
            <a:r>
              <a:rPr lang="en-GB" dirty="0"/>
              <a:t>applications</a:t>
            </a:r>
            <a:endParaRPr lang="en-US" dirty="0"/>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10572000" cy="1203080"/>
          </a:xfrm>
        </p:spPr>
        <p:txBody>
          <a:bodyPr>
            <a:normAutofit lnSpcReduction="10000"/>
          </a:bodyPr>
          <a:lstStyle/>
          <a:p>
            <a:r>
              <a:rPr lang="en-US" dirty="0"/>
              <a:t>Simplifying software delivery for </a:t>
            </a:r>
            <a:r>
              <a:rPr lang="en-US" dirty="0" err="1"/>
              <a:t>.Net</a:t>
            </a:r>
            <a:r>
              <a:rPr lang="en-US" dirty="0"/>
              <a:t> </a:t>
            </a:r>
            <a:r>
              <a:rPr lang="en-US" dirty="0" err="1"/>
              <a:t>Devs</a:t>
            </a:r>
            <a:r>
              <a:rPr lang="en-US" dirty="0"/>
              <a:t> (even if your boss says you can’t use Docker!)</a:t>
            </a:r>
          </a:p>
          <a:p>
            <a:endParaRPr lang="en-US" dirty="0"/>
          </a:p>
          <a:p>
            <a:r>
              <a:rPr lang="en-US" dirty="0"/>
              <a:t>Slides &amp; code available on </a:t>
            </a:r>
            <a:r>
              <a:rPr lang="en-US" dirty="0" err="1"/>
              <a:t>Github</a:t>
            </a:r>
            <a:r>
              <a:rPr lang="en-US" dirty="0"/>
              <a:t>: </a:t>
            </a:r>
            <a:r>
              <a:rPr lang="en-US" dirty="0">
                <a:hlinkClick r:id="rId2"/>
              </a:rPr>
              <a:t>https://bit.ly/2EO2lth</a:t>
            </a:r>
            <a:r>
              <a:rPr lang="en-US" dirty="0"/>
              <a:t> (case sensitive!)</a:t>
            </a:r>
          </a:p>
          <a:p>
            <a:endParaRPr lang="en-US" dirty="0"/>
          </a:p>
        </p:txBody>
      </p:sp>
      <p:grpSp>
        <p:nvGrpSpPr>
          <p:cNvPr id="4" name="Group 3">
            <a:extLst>
              <a:ext uri="{FF2B5EF4-FFF2-40B4-BE49-F238E27FC236}">
                <a16:creationId xmlns:a16="http://schemas.microsoft.com/office/drawing/2014/main" id="{1BC40BC7-9FC8-C842-BAED-C7CFF24AAB80}"/>
              </a:ext>
            </a:extLst>
          </p:cNvPr>
          <p:cNvGrpSpPr/>
          <p:nvPr/>
        </p:nvGrpSpPr>
        <p:grpSpPr>
          <a:xfrm>
            <a:off x="6840000" y="1080000"/>
            <a:ext cx="4680000" cy="3600000"/>
            <a:chOff x="6820983" y="1078074"/>
            <a:chExt cx="4561016" cy="3342124"/>
          </a:xfrm>
        </p:grpSpPr>
        <p:pic>
          <p:nvPicPr>
            <p:cNvPr id="7" name="Picture 6">
              <a:extLst>
                <a:ext uri="{FF2B5EF4-FFF2-40B4-BE49-F238E27FC236}">
                  <a16:creationId xmlns:a16="http://schemas.microsoft.com/office/drawing/2014/main" id="{CD9CAC79-38CD-F846-8180-F4EC7BCA0BFF}"/>
                </a:ext>
              </a:extLst>
            </p:cNvPr>
            <p:cNvPicPr>
              <a:picLocks noChangeAspect="1"/>
            </p:cNvPicPr>
            <p:nvPr/>
          </p:nvPicPr>
          <p:blipFill>
            <a:blip r:embed="rId3"/>
            <a:stretch>
              <a:fillRect/>
            </a:stretch>
          </p:blipFill>
          <p:spPr>
            <a:xfrm>
              <a:off x="6820983" y="1078074"/>
              <a:ext cx="4561016" cy="3342124"/>
            </a:xfrm>
            <a:prstGeom prst="rect">
              <a:avLst/>
            </a:prstGeom>
          </p:spPr>
        </p:pic>
        <p:pic>
          <p:nvPicPr>
            <p:cNvPr id="5" name="Picture 4">
              <a:extLst>
                <a:ext uri="{FF2B5EF4-FFF2-40B4-BE49-F238E27FC236}">
                  <a16:creationId xmlns:a16="http://schemas.microsoft.com/office/drawing/2014/main" id="{8F0DB772-1C34-834F-A57F-0A4DD6263C9A}"/>
                </a:ext>
              </a:extLst>
            </p:cNvPr>
            <p:cNvPicPr>
              <a:picLocks noChangeAspect="1"/>
            </p:cNvPicPr>
            <p:nvPr/>
          </p:nvPicPr>
          <p:blipFill>
            <a:blip r:embed="rId4"/>
            <a:stretch>
              <a:fillRect/>
            </a:stretch>
          </p:blipFill>
          <p:spPr>
            <a:xfrm>
              <a:off x="8796237" y="1623865"/>
              <a:ext cx="325185" cy="364207"/>
            </a:xfrm>
            <a:prstGeom prst="rect">
              <a:avLst/>
            </a:prstGeom>
          </p:spPr>
        </p:pic>
        <p:pic>
          <p:nvPicPr>
            <p:cNvPr id="8" name="Picture 7">
              <a:extLst>
                <a:ext uri="{FF2B5EF4-FFF2-40B4-BE49-F238E27FC236}">
                  <a16:creationId xmlns:a16="http://schemas.microsoft.com/office/drawing/2014/main" id="{0F73918A-3DCD-7E40-8F00-8F441D67AC44}"/>
                </a:ext>
              </a:extLst>
            </p:cNvPr>
            <p:cNvPicPr>
              <a:picLocks noChangeAspect="1"/>
            </p:cNvPicPr>
            <p:nvPr/>
          </p:nvPicPr>
          <p:blipFill>
            <a:blip r:embed="rId4"/>
            <a:stretch>
              <a:fillRect/>
            </a:stretch>
          </p:blipFill>
          <p:spPr>
            <a:xfrm>
              <a:off x="8796237" y="2057033"/>
              <a:ext cx="325185" cy="364207"/>
            </a:xfrm>
            <a:prstGeom prst="rect">
              <a:avLst/>
            </a:prstGeom>
          </p:spPr>
        </p:pic>
        <p:pic>
          <p:nvPicPr>
            <p:cNvPr id="9" name="Picture 8">
              <a:extLst>
                <a:ext uri="{FF2B5EF4-FFF2-40B4-BE49-F238E27FC236}">
                  <a16:creationId xmlns:a16="http://schemas.microsoft.com/office/drawing/2014/main" id="{7652BFB4-D9BF-4642-8E15-AD4640C73488}"/>
                </a:ext>
              </a:extLst>
            </p:cNvPr>
            <p:cNvPicPr>
              <a:picLocks noChangeAspect="1"/>
            </p:cNvPicPr>
            <p:nvPr/>
          </p:nvPicPr>
          <p:blipFill>
            <a:blip r:embed="rId4"/>
            <a:stretch>
              <a:fillRect/>
            </a:stretch>
          </p:blipFill>
          <p:spPr>
            <a:xfrm>
              <a:off x="8796237" y="2503092"/>
              <a:ext cx="325185" cy="364207"/>
            </a:xfrm>
            <a:prstGeom prst="rect">
              <a:avLst/>
            </a:prstGeom>
          </p:spPr>
        </p:pic>
        <p:pic>
          <p:nvPicPr>
            <p:cNvPr id="10" name="Picture 9">
              <a:extLst>
                <a:ext uri="{FF2B5EF4-FFF2-40B4-BE49-F238E27FC236}">
                  <a16:creationId xmlns:a16="http://schemas.microsoft.com/office/drawing/2014/main" id="{25F44012-0F5B-7B45-AFF0-1E6AE6AAC5CC}"/>
                </a:ext>
              </a:extLst>
            </p:cNvPr>
            <p:cNvPicPr>
              <a:picLocks noChangeAspect="1"/>
            </p:cNvPicPr>
            <p:nvPr/>
          </p:nvPicPr>
          <p:blipFill>
            <a:blip r:embed="rId4"/>
            <a:stretch>
              <a:fillRect/>
            </a:stretch>
          </p:blipFill>
          <p:spPr>
            <a:xfrm>
              <a:off x="9234311" y="2503092"/>
              <a:ext cx="325185" cy="364207"/>
            </a:xfrm>
            <a:prstGeom prst="rect">
              <a:avLst/>
            </a:prstGeom>
          </p:spPr>
        </p:pic>
        <p:pic>
          <p:nvPicPr>
            <p:cNvPr id="11" name="Picture 10">
              <a:extLst>
                <a:ext uri="{FF2B5EF4-FFF2-40B4-BE49-F238E27FC236}">
                  <a16:creationId xmlns:a16="http://schemas.microsoft.com/office/drawing/2014/main" id="{8791FD40-EDF8-1849-B5A3-A694BB7604D8}"/>
                </a:ext>
              </a:extLst>
            </p:cNvPr>
            <p:cNvPicPr>
              <a:picLocks noChangeAspect="1"/>
            </p:cNvPicPr>
            <p:nvPr/>
          </p:nvPicPr>
          <p:blipFill>
            <a:blip r:embed="rId4"/>
            <a:stretch>
              <a:fillRect/>
            </a:stretch>
          </p:blipFill>
          <p:spPr>
            <a:xfrm>
              <a:off x="7483425" y="2501373"/>
              <a:ext cx="325185" cy="364207"/>
            </a:xfrm>
            <a:prstGeom prst="rect">
              <a:avLst/>
            </a:prstGeom>
          </p:spPr>
        </p:pic>
        <p:pic>
          <p:nvPicPr>
            <p:cNvPr id="12" name="Picture 11">
              <a:extLst>
                <a:ext uri="{FF2B5EF4-FFF2-40B4-BE49-F238E27FC236}">
                  <a16:creationId xmlns:a16="http://schemas.microsoft.com/office/drawing/2014/main" id="{D6998E42-0BDA-EF4F-BB0F-D80D778F4D2D}"/>
                </a:ext>
              </a:extLst>
            </p:cNvPr>
            <p:cNvPicPr>
              <a:picLocks noChangeAspect="1"/>
            </p:cNvPicPr>
            <p:nvPr/>
          </p:nvPicPr>
          <p:blipFill>
            <a:blip r:embed="rId4"/>
            <a:stretch>
              <a:fillRect/>
            </a:stretch>
          </p:blipFill>
          <p:spPr>
            <a:xfrm>
              <a:off x="7946586" y="2502000"/>
              <a:ext cx="321429" cy="360000"/>
            </a:xfrm>
            <a:prstGeom prst="rect">
              <a:avLst/>
            </a:prstGeom>
          </p:spPr>
        </p:pic>
        <p:pic>
          <p:nvPicPr>
            <p:cNvPr id="13" name="Picture 12">
              <a:extLst>
                <a:ext uri="{FF2B5EF4-FFF2-40B4-BE49-F238E27FC236}">
                  <a16:creationId xmlns:a16="http://schemas.microsoft.com/office/drawing/2014/main" id="{6411339F-EF44-094B-86E6-7E035E61A489}"/>
                </a:ext>
              </a:extLst>
            </p:cNvPr>
            <p:cNvPicPr>
              <a:picLocks noChangeAspect="1"/>
            </p:cNvPicPr>
            <p:nvPr/>
          </p:nvPicPr>
          <p:blipFill>
            <a:blip r:embed="rId4"/>
            <a:stretch>
              <a:fillRect/>
            </a:stretch>
          </p:blipFill>
          <p:spPr>
            <a:xfrm>
              <a:off x="8384660" y="2503013"/>
              <a:ext cx="325185" cy="364207"/>
            </a:xfrm>
            <a:prstGeom prst="rect">
              <a:avLst/>
            </a:prstGeom>
          </p:spPr>
        </p:pic>
      </p:grpSp>
    </p:spTree>
    <p:extLst>
      <p:ext uri="{BB962C8B-B14F-4D97-AF65-F5344CB8AC3E}">
        <p14:creationId xmlns:p14="http://schemas.microsoft.com/office/powerpoint/2010/main" val="310653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err="1"/>
              <a:t>Devs</a:t>
            </a:r>
            <a:endParaRPr lang="en-US" sz="4400" dirty="0"/>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4"/>
          <a:srcRect l="3313" t="20300" b="23521"/>
          <a:stretch/>
        </p:blipFill>
        <p:spPr>
          <a:xfrm>
            <a:off x="8258188" y="5014920"/>
            <a:ext cx="3069808" cy="1783687"/>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4"/>
          <a:srcRect l="3313" t="20300" b="23521"/>
          <a:stretch/>
        </p:blipFill>
        <p:spPr>
          <a:xfrm>
            <a:off x="8483612" y="2392590"/>
            <a:ext cx="3069808" cy="1783687"/>
          </a:xfrm>
          <a:prstGeom prst="rect">
            <a:avLst/>
          </a:prstGeom>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rotWithShape="1">
          <a:blip r:embed="rId5"/>
          <a:srcRect l="36126"/>
          <a:stretch/>
        </p:blipFill>
        <p:spPr>
          <a:xfrm>
            <a:off x="7516908" y="258221"/>
            <a:ext cx="2683464" cy="6245026"/>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415460" y="4014788"/>
            <a:ext cx="0" cy="1185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424988" y="1543050"/>
            <a:ext cx="0" cy="1028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D25F40F-3DEA-174F-9222-198C5EE53E23}"/>
              </a:ext>
            </a:extLst>
          </p:cNvPr>
          <p:cNvPicPr>
            <a:picLocks noChangeAspect="1"/>
          </p:cNvPicPr>
          <p:nvPr/>
        </p:nvPicPr>
        <p:blipFill>
          <a:blip r:embed="rId6"/>
          <a:stretch>
            <a:fillRect/>
          </a:stretch>
        </p:blipFill>
        <p:spPr>
          <a:xfrm>
            <a:off x="4680000" y="1800000"/>
            <a:ext cx="2773082" cy="2773082"/>
          </a:xfrm>
          <a:prstGeom prst="rect">
            <a:avLst/>
          </a:prstGeom>
        </p:spPr>
      </p:pic>
      <p:pic>
        <p:nvPicPr>
          <p:cNvPr id="15" name="Content Placeholder 10">
            <a:extLst>
              <a:ext uri="{FF2B5EF4-FFF2-40B4-BE49-F238E27FC236}">
                <a16:creationId xmlns:a16="http://schemas.microsoft.com/office/drawing/2014/main" id="{3404618F-E501-C241-845E-8DD7744C4602}"/>
              </a:ext>
            </a:extLst>
          </p:cNvPr>
          <p:cNvPicPr>
            <a:picLocks noGrp="1" noChangeAspect="1"/>
          </p:cNvPicPr>
          <p:nvPr>
            <p:ph idx="1"/>
          </p:nvPr>
        </p:nvPicPr>
        <p:blipFill rotWithShape="1">
          <a:blip r:embed="rId7"/>
          <a:srcRect l="65923" b="86655"/>
          <a:stretch/>
        </p:blipFill>
        <p:spPr>
          <a:xfrm>
            <a:off x="8634325" y="697663"/>
            <a:ext cx="1431859" cy="833544"/>
          </a:xfrm>
        </p:spPr>
      </p:pic>
    </p:spTree>
    <p:extLst>
      <p:ext uri="{BB962C8B-B14F-4D97-AF65-F5344CB8AC3E}">
        <p14:creationId xmlns:p14="http://schemas.microsoft.com/office/powerpoint/2010/main" val="20599504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What using Docker in your Dev process gives you</a:t>
            </a:r>
          </a:p>
        </p:txBody>
      </p:sp>
    </p:spTree>
    <p:extLst>
      <p:ext uri="{BB962C8B-B14F-4D97-AF65-F5344CB8AC3E}">
        <p14:creationId xmlns:p14="http://schemas.microsoft.com/office/powerpoint/2010/main" val="195719729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BE080139-A5DB-DC43-87A8-DF27B5E0EB8C}"/>
              </a:ext>
            </a:extLst>
          </p:cNvPr>
          <p:cNvSpPr/>
          <p:nvPr/>
        </p:nvSpPr>
        <p:spPr>
          <a:xfrm>
            <a:off x="7968341" y="0"/>
            <a:ext cx="3690500" cy="3984171"/>
          </a:xfrm>
          <a:prstGeom prst="cloud">
            <a:avLst/>
          </a:prstGeom>
          <a:noFill/>
          <a:scene3d>
            <a:camera prst="orthographicFront">
              <a:rot lat="0" lon="0" rev="153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Context Switching</a:t>
            </a:r>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3"/>
          <a:srcRect l="3313" t="20300" b="23521"/>
          <a:stretch/>
        </p:blipFill>
        <p:spPr>
          <a:xfrm>
            <a:off x="9197987" y="2702370"/>
            <a:ext cx="1418814" cy="824390"/>
          </a:xfrm>
          <a:prstGeom prst="rect">
            <a:avLst/>
          </a:prstGeom>
        </p:spPr>
      </p:pic>
      <p:pic>
        <p:nvPicPr>
          <p:cNvPr id="11" name="Picture 10">
            <a:extLst>
              <a:ext uri="{FF2B5EF4-FFF2-40B4-BE49-F238E27FC236}">
                <a16:creationId xmlns:a16="http://schemas.microsoft.com/office/drawing/2014/main" id="{1D0D2599-C865-7E4D-B928-20BA4FD001B0}"/>
              </a:ext>
            </a:extLst>
          </p:cNvPr>
          <p:cNvPicPr>
            <a:picLocks noChangeAspect="1"/>
          </p:cNvPicPr>
          <p:nvPr/>
        </p:nvPicPr>
        <p:blipFill rotWithShape="1">
          <a:blip r:embed="rId3"/>
          <a:srcRect l="3313" t="22663" b="23521"/>
          <a:stretch/>
        </p:blipFill>
        <p:spPr>
          <a:xfrm>
            <a:off x="9228150" y="409084"/>
            <a:ext cx="1418814" cy="789704"/>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3"/>
          <a:srcRect l="3313" t="20300" b="23521"/>
          <a:stretch/>
        </p:blipFill>
        <p:spPr>
          <a:xfrm>
            <a:off x="9227464" y="1516959"/>
            <a:ext cx="1418814" cy="824390"/>
          </a:xfrm>
          <a:prstGeom prst="rect">
            <a:avLst/>
          </a:prstGeom>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rotWithShape="1">
          <a:blip r:embed="rId4"/>
          <a:srcRect l="36126"/>
          <a:stretch/>
        </p:blipFill>
        <p:spPr>
          <a:xfrm flipH="1">
            <a:off x="9407939" y="563332"/>
            <a:ext cx="1208853" cy="2813272"/>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758361" y="2261498"/>
            <a:ext cx="0" cy="5633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758361" y="1110342"/>
            <a:ext cx="0" cy="5143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0BEDDEF-5FCD-D947-BEA5-39C76FB68407}"/>
              </a:ext>
            </a:extLst>
          </p:cNvPr>
          <p:cNvPicPr>
            <a:picLocks noChangeAspect="1"/>
          </p:cNvPicPr>
          <p:nvPr/>
        </p:nvPicPr>
        <p:blipFill>
          <a:blip r:embed="rId5"/>
          <a:stretch>
            <a:fillRect/>
          </a:stretch>
        </p:blipFill>
        <p:spPr>
          <a:xfrm>
            <a:off x="5147455" y="307742"/>
            <a:ext cx="1719502" cy="1719502"/>
          </a:xfrm>
          <a:prstGeom prst="rect">
            <a:avLst/>
          </a:prstGeom>
        </p:spPr>
      </p:pic>
      <p:sp>
        <p:nvSpPr>
          <p:cNvPr id="20" name="Cloud 19">
            <a:extLst>
              <a:ext uri="{FF2B5EF4-FFF2-40B4-BE49-F238E27FC236}">
                <a16:creationId xmlns:a16="http://schemas.microsoft.com/office/drawing/2014/main" id="{3A6B50C1-0952-3042-A55D-006F603974E9}"/>
              </a:ext>
            </a:extLst>
          </p:cNvPr>
          <p:cNvSpPr/>
          <p:nvPr/>
        </p:nvSpPr>
        <p:spPr>
          <a:xfrm>
            <a:off x="4800465" y="2237013"/>
            <a:ext cx="3690500" cy="3984171"/>
          </a:xfrm>
          <a:prstGeom prst="cloud">
            <a:avLst/>
          </a:prstGeom>
          <a:noFill/>
          <a:scene3d>
            <a:camera prst="orthographicFront">
              <a:rot lat="0" lon="0" rev="153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361878BB-F64A-7E4B-8ABE-A1A4C83AC1D2}"/>
              </a:ext>
            </a:extLst>
          </p:cNvPr>
          <p:cNvPicPr>
            <a:picLocks noChangeAspect="1"/>
          </p:cNvPicPr>
          <p:nvPr/>
        </p:nvPicPr>
        <p:blipFill rotWithShape="1">
          <a:blip r:embed="rId3"/>
          <a:srcRect l="3313" t="20300" b="23521"/>
          <a:stretch/>
        </p:blipFill>
        <p:spPr>
          <a:xfrm>
            <a:off x="6030111" y="4939383"/>
            <a:ext cx="1418814" cy="824390"/>
          </a:xfrm>
          <a:prstGeom prst="rect">
            <a:avLst/>
          </a:prstGeom>
        </p:spPr>
      </p:pic>
      <p:pic>
        <p:nvPicPr>
          <p:cNvPr id="23" name="Picture 22">
            <a:extLst>
              <a:ext uri="{FF2B5EF4-FFF2-40B4-BE49-F238E27FC236}">
                <a16:creationId xmlns:a16="http://schemas.microsoft.com/office/drawing/2014/main" id="{B9EF35D1-F01F-AC44-97FD-F82F04AB9838}"/>
              </a:ext>
            </a:extLst>
          </p:cNvPr>
          <p:cNvPicPr>
            <a:picLocks noChangeAspect="1"/>
          </p:cNvPicPr>
          <p:nvPr/>
        </p:nvPicPr>
        <p:blipFill rotWithShape="1">
          <a:blip r:embed="rId3"/>
          <a:srcRect l="3313" t="22663" b="23521"/>
          <a:stretch/>
        </p:blipFill>
        <p:spPr>
          <a:xfrm>
            <a:off x="6060274" y="2646097"/>
            <a:ext cx="1418814" cy="789704"/>
          </a:xfrm>
          <a:prstGeom prst="rect">
            <a:avLst/>
          </a:prstGeom>
        </p:spPr>
      </p:pic>
      <p:pic>
        <p:nvPicPr>
          <p:cNvPr id="24" name="Picture 23">
            <a:extLst>
              <a:ext uri="{FF2B5EF4-FFF2-40B4-BE49-F238E27FC236}">
                <a16:creationId xmlns:a16="http://schemas.microsoft.com/office/drawing/2014/main" id="{D2A145FD-491D-784F-BB40-E831BC136381}"/>
              </a:ext>
            </a:extLst>
          </p:cNvPr>
          <p:cNvPicPr>
            <a:picLocks noChangeAspect="1"/>
          </p:cNvPicPr>
          <p:nvPr/>
        </p:nvPicPr>
        <p:blipFill rotWithShape="1">
          <a:blip r:embed="rId3"/>
          <a:srcRect l="3313" t="20300" b="23521"/>
          <a:stretch/>
        </p:blipFill>
        <p:spPr>
          <a:xfrm>
            <a:off x="6059588" y="3753972"/>
            <a:ext cx="1418814" cy="824390"/>
          </a:xfrm>
          <a:prstGeom prst="rect">
            <a:avLst/>
          </a:prstGeom>
        </p:spPr>
      </p:pic>
      <p:pic>
        <p:nvPicPr>
          <p:cNvPr id="25" name="Picture 24">
            <a:extLst>
              <a:ext uri="{FF2B5EF4-FFF2-40B4-BE49-F238E27FC236}">
                <a16:creationId xmlns:a16="http://schemas.microsoft.com/office/drawing/2014/main" id="{D9BEAD9D-51F0-CB43-9C09-249C4D43C014}"/>
              </a:ext>
            </a:extLst>
          </p:cNvPr>
          <p:cNvPicPr>
            <a:picLocks noChangeAspect="1"/>
          </p:cNvPicPr>
          <p:nvPr/>
        </p:nvPicPr>
        <p:blipFill rotWithShape="1">
          <a:blip r:embed="rId4"/>
          <a:srcRect l="36126"/>
          <a:stretch/>
        </p:blipFill>
        <p:spPr>
          <a:xfrm flipH="1">
            <a:off x="6240063" y="2800345"/>
            <a:ext cx="1208853" cy="2813272"/>
          </a:xfrm>
          <a:prstGeom prst="rect">
            <a:avLst/>
          </a:prstGeom>
        </p:spPr>
      </p:pic>
      <p:cxnSp>
        <p:nvCxnSpPr>
          <p:cNvPr id="26" name="Straight Arrow Connector 25">
            <a:extLst>
              <a:ext uri="{FF2B5EF4-FFF2-40B4-BE49-F238E27FC236}">
                <a16:creationId xmlns:a16="http://schemas.microsoft.com/office/drawing/2014/main" id="{D4CC2885-811E-6E4C-8AE8-932036CCA748}"/>
              </a:ext>
            </a:extLst>
          </p:cNvPr>
          <p:cNvCxnSpPr>
            <a:cxnSpLocks/>
          </p:cNvCxnSpPr>
          <p:nvPr/>
        </p:nvCxnSpPr>
        <p:spPr>
          <a:xfrm>
            <a:off x="6590485" y="4498511"/>
            <a:ext cx="0" cy="5633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7CEB1CC-D004-8F41-9250-CE6E66BDC7B3}"/>
              </a:ext>
            </a:extLst>
          </p:cNvPr>
          <p:cNvCxnSpPr>
            <a:cxnSpLocks/>
          </p:cNvCxnSpPr>
          <p:nvPr/>
        </p:nvCxnSpPr>
        <p:spPr>
          <a:xfrm>
            <a:off x="6590485" y="3347355"/>
            <a:ext cx="0" cy="5143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DA8D1F2-E53F-5C43-8031-64E4102E420F}"/>
              </a:ext>
            </a:extLst>
          </p:cNvPr>
          <p:cNvSpPr txBox="1"/>
          <p:nvPr/>
        </p:nvSpPr>
        <p:spPr>
          <a:xfrm>
            <a:off x="10210361" y="3935185"/>
            <a:ext cx="2199356" cy="1200329"/>
          </a:xfrm>
          <a:prstGeom prst="rect">
            <a:avLst/>
          </a:prstGeom>
          <a:noFill/>
        </p:spPr>
        <p:txBody>
          <a:bodyPr wrap="square" rtlCol="0">
            <a:spAutoFit/>
          </a:bodyPr>
          <a:lstStyle/>
          <a:p>
            <a:r>
              <a:rPr lang="en-US" dirty="0"/>
              <a:t>Application Y:</a:t>
            </a:r>
          </a:p>
          <a:p>
            <a:pPr marL="285750" indent="-285750">
              <a:buFont typeface="Arial" panose="020B0604020202020204" pitchFamily="34" charset="0"/>
              <a:buChar char="•"/>
            </a:pPr>
            <a:r>
              <a:rPr lang="en-US" dirty="0"/>
              <a:t>MVC </a:t>
            </a:r>
          </a:p>
          <a:p>
            <a:pPr marL="285750" indent="-285750">
              <a:buFont typeface="Arial" panose="020B0604020202020204" pitchFamily="34" charset="0"/>
              <a:buChar char="•"/>
            </a:pPr>
            <a:r>
              <a:rPr lang="en-US" dirty="0"/>
              <a:t>Web API </a:t>
            </a:r>
          </a:p>
          <a:p>
            <a:pPr marL="285750" indent="-285750">
              <a:buFont typeface="Arial" panose="020B0604020202020204" pitchFamily="34" charset="0"/>
              <a:buChar char="•"/>
            </a:pPr>
            <a:r>
              <a:rPr lang="en-US" dirty="0"/>
              <a:t>SQL Server</a:t>
            </a:r>
          </a:p>
        </p:txBody>
      </p:sp>
      <p:sp>
        <p:nvSpPr>
          <p:cNvPr id="28" name="TextBox 27">
            <a:extLst>
              <a:ext uri="{FF2B5EF4-FFF2-40B4-BE49-F238E27FC236}">
                <a16:creationId xmlns:a16="http://schemas.microsoft.com/office/drawing/2014/main" id="{32FA545F-B9B6-4B43-9578-2003888DFE95}"/>
              </a:ext>
            </a:extLst>
          </p:cNvPr>
          <p:cNvSpPr txBox="1"/>
          <p:nvPr/>
        </p:nvSpPr>
        <p:spPr>
          <a:xfrm>
            <a:off x="8376662" y="5399703"/>
            <a:ext cx="2199356" cy="1200329"/>
          </a:xfrm>
          <a:prstGeom prst="rect">
            <a:avLst/>
          </a:prstGeom>
          <a:noFill/>
        </p:spPr>
        <p:txBody>
          <a:bodyPr wrap="square" rtlCol="0">
            <a:spAutoFit/>
          </a:bodyPr>
          <a:lstStyle/>
          <a:p>
            <a:r>
              <a:rPr lang="en-US" dirty="0"/>
              <a:t>Application X:</a:t>
            </a:r>
          </a:p>
          <a:p>
            <a:pPr marL="285750" indent="-285750">
              <a:buFont typeface="Arial" panose="020B0604020202020204" pitchFamily="34" charset="0"/>
              <a:buChar char="•"/>
            </a:pPr>
            <a:r>
              <a:rPr lang="en-US" dirty="0"/>
              <a:t>React</a:t>
            </a:r>
          </a:p>
          <a:p>
            <a:pPr marL="285750" indent="-285750">
              <a:buFont typeface="Arial" panose="020B0604020202020204" pitchFamily="34" charset="0"/>
              <a:buChar char="•"/>
            </a:pPr>
            <a:r>
              <a:rPr lang="en-US" dirty="0"/>
              <a:t>Node.js</a:t>
            </a:r>
          </a:p>
          <a:p>
            <a:pPr marL="285750" indent="-285750">
              <a:buFont typeface="Arial" panose="020B0604020202020204" pitchFamily="34" charset="0"/>
              <a:buChar char="•"/>
            </a:pPr>
            <a:r>
              <a:rPr lang="en-US" dirty="0"/>
              <a:t>Mongo</a:t>
            </a:r>
          </a:p>
        </p:txBody>
      </p:sp>
    </p:spTree>
    <p:extLst>
      <p:ext uri="{BB962C8B-B14F-4D97-AF65-F5344CB8AC3E}">
        <p14:creationId xmlns:p14="http://schemas.microsoft.com/office/powerpoint/2010/main" val="134537520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C87CCE0-EA4C-6D4B-A0A9-351F020AC57F}"/>
              </a:ext>
            </a:extLst>
          </p:cNvPr>
          <p:cNvPicPr>
            <a:picLocks/>
          </p:cNvPicPr>
          <p:nvPr/>
        </p:nvPicPr>
        <p:blipFill rotWithShape="1">
          <a:blip r:embed="rId3">
            <a:alphaModFix amt="40000"/>
            <a:extLst/>
          </a:blip>
          <a:srcRect t="16631" b="1847"/>
          <a:stretch/>
        </p:blipFill>
        <p:spPr>
          <a:xfrm>
            <a:off x="20" y="10"/>
            <a:ext cx="12191980" cy="685799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810001" y="1449147"/>
            <a:ext cx="10572000" cy="3732453"/>
          </a:xfrm>
        </p:spPr>
        <p:txBody>
          <a:bodyPr>
            <a:normAutofit/>
          </a:bodyPr>
          <a:lstStyle/>
          <a:p>
            <a:r>
              <a:rPr lang="en-US" dirty="0"/>
              <a:t>Introducing </a:t>
            </a:r>
            <a:br>
              <a:rPr lang="en-US" dirty="0"/>
            </a:br>
            <a:r>
              <a:rPr lang="en-US" dirty="0"/>
              <a:t>Containers!</a:t>
            </a:r>
          </a:p>
        </p:txBody>
      </p:sp>
    </p:spTree>
    <p:extLst>
      <p:ext uri="{BB962C8B-B14F-4D97-AF65-F5344CB8AC3E}">
        <p14:creationId xmlns:p14="http://schemas.microsoft.com/office/powerpoint/2010/main" val="4160685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B9D51B3-61DE-1843-84B0-FFC822D30282}"/>
              </a:ext>
            </a:extLst>
          </p:cNvPr>
          <p:cNvPicPr>
            <a:picLocks/>
          </p:cNvPicPr>
          <p:nvPr/>
        </p:nvPicPr>
        <p:blipFill rotWithShape="1">
          <a:blip r:embed="rId3">
            <a:alphaModFix amt="40000"/>
            <a:extLst/>
          </a:blip>
          <a:srcRect t="13162" b="2568"/>
          <a:stretch/>
        </p:blipFill>
        <p:spPr>
          <a:xfrm>
            <a:off x="20" y="10"/>
            <a:ext cx="12191980" cy="685799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810001" y="1449147"/>
            <a:ext cx="10572000" cy="3732453"/>
          </a:xfrm>
        </p:spPr>
        <p:txBody>
          <a:bodyPr>
            <a:normAutofit/>
          </a:bodyPr>
          <a:lstStyle/>
          <a:p>
            <a:r>
              <a:rPr lang="en-US" dirty="0"/>
              <a:t>Building </a:t>
            </a:r>
            <a:br>
              <a:rPr lang="en-US" dirty="0"/>
            </a:br>
            <a:r>
              <a:rPr lang="en-US" dirty="0"/>
              <a:t>Containers</a:t>
            </a:r>
          </a:p>
        </p:txBody>
      </p:sp>
      <p:sp>
        <p:nvSpPr>
          <p:cNvPr id="9" name="Subtitle 2">
            <a:extLst>
              <a:ext uri="{FF2B5EF4-FFF2-40B4-BE49-F238E27FC236}">
                <a16:creationId xmlns:a16="http://schemas.microsoft.com/office/drawing/2014/main" id="{62B6F396-074E-C744-847D-E9387503969A}"/>
              </a:ext>
            </a:extLst>
          </p:cNvPr>
          <p:cNvSpPr>
            <a:spLocks noGrp="1"/>
          </p:cNvSpPr>
          <p:nvPr>
            <p:ph type="subTitle" idx="1"/>
          </p:nvPr>
        </p:nvSpPr>
        <p:spPr>
          <a:xfrm>
            <a:off x="810000" y="5280847"/>
            <a:ext cx="6333749" cy="1377128"/>
          </a:xfrm>
        </p:spPr>
        <p:txBody>
          <a:bodyPr>
            <a:normAutofit/>
          </a:bodyPr>
          <a:lstStyle/>
          <a:p>
            <a:pPr marL="285750" indent="-285750">
              <a:buFont typeface="Arial" panose="020B0604020202020204" pitchFamily="34" charset="0"/>
              <a:buChar char="•"/>
            </a:pPr>
            <a:r>
              <a:rPr lang="en-US" dirty="0"/>
              <a:t>Containers are created from Images</a:t>
            </a:r>
          </a:p>
          <a:p>
            <a:pPr marL="285750" indent="-285750">
              <a:buFont typeface="Arial" panose="020B0604020202020204" pitchFamily="34" charset="0"/>
              <a:buChar char="•"/>
            </a:pPr>
            <a:r>
              <a:rPr lang="en-US" dirty="0"/>
              <a:t>Images describe your application, like blue-prints</a:t>
            </a:r>
          </a:p>
          <a:p>
            <a:pPr marL="285750" indent="-285750">
              <a:buFont typeface="Arial" panose="020B0604020202020204" pitchFamily="34" charset="0"/>
              <a:buChar char="•"/>
            </a:pPr>
            <a:r>
              <a:rPr lang="en-US" dirty="0"/>
              <a:t>Images are created using a </a:t>
            </a:r>
            <a:r>
              <a:rPr lang="en-US" dirty="0" err="1"/>
              <a:t>Dockerfile</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26375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1103-F885-8D4A-AA1E-C3FC2BDC32FB}"/>
              </a:ext>
            </a:extLst>
          </p:cNvPr>
          <p:cNvSpPr>
            <a:spLocks noGrp="1"/>
          </p:cNvSpPr>
          <p:nvPr>
            <p:ph type="title"/>
          </p:nvPr>
        </p:nvSpPr>
        <p:spPr/>
        <p:txBody>
          <a:bodyPr/>
          <a:lstStyle/>
          <a:p>
            <a:r>
              <a:rPr lang="en-US" dirty="0"/>
              <a:t>Context: Our Sample service</a:t>
            </a:r>
          </a:p>
        </p:txBody>
      </p:sp>
      <p:pic>
        <p:nvPicPr>
          <p:cNvPr id="5" name="Content Placeholder 4">
            <a:extLst>
              <a:ext uri="{FF2B5EF4-FFF2-40B4-BE49-F238E27FC236}">
                <a16:creationId xmlns:a16="http://schemas.microsoft.com/office/drawing/2014/main" id="{2DB96830-EDF6-904A-BF59-B68EEA14106C}"/>
              </a:ext>
            </a:extLst>
          </p:cNvPr>
          <p:cNvPicPr>
            <a:picLocks noGrp="1" noChangeAspect="1"/>
          </p:cNvPicPr>
          <p:nvPr>
            <p:ph idx="1"/>
          </p:nvPr>
        </p:nvPicPr>
        <p:blipFill>
          <a:blip r:embed="rId3"/>
          <a:stretch>
            <a:fillRect/>
          </a:stretch>
        </p:blipFill>
        <p:spPr>
          <a:xfrm>
            <a:off x="2500312" y="2267749"/>
            <a:ext cx="7105648" cy="4232290"/>
          </a:xfrm>
        </p:spPr>
      </p:pic>
    </p:spTree>
    <p:extLst>
      <p:ext uri="{BB962C8B-B14F-4D97-AF65-F5344CB8AC3E}">
        <p14:creationId xmlns:p14="http://schemas.microsoft.com/office/powerpoint/2010/main" val="152828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9C1D-E373-8D4F-B179-08BA69EC6306}"/>
              </a:ext>
            </a:extLst>
          </p:cNvPr>
          <p:cNvSpPr>
            <a:spLocks noGrp="1"/>
          </p:cNvSpPr>
          <p:nvPr>
            <p:ph type="title"/>
          </p:nvPr>
        </p:nvSpPr>
        <p:spPr/>
        <p:txBody>
          <a:bodyPr/>
          <a:lstStyle/>
          <a:p>
            <a:r>
              <a:rPr lang="en-US" dirty="0"/>
              <a:t>Dockerfile_v1 - Over simplified</a:t>
            </a:r>
          </a:p>
        </p:txBody>
      </p:sp>
      <p:pic>
        <p:nvPicPr>
          <p:cNvPr id="14" name="Content Placeholder 13">
            <a:extLst>
              <a:ext uri="{FF2B5EF4-FFF2-40B4-BE49-F238E27FC236}">
                <a16:creationId xmlns:a16="http://schemas.microsoft.com/office/drawing/2014/main" id="{4D822FF2-28AF-034E-B755-91AF18AF662A}"/>
              </a:ext>
            </a:extLst>
          </p:cNvPr>
          <p:cNvPicPr>
            <a:picLocks noGrp="1" noChangeAspect="1"/>
          </p:cNvPicPr>
          <p:nvPr>
            <p:ph idx="1"/>
          </p:nvPr>
        </p:nvPicPr>
        <p:blipFill>
          <a:blip r:embed="rId3"/>
          <a:stretch>
            <a:fillRect/>
          </a:stretch>
        </p:blipFill>
        <p:spPr>
          <a:xfrm>
            <a:off x="1535999" y="2304000"/>
            <a:ext cx="9119999" cy="3600000"/>
          </a:xfrm>
        </p:spPr>
      </p:pic>
    </p:spTree>
    <p:extLst>
      <p:ext uri="{BB962C8B-B14F-4D97-AF65-F5344CB8AC3E}">
        <p14:creationId xmlns:p14="http://schemas.microsoft.com/office/powerpoint/2010/main" val="2723071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24BA8-AD47-8B4C-8AA9-5340E25D37F5}"/>
              </a:ext>
            </a:extLst>
          </p:cNvPr>
          <p:cNvSpPr>
            <a:spLocks noGrp="1"/>
          </p:cNvSpPr>
          <p:nvPr>
            <p:ph type="title"/>
          </p:nvPr>
        </p:nvSpPr>
        <p:spPr/>
        <p:txBody>
          <a:bodyPr/>
          <a:lstStyle/>
          <a:p>
            <a:r>
              <a:rPr lang="en-US" dirty="0"/>
              <a:t>Dockerfile_v1 - Issues</a:t>
            </a:r>
          </a:p>
        </p:txBody>
      </p:sp>
      <p:pic>
        <p:nvPicPr>
          <p:cNvPr id="7" name="Content Placeholder 13">
            <a:extLst>
              <a:ext uri="{FF2B5EF4-FFF2-40B4-BE49-F238E27FC236}">
                <a16:creationId xmlns:a16="http://schemas.microsoft.com/office/drawing/2014/main" id="{2EC95000-DD18-5243-9135-7D48AEC106F7}"/>
              </a:ext>
            </a:extLst>
          </p:cNvPr>
          <p:cNvPicPr>
            <a:picLocks noChangeAspect="1"/>
          </p:cNvPicPr>
          <p:nvPr/>
        </p:nvPicPr>
        <p:blipFill>
          <a:blip r:embed="rId3"/>
          <a:stretch>
            <a:fillRect/>
          </a:stretch>
        </p:blipFill>
        <p:spPr>
          <a:xfrm>
            <a:off x="1535999" y="2304000"/>
            <a:ext cx="9119999" cy="3600000"/>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3994391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24BA8-AD47-8B4C-8AA9-5340E25D37F5}"/>
              </a:ext>
            </a:extLst>
          </p:cNvPr>
          <p:cNvSpPr>
            <a:spLocks noGrp="1"/>
          </p:cNvSpPr>
          <p:nvPr>
            <p:ph type="title"/>
          </p:nvPr>
        </p:nvSpPr>
        <p:spPr/>
        <p:txBody>
          <a:bodyPr/>
          <a:lstStyle/>
          <a:p>
            <a:r>
              <a:rPr lang="en-US" dirty="0"/>
              <a:t>Dockerfile_v2 - Deterministic </a:t>
            </a:r>
          </a:p>
        </p:txBody>
      </p:sp>
      <p:pic>
        <p:nvPicPr>
          <p:cNvPr id="18" name="Picture 17">
            <a:extLst>
              <a:ext uri="{FF2B5EF4-FFF2-40B4-BE49-F238E27FC236}">
                <a16:creationId xmlns:a16="http://schemas.microsoft.com/office/drawing/2014/main" id="{70F9D637-7975-8244-A9FC-917808BF4ED3}"/>
              </a:ext>
            </a:extLst>
          </p:cNvPr>
          <p:cNvPicPr>
            <a:picLocks noChangeAspect="1"/>
          </p:cNvPicPr>
          <p:nvPr/>
        </p:nvPicPr>
        <p:blipFill>
          <a:blip r:embed="rId3"/>
          <a:stretch>
            <a:fillRect/>
          </a:stretch>
        </p:blipFill>
        <p:spPr>
          <a:xfrm>
            <a:off x="1535999" y="2304000"/>
            <a:ext cx="9120000" cy="3600000"/>
          </a:xfrm>
          <a:prstGeom prst="rect">
            <a:avLst/>
          </a:prstGeom>
        </p:spPr>
      </p:pic>
    </p:spTree>
    <p:extLst>
      <p:ext uri="{BB962C8B-B14F-4D97-AF65-F5344CB8AC3E}">
        <p14:creationId xmlns:p14="http://schemas.microsoft.com/office/powerpoint/2010/main" val="1826643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CF96-561C-9446-8DB8-DD7E9C894BAF}"/>
              </a:ext>
            </a:extLst>
          </p:cNvPr>
          <p:cNvSpPr>
            <a:spLocks noGrp="1"/>
          </p:cNvSpPr>
          <p:nvPr>
            <p:ph type="title"/>
          </p:nvPr>
        </p:nvSpPr>
        <p:spPr/>
        <p:txBody>
          <a:bodyPr/>
          <a:lstStyle/>
          <a:p>
            <a:r>
              <a:rPr lang="en-US" dirty="0"/>
              <a:t>Dockerfile_v3 – Multi Stage </a:t>
            </a:r>
            <a:r>
              <a:rPr lang="en-US" dirty="0" err="1"/>
              <a:t>Dockerfile</a:t>
            </a:r>
            <a:r>
              <a:rPr lang="en-US" dirty="0"/>
              <a:t>  </a:t>
            </a:r>
          </a:p>
        </p:txBody>
      </p:sp>
      <p:sp>
        <p:nvSpPr>
          <p:cNvPr id="4" name="Rectangle 3">
            <a:extLst>
              <a:ext uri="{FF2B5EF4-FFF2-40B4-BE49-F238E27FC236}">
                <a16:creationId xmlns:a16="http://schemas.microsoft.com/office/drawing/2014/main" id="{2AC3544A-8C77-AB41-84A2-C108A6D791E8}"/>
              </a:ext>
            </a:extLst>
          </p:cNvPr>
          <p:cNvSpPr/>
          <p:nvPr/>
        </p:nvSpPr>
        <p:spPr>
          <a:xfrm>
            <a:off x="3048000" y="3105835"/>
            <a:ext cx="6096000" cy="646331"/>
          </a:xfrm>
          <a:prstGeom prst="rect">
            <a:avLst/>
          </a:prstGeom>
        </p:spPr>
        <p:txBody>
          <a:bodyPr>
            <a:spAutoFit/>
          </a:bodyPr>
          <a:lstStyle/>
          <a:p>
            <a:br>
              <a:rPr lang="en-GB" dirty="0"/>
            </a:br>
            <a:endParaRPr lang="en-US" dirty="0"/>
          </a:p>
        </p:txBody>
      </p:sp>
      <p:pic>
        <p:nvPicPr>
          <p:cNvPr id="11" name="Content Placeholder 10">
            <a:extLst>
              <a:ext uri="{FF2B5EF4-FFF2-40B4-BE49-F238E27FC236}">
                <a16:creationId xmlns:a16="http://schemas.microsoft.com/office/drawing/2014/main" id="{27787DFC-1A36-B240-9214-989475531E64}"/>
              </a:ext>
            </a:extLst>
          </p:cNvPr>
          <p:cNvPicPr>
            <a:picLocks noChangeAspect="1"/>
          </p:cNvPicPr>
          <p:nvPr/>
        </p:nvPicPr>
        <p:blipFill>
          <a:blip r:embed="rId3"/>
          <a:stretch>
            <a:fillRect/>
          </a:stretch>
        </p:blipFill>
        <p:spPr>
          <a:xfrm>
            <a:off x="1535999" y="2304000"/>
            <a:ext cx="9119999" cy="3600000"/>
          </a:xfrm>
          <a:prstGeom prst="rect">
            <a:avLst/>
          </a:prstGeom>
          <a:effectLst>
            <a:outerShdw blurRad="50800" dir="14400000">
              <a:srgbClr val="000000">
                <a:alpha val="40000"/>
              </a:srgbClr>
            </a:outerShdw>
          </a:effectLst>
        </p:spPr>
      </p:pic>
      <p:sp>
        <p:nvSpPr>
          <p:cNvPr id="13" name="Rectangle 12">
            <a:extLst>
              <a:ext uri="{FF2B5EF4-FFF2-40B4-BE49-F238E27FC236}">
                <a16:creationId xmlns:a16="http://schemas.microsoft.com/office/drawing/2014/main" id="{0D53F0EA-E1A1-294A-A65E-C37C808874AF}"/>
              </a:ext>
            </a:extLst>
          </p:cNvPr>
          <p:cNvSpPr/>
          <p:nvPr/>
        </p:nvSpPr>
        <p:spPr>
          <a:xfrm>
            <a:off x="1535999" y="4918364"/>
            <a:ext cx="9104292" cy="7204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1747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794340-A3C6-3B4F-AE36-909AD7A994F6}"/>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What is Docker?</a:t>
            </a:r>
          </a:p>
        </p:txBody>
      </p:sp>
      <p:pic>
        <p:nvPicPr>
          <p:cNvPr id="5" name="Content Placeholder 4">
            <a:extLst>
              <a:ext uri="{FF2B5EF4-FFF2-40B4-BE49-F238E27FC236}">
                <a16:creationId xmlns:a16="http://schemas.microsoft.com/office/drawing/2014/main" id="{19288D77-5D8E-B841-AF79-97FD613B82F8}"/>
              </a:ext>
            </a:extLst>
          </p:cNvPr>
          <p:cNvPicPr>
            <a:picLocks noGrp="1" noChangeAspect="1"/>
          </p:cNvPicPr>
          <p:nvPr>
            <p:ph idx="1"/>
          </p:nvPr>
        </p:nvPicPr>
        <p:blipFill>
          <a:blip r:embed="rId3"/>
          <a:stretch>
            <a:fillRect/>
          </a:stretch>
        </p:blipFill>
        <p:spPr>
          <a:xfrm>
            <a:off x="5280472" y="1253059"/>
            <a:ext cx="6268062" cy="417870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00835613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CF96-561C-9446-8DB8-DD7E9C894BAF}"/>
              </a:ext>
            </a:extLst>
          </p:cNvPr>
          <p:cNvSpPr>
            <a:spLocks noGrp="1"/>
          </p:cNvSpPr>
          <p:nvPr>
            <p:ph type="title"/>
          </p:nvPr>
        </p:nvSpPr>
        <p:spPr/>
        <p:txBody>
          <a:bodyPr/>
          <a:lstStyle/>
          <a:p>
            <a:r>
              <a:rPr lang="en-US" dirty="0"/>
              <a:t>Dockerfile_v4 – run the Tests  </a:t>
            </a:r>
          </a:p>
        </p:txBody>
      </p:sp>
      <p:sp>
        <p:nvSpPr>
          <p:cNvPr id="4" name="Rectangle 3">
            <a:extLst>
              <a:ext uri="{FF2B5EF4-FFF2-40B4-BE49-F238E27FC236}">
                <a16:creationId xmlns:a16="http://schemas.microsoft.com/office/drawing/2014/main" id="{2AC3544A-8C77-AB41-84A2-C108A6D791E8}"/>
              </a:ext>
            </a:extLst>
          </p:cNvPr>
          <p:cNvSpPr/>
          <p:nvPr/>
        </p:nvSpPr>
        <p:spPr>
          <a:xfrm>
            <a:off x="3048000" y="3105835"/>
            <a:ext cx="6096000" cy="646331"/>
          </a:xfrm>
          <a:prstGeom prst="rect">
            <a:avLst/>
          </a:prstGeom>
        </p:spPr>
        <p:txBody>
          <a:bodyPr>
            <a:spAutoFit/>
          </a:bodyPr>
          <a:lstStyle/>
          <a:p>
            <a:br>
              <a:rPr lang="en-GB" dirty="0"/>
            </a:br>
            <a:endParaRPr lang="en-US" dirty="0"/>
          </a:p>
        </p:txBody>
      </p:sp>
      <p:pic>
        <p:nvPicPr>
          <p:cNvPr id="11" name="Content Placeholder 9">
            <a:extLst>
              <a:ext uri="{FF2B5EF4-FFF2-40B4-BE49-F238E27FC236}">
                <a16:creationId xmlns:a16="http://schemas.microsoft.com/office/drawing/2014/main" id="{18BBB9FC-F6CB-9A43-B062-B7F1EE44889F}"/>
              </a:ext>
            </a:extLst>
          </p:cNvPr>
          <p:cNvPicPr>
            <a:picLocks noChangeAspect="1"/>
          </p:cNvPicPr>
          <p:nvPr/>
        </p:nvPicPr>
        <p:blipFill>
          <a:blip r:embed="rId3"/>
          <a:stretch>
            <a:fillRect/>
          </a:stretch>
        </p:blipFill>
        <p:spPr>
          <a:xfrm>
            <a:off x="1535999" y="2304000"/>
            <a:ext cx="9119999" cy="3600000"/>
          </a:xfrm>
          <a:prstGeom prst="rect">
            <a:avLst/>
          </a:prstGeom>
          <a:effectLst>
            <a:outerShdw blurRad="50800" dir="14400000">
              <a:srgbClr val="000000">
                <a:alpha val="40000"/>
              </a:srgbClr>
            </a:outerShdw>
          </a:effectLst>
        </p:spPr>
      </p:pic>
      <p:sp>
        <p:nvSpPr>
          <p:cNvPr id="12" name="Rectangle 11">
            <a:extLst>
              <a:ext uri="{FF2B5EF4-FFF2-40B4-BE49-F238E27FC236}">
                <a16:creationId xmlns:a16="http://schemas.microsoft.com/office/drawing/2014/main" id="{9788950A-48AF-5A41-A0B7-6C9F57876EFB}"/>
              </a:ext>
            </a:extLst>
          </p:cNvPr>
          <p:cNvSpPr/>
          <p:nvPr/>
        </p:nvSpPr>
        <p:spPr>
          <a:xfrm>
            <a:off x="1535999" y="5417122"/>
            <a:ext cx="9104292" cy="4868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0497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CF96-561C-9446-8DB8-DD7E9C894BAF}"/>
              </a:ext>
            </a:extLst>
          </p:cNvPr>
          <p:cNvSpPr>
            <a:spLocks noGrp="1"/>
          </p:cNvSpPr>
          <p:nvPr>
            <p:ph type="title"/>
          </p:nvPr>
        </p:nvSpPr>
        <p:spPr/>
        <p:txBody>
          <a:bodyPr/>
          <a:lstStyle/>
          <a:p>
            <a:r>
              <a:rPr lang="en-US" dirty="0"/>
              <a:t>Dockerfile_v5 – smaller images FTW!  </a:t>
            </a:r>
          </a:p>
        </p:txBody>
      </p:sp>
      <p:sp>
        <p:nvSpPr>
          <p:cNvPr id="4" name="Rectangle 3">
            <a:extLst>
              <a:ext uri="{FF2B5EF4-FFF2-40B4-BE49-F238E27FC236}">
                <a16:creationId xmlns:a16="http://schemas.microsoft.com/office/drawing/2014/main" id="{2AC3544A-8C77-AB41-84A2-C108A6D791E8}"/>
              </a:ext>
            </a:extLst>
          </p:cNvPr>
          <p:cNvSpPr/>
          <p:nvPr/>
        </p:nvSpPr>
        <p:spPr>
          <a:xfrm>
            <a:off x="3048000" y="3105835"/>
            <a:ext cx="6096000" cy="646331"/>
          </a:xfrm>
          <a:prstGeom prst="rect">
            <a:avLst/>
          </a:prstGeom>
        </p:spPr>
        <p:txBody>
          <a:bodyPr>
            <a:spAutoFit/>
          </a:bodyPr>
          <a:lstStyle/>
          <a:p>
            <a:br>
              <a:rPr lang="en-GB" dirty="0"/>
            </a:br>
            <a:endParaRPr lang="en-US" dirty="0"/>
          </a:p>
        </p:txBody>
      </p:sp>
      <p:pic>
        <p:nvPicPr>
          <p:cNvPr id="12" name="Content Placeholder 11">
            <a:extLst>
              <a:ext uri="{FF2B5EF4-FFF2-40B4-BE49-F238E27FC236}">
                <a16:creationId xmlns:a16="http://schemas.microsoft.com/office/drawing/2014/main" id="{18ABD5F7-2082-C74F-BA5B-039A572FB07C}"/>
              </a:ext>
            </a:extLst>
          </p:cNvPr>
          <p:cNvPicPr>
            <a:picLocks noGrp="1" noChangeAspect="1"/>
          </p:cNvPicPr>
          <p:nvPr>
            <p:ph idx="1"/>
          </p:nvPr>
        </p:nvPicPr>
        <p:blipFill>
          <a:blip r:embed="rId3"/>
          <a:stretch>
            <a:fillRect/>
          </a:stretch>
        </p:blipFill>
        <p:spPr>
          <a:xfrm>
            <a:off x="1535999" y="2304000"/>
            <a:ext cx="9119999" cy="3600000"/>
          </a:xfrm>
        </p:spPr>
      </p:pic>
      <p:sp>
        <p:nvSpPr>
          <p:cNvPr id="13" name="Rectangle 12">
            <a:extLst>
              <a:ext uri="{FF2B5EF4-FFF2-40B4-BE49-F238E27FC236}">
                <a16:creationId xmlns:a16="http://schemas.microsoft.com/office/drawing/2014/main" id="{FAB851B9-1264-414F-901B-AA5D93A0D9AF}"/>
              </a:ext>
            </a:extLst>
          </p:cNvPr>
          <p:cNvSpPr/>
          <p:nvPr/>
        </p:nvSpPr>
        <p:spPr>
          <a:xfrm>
            <a:off x="1535999" y="5417122"/>
            <a:ext cx="9104292" cy="4868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7217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166A6D0-9189-AD4D-8C81-488142711939}"/>
              </a:ext>
            </a:extLst>
          </p:cNvPr>
          <p:cNvPicPr>
            <a:picLocks noChangeAspect="1"/>
          </p:cNvPicPr>
          <p:nvPr/>
        </p:nvPicPr>
        <p:blipFill rotWithShape="1">
          <a:blip r:embed="rId3">
            <a:alphaModFix amt="40000"/>
            <a:extLst/>
          </a:blip>
          <a:srcRect t="19636" b="1139"/>
          <a:stretch/>
        </p:blipFill>
        <p:spPr>
          <a:xfrm>
            <a:off x="20" y="10"/>
            <a:ext cx="12191980" cy="685799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810001" y="1449147"/>
            <a:ext cx="10572000" cy="3732453"/>
          </a:xfrm>
        </p:spPr>
        <p:txBody>
          <a:bodyPr>
            <a:normAutofit/>
          </a:bodyPr>
          <a:lstStyle/>
          <a:p>
            <a:r>
              <a:rPr lang="en-US" dirty="0"/>
              <a:t>Docker</a:t>
            </a:r>
            <a:br>
              <a:rPr lang="en-US" dirty="0"/>
            </a:br>
            <a:r>
              <a:rPr lang="en-US" dirty="0"/>
              <a:t>Compose</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10572000" cy="434974"/>
          </a:xfrm>
        </p:spPr>
        <p:txBody>
          <a:bodyPr>
            <a:norm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09449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Resources</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5094088" cy="434974"/>
          </a:xfrm>
        </p:spPr>
        <p:txBody>
          <a:bodyPr>
            <a:normAutofit/>
          </a:bodyPr>
          <a:lstStyle/>
          <a:p>
            <a:r>
              <a:rPr lang="en-GB" dirty="0">
                <a:hlinkClick r:id="rId2"/>
              </a:rPr>
              <a:t>https://training.play-with-docker.com/</a:t>
            </a:r>
            <a:endParaRPr lang="en-US" dirty="0"/>
          </a:p>
        </p:txBody>
      </p:sp>
      <p:sp>
        <p:nvSpPr>
          <p:cNvPr id="6" name="Subtitle 2">
            <a:extLst>
              <a:ext uri="{FF2B5EF4-FFF2-40B4-BE49-F238E27FC236}">
                <a16:creationId xmlns:a16="http://schemas.microsoft.com/office/drawing/2014/main" id="{2AF94828-2F88-0447-B85E-9DF9F614E252}"/>
              </a:ext>
            </a:extLst>
          </p:cNvPr>
          <p:cNvSpPr txBox="1">
            <a:spLocks/>
          </p:cNvSpPr>
          <p:nvPr/>
        </p:nvSpPr>
        <p:spPr>
          <a:xfrm>
            <a:off x="6096000" y="5280847"/>
            <a:ext cx="4055510" cy="4349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GB" dirty="0">
                <a:hlinkClick r:id="rId3"/>
              </a:rPr>
              <a:t>https://docs.docker.com/</a:t>
            </a:r>
            <a:endParaRPr lang="en-US" dirty="0"/>
          </a:p>
        </p:txBody>
      </p:sp>
      <p:sp>
        <p:nvSpPr>
          <p:cNvPr id="5" name="Subtitle 2">
            <a:extLst>
              <a:ext uri="{FF2B5EF4-FFF2-40B4-BE49-F238E27FC236}">
                <a16:creationId xmlns:a16="http://schemas.microsoft.com/office/drawing/2014/main" id="{BF453911-4C09-E842-9418-DB666AE4102D}"/>
              </a:ext>
            </a:extLst>
          </p:cNvPr>
          <p:cNvSpPr txBox="1">
            <a:spLocks/>
          </p:cNvSpPr>
          <p:nvPr/>
        </p:nvSpPr>
        <p:spPr>
          <a:xfrm>
            <a:off x="810000" y="5600700"/>
            <a:ext cx="6562349" cy="1085850"/>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GB" dirty="0">
                <a:hlinkClick r:id="rId4"/>
              </a:rPr>
              <a:t>https://hub.docker.com/_/microsoft-dotnet-core</a:t>
            </a:r>
            <a:endParaRPr lang="en-GB" dirty="0"/>
          </a:p>
          <a:p>
            <a:r>
              <a:rPr lang="en-GB" dirty="0">
                <a:hlinkClick r:id="rId5"/>
              </a:rPr>
              <a:t>https://hub.docker.com/_/microsoft-dotnet-framework/</a:t>
            </a:r>
            <a:endParaRPr lang="en-US" dirty="0"/>
          </a:p>
        </p:txBody>
      </p:sp>
      <p:sp>
        <p:nvSpPr>
          <p:cNvPr id="4" name="TextBox 3">
            <a:extLst>
              <a:ext uri="{FF2B5EF4-FFF2-40B4-BE49-F238E27FC236}">
                <a16:creationId xmlns:a16="http://schemas.microsoft.com/office/drawing/2014/main" id="{961F71F6-987D-484C-895A-9A11FC739C63}"/>
              </a:ext>
            </a:extLst>
          </p:cNvPr>
          <p:cNvSpPr txBox="1"/>
          <p:nvPr/>
        </p:nvSpPr>
        <p:spPr>
          <a:xfrm>
            <a:off x="1000125" y="557213"/>
            <a:ext cx="8601075" cy="2308324"/>
          </a:xfrm>
          <a:prstGeom prst="rect">
            <a:avLst/>
          </a:prstGeom>
          <a:noFill/>
        </p:spPr>
        <p:txBody>
          <a:bodyPr wrap="square" rtlCol="0">
            <a:spAutoFit/>
          </a:bodyPr>
          <a:lstStyle/>
          <a:p>
            <a:r>
              <a:rPr lang="en-GB" dirty="0">
                <a:hlinkClick r:id="rId6"/>
              </a:rPr>
              <a:t>https://andrewlock.net/exploring-the-net-core-2-1-docker-files-dotnet-runtime-vs-aspnetcore-runtime-vs-sdk/</a:t>
            </a:r>
            <a:endParaRPr lang="en-GB" dirty="0"/>
          </a:p>
          <a:p>
            <a:endParaRPr lang="en-GB" dirty="0"/>
          </a:p>
          <a:p>
            <a:r>
              <a:rPr lang="en-GB" dirty="0">
                <a:hlinkClick r:id="rId7"/>
              </a:rPr>
              <a:t>https://andrewlock.net/caching-docker-layers-on-serverless-build-hosts-with-multi-stage-builds---target,-and---cache-from/</a:t>
            </a:r>
            <a:endParaRPr lang="en-GB" dirty="0"/>
          </a:p>
          <a:p>
            <a:endParaRPr lang="en-US" dirty="0"/>
          </a:p>
          <a:p>
            <a:r>
              <a:rPr lang="en-GB" dirty="0">
                <a:hlinkClick r:id="rId8"/>
              </a:rPr>
              <a:t>https://www.stevejgordon.co.uk/docker-dotnet-developers-part-1</a:t>
            </a:r>
            <a:endParaRPr lang="en-GB" dirty="0"/>
          </a:p>
          <a:p>
            <a:endParaRPr lang="en-US" dirty="0"/>
          </a:p>
        </p:txBody>
      </p:sp>
      <p:sp>
        <p:nvSpPr>
          <p:cNvPr id="7" name="Rectangle 6">
            <a:extLst>
              <a:ext uri="{FF2B5EF4-FFF2-40B4-BE49-F238E27FC236}">
                <a16:creationId xmlns:a16="http://schemas.microsoft.com/office/drawing/2014/main" id="{39CA165E-8BD9-2E4D-A09D-4EC86D56A0BA}"/>
              </a:ext>
            </a:extLst>
          </p:cNvPr>
          <p:cNvSpPr/>
          <p:nvPr/>
        </p:nvSpPr>
        <p:spPr>
          <a:xfrm>
            <a:off x="3047999" y="3105835"/>
            <a:ext cx="6553201" cy="369332"/>
          </a:xfrm>
          <a:prstGeom prst="rect">
            <a:avLst/>
          </a:prstGeom>
        </p:spPr>
        <p:txBody>
          <a:bodyPr wrap="square">
            <a:spAutoFit/>
          </a:bodyPr>
          <a:lstStyle/>
          <a:p>
            <a:r>
              <a:rPr lang="en-GB" dirty="0">
                <a:hlinkClick r:id="rId9"/>
              </a:rPr>
              <a:t>https://docs.docker.com/engine/examples/dotnetcore/</a:t>
            </a:r>
            <a:endParaRPr lang="en-US" dirty="0"/>
          </a:p>
        </p:txBody>
      </p:sp>
      <p:sp>
        <p:nvSpPr>
          <p:cNvPr id="8" name="Rectangle 7">
            <a:extLst>
              <a:ext uri="{FF2B5EF4-FFF2-40B4-BE49-F238E27FC236}">
                <a16:creationId xmlns:a16="http://schemas.microsoft.com/office/drawing/2014/main" id="{1E5C0D0E-3D00-EA42-BE89-DBDA82BDB143}"/>
              </a:ext>
            </a:extLst>
          </p:cNvPr>
          <p:cNvSpPr/>
          <p:nvPr/>
        </p:nvSpPr>
        <p:spPr>
          <a:xfrm>
            <a:off x="4848225" y="3954859"/>
            <a:ext cx="6096000" cy="646331"/>
          </a:xfrm>
          <a:prstGeom prst="rect">
            <a:avLst/>
          </a:prstGeom>
        </p:spPr>
        <p:txBody>
          <a:bodyPr>
            <a:spAutoFit/>
          </a:bodyPr>
          <a:lstStyle/>
          <a:p>
            <a:r>
              <a:rPr lang="en-GB" dirty="0">
                <a:hlinkClick r:id="rId10"/>
              </a:rPr>
              <a:t>https://medium.com/@gdiener/how-to-build-a-smaller-docker-image-76779e18d48a</a:t>
            </a:r>
            <a:endParaRPr lang="en-US" dirty="0"/>
          </a:p>
        </p:txBody>
      </p:sp>
      <p:sp>
        <p:nvSpPr>
          <p:cNvPr id="9" name="Rectangle 8">
            <a:extLst>
              <a:ext uri="{FF2B5EF4-FFF2-40B4-BE49-F238E27FC236}">
                <a16:creationId xmlns:a16="http://schemas.microsoft.com/office/drawing/2014/main" id="{061C9A01-E15C-4741-BC4D-1E1A813F52AF}"/>
              </a:ext>
            </a:extLst>
          </p:cNvPr>
          <p:cNvSpPr/>
          <p:nvPr/>
        </p:nvSpPr>
        <p:spPr>
          <a:xfrm>
            <a:off x="8662987" y="1571038"/>
            <a:ext cx="6096000" cy="923330"/>
          </a:xfrm>
          <a:prstGeom prst="rect">
            <a:avLst/>
          </a:prstGeom>
        </p:spPr>
        <p:txBody>
          <a:bodyPr>
            <a:spAutoFit/>
          </a:bodyPr>
          <a:lstStyle/>
          <a:p>
            <a:r>
              <a:rPr lang="en-GB" dirty="0">
                <a:hlinkClick r:id="rId11"/>
              </a:rPr>
              <a:t>https://devblogs.microsoft.com/dotnet/net-core-container-images-now-published-to-microsoft-container-registry/</a:t>
            </a:r>
            <a:endParaRPr lang="en-US" dirty="0"/>
          </a:p>
        </p:txBody>
      </p:sp>
    </p:spTree>
    <p:extLst>
      <p:ext uri="{BB962C8B-B14F-4D97-AF65-F5344CB8AC3E}">
        <p14:creationId xmlns:p14="http://schemas.microsoft.com/office/powerpoint/2010/main" val="585592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4055510" cy="434974"/>
          </a:xfrm>
        </p:spPr>
        <p:txBody>
          <a:bodyPr/>
          <a:lstStyle/>
          <a:p>
            <a:r>
              <a:rPr lang="en-GB" dirty="0"/>
              <a:t>https://medium.com/@dcook_net</a:t>
            </a:r>
            <a:endParaRPr lang="en-US" dirty="0"/>
          </a:p>
        </p:txBody>
      </p:sp>
      <p:sp>
        <p:nvSpPr>
          <p:cNvPr id="6" name="Subtitle 2">
            <a:extLst>
              <a:ext uri="{FF2B5EF4-FFF2-40B4-BE49-F238E27FC236}">
                <a16:creationId xmlns:a16="http://schemas.microsoft.com/office/drawing/2014/main" id="{2AF94828-2F88-0447-B85E-9DF9F614E252}"/>
              </a:ext>
            </a:extLst>
          </p:cNvPr>
          <p:cNvSpPr txBox="1">
            <a:spLocks/>
          </p:cNvSpPr>
          <p:nvPr/>
        </p:nvSpPr>
        <p:spPr>
          <a:xfrm>
            <a:off x="6096000" y="5280847"/>
            <a:ext cx="4055510" cy="4349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GB" dirty="0"/>
              <a:t>@dcook_net</a:t>
            </a:r>
            <a:endParaRPr lang="en-US" dirty="0"/>
          </a:p>
        </p:txBody>
      </p:sp>
      <p:pic>
        <p:nvPicPr>
          <p:cNvPr id="10" name="Picture 9">
            <a:extLst>
              <a:ext uri="{FF2B5EF4-FFF2-40B4-BE49-F238E27FC236}">
                <a16:creationId xmlns:a16="http://schemas.microsoft.com/office/drawing/2014/main" id="{23BC176A-486F-0944-8A36-5B42E631FA40}"/>
              </a:ext>
            </a:extLst>
          </p:cNvPr>
          <p:cNvPicPr>
            <a:picLocks noChangeAspect="1"/>
          </p:cNvPicPr>
          <p:nvPr/>
        </p:nvPicPr>
        <p:blipFill>
          <a:blip r:embed="rId2"/>
          <a:stretch>
            <a:fillRect/>
          </a:stretch>
        </p:blipFill>
        <p:spPr>
          <a:xfrm>
            <a:off x="5520000" y="5280847"/>
            <a:ext cx="576000" cy="576000"/>
          </a:xfrm>
          <a:prstGeom prst="rect">
            <a:avLst/>
          </a:prstGeom>
        </p:spPr>
      </p:pic>
      <p:pic>
        <p:nvPicPr>
          <p:cNvPr id="12" name="Picture 11">
            <a:extLst>
              <a:ext uri="{FF2B5EF4-FFF2-40B4-BE49-F238E27FC236}">
                <a16:creationId xmlns:a16="http://schemas.microsoft.com/office/drawing/2014/main" id="{4303DEE4-36A6-364F-95A8-F286C57828D0}"/>
              </a:ext>
            </a:extLst>
          </p:cNvPr>
          <p:cNvPicPr>
            <a:picLocks noChangeAspect="1"/>
          </p:cNvPicPr>
          <p:nvPr/>
        </p:nvPicPr>
        <p:blipFill>
          <a:blip r:embed="rId3"/>
          <a:stretch>
            <a:fillRect/>
          </a:stretch>
        </p:blipFill>
        <p:spPr>
          <a:xfrm>
            <a:off x="234001" y="5280847"/>
            <a:ext cx="576000" cy="576000"/>
          </a:xfrm>
          <a:prstGeom prst="rect">
            <a:avLst/>
          </a:prstGeom>
        </p:spPr>
      </p:pic>
      <p:pic>
        <p:nvPicPr>
          <p:cNvPr id="14" name="Picture 13">
            <a:extLst>
              <a:ext uri="{FF2B5EF4-FFF2-40B4-BE49-F238E27FC236}">
                <a16:creationId xmlns:a16="http://schemas.microsoft.com/office/drawing/2014/main" id="{3F98D68D-DD34-204A-8B17-79274C148971}"/>
              </a:ext>
            </a:extLst>
          </p:cNvPr>
          <p:cNvPicPr>
            <a:picLocks noChangeAspect="1"/>
          </p:cNvPicPr>
          <p:nvPr/>
        </p:nvPicPr>
        <p:blipFill>
          <a:blip r:embed="rId4"/>
          <a:stretch>
            <a:fillRect/>
          </a:stretch>
        </p:blipFill>
        <p:spPr>
          <a:xfrm>
            <a:off x="234001" y="6141496"/>
            <a:ext cx="576000" cy="576000"/>
          </a:xfrm>
          <a:prstGeom prst="rect">
            <a:avLst/>
          </a:prstGeom>
        </p:spPr>
      </p:pic>
      <p:sp>
        <p:nvSpPr>
          <p:cNvPr id="15" name="Subtitle 2">
            <a:extLst>
              <a:ext uri="{FF2B5EF4-FFF2-40B4-BE49-F238E27FC236}">
                <a16:creationId xmlns:a16="http://schemas.microsoft.com/office/drawing/2014/main" id="{C59822C7-730C-9A44-B760-17E189A53ACF}"/>
              </a:ext>
            </a:extLst>
          </p:cNvPr>
          <p:cNvSpPr txBox="1">
            <a:spLocks/>
          </p:cNvSpPr>
          <p:nvPr/>
        </p:nvSpPr>
        <p:spPr>
          <a:xfrm>
            <a:off x="810001" y="6212009"/>
            <a:ext cx="4055510" cy="4349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GB" dirty="0"/>
              <a:t>https://github.com/dcook-net/</a:t>
            </a:r>
            <a:endParaRPr lang="en-US" dirty="0"/>
          </a:p>
        </p:txBody>
      </p:sp>
    </p:spTree>
    <p:extLst>
      <p:ext uri="{BB962C8B-B14F-4D97-AF65-F5344CB8AC3E}">
        <p14:creationId xmlns:p14="http://schemas.microsoft.com/office/powerpoint/2010/main" val="3388494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What can Docker give me and my team, right now?</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10572000" cy="1357020"/>
          </a:xfrm>
        </p:spPr>
        <p:txBody>
          <a:bodyPr>
            <a:normAutofit/>
          </a:bodyPr>
          <a:lstStyle/>
          <a:p>
            <a:pPr marL="285750" indent="-285750">
              <a:buFont typeface="Arial" panose="020B0604020202020204" pitchFamily="34" charset="0"/>
              <a:buChar char="•"/>
            </a:pPr>
            <a:r>
              <a:rPr lang="en-US" dirty="0"/>
              <a:t>Control</a:t>
            </a:r>
          </a:p>
          <a:p>
            <a:pPr marL="285750" indent="-285750">
              <a:buFont typeface="Arial" panose="020B0604020202020204" pitchFamily="34" charset="0"/>
              <a:buChar char="•"/>
            </a:pPr>
            <a:r>
              <a:rPr lang="en-US" dirty="0"/>
              <a:t>Speed</a:t>
            </a:r>
          </a:p>
          <a:p>
            <a:pPr marL="285750" indent="-285750">
              <a:buFont typeface="Arial" panose="020B0604020202020204" pitchFamily="34" charset="0"/>
              <a:buChar char="•"/>
            </a:pPr>
            <a:r>
              <a:rPr lang="en-US" dirty="0"/>
              <a:t>Repeatability </a:t>
            </a:r>
          </a:p>
        </p:txBody>
      </p:sp>
    </p:spTree>
    <p:extLst>
      <p:ext uri="{BB962C8B-B14F-4D97-AF65-F5344CB8AC3E}">
        <p14:creationId xmlns:p14="http://schemas.microsoft.com/office/powerpoint/2010/main" val="1976320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What is a </a:t>
            </a:r>
            <a:br>
              <a:rPr lang="en-US" dirty="0"/>
            </a:br>
            <a:r>
              <a:rPr lang="en-US" dirty="0"/>
              <a:t>Container?</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279420" y="5239264"/>
            <a:ext cx="11912579" cy="1618735"/>
          </a:xfrm>
        </p:spPr>
        <p:txBody>
          <a:bodyPr>
            <a:normAutofit/>
          </a:bodyPr>
          <a:lstStyle/>
          <a:p>
            <a:pPr marL="285750" indent="-285750">
              <a:buFont typeface="Arial" panose="020B0604020202020204" pitchFamily="34" charset="0"/>
              <a:buChar char="•"/>
            </a:pPr>
            <a:r>
              <a:rPr lang="en-US" dirty="0"/>
              <a:t>Light weight wrapper around a process, that runs on top of the Host and shares its resources.</a:t>
            </a:r>
          </a:p>
          <a:p>
            <a:pPr marL="285750" indent="-285750">
              <a:buFont typeface="Arial" panose="020B0604020202020204" pitchFamily="34" charset="0"/>
              <a:buChar char="•"/>
            </a:pPr>
            <a:r>
              <a:rPr lang="en-US" dirty="0"/>
              <a:t>Contains all the dependencies you app requires: code, runtime, dependent </a:t>
            </a:r>
            <a:r>
              <a:rPr lang="en-US" dirty="0" err="1"/>
              <a:t>dlls</a:t>
            </a:r>
            <a:r>
              <a:rPr lang="en-US" dirty="0"/>
              <a:t>, config, even the OS </a:t>
            </a:r>
          </a:p>
          <a:p>
            <a:pPr marL="285750" indent="-285750">
              <a:buFont typeface="Arial" panose="020B0604020202020204" pitchFamily="34" charset="0"/>
              <a:buChar char="•"/>
            </a:pPr>
            <a:r>
              <a:rPr lang="en-US" dirty="0"/>
              <a:t>Will run anywhere that Docker is installed</a:t>
            </a:r>
          </a:p>
        </p:txBody>
      </p:sp>
      <p:pic>
        <p:nvPicPr>
          <p:cNvPr id="6" name="Picture 5">
            <a:extLst>
              <a:ext uri="{FF2B5EF4-FFF2-40B4-BE49-F238E27FC236}">
                <a16:creationId xmlns:a16="http://schemas.microsoft.com/office/drawing/2014/main" id="{FB16B005-267A-FE4B-AB91-F086258D90AC}"/>
              </a:ext>
            </a:extLst>
          </p:cNvPr>
          <p:cNvPicPr>
            <a:picLocks noChangeAspect="1"/>
          </p:cNvPicPr>
          <p:nvPr/>
        </p:nvPicPr>
        <p:blipFill>
          <a:blip r:embed="rId3"/>
          <a:stretch>
            <a:fillRect/>
          </a:stretch>
        </p:blipFill>
        <p:spPr>
          <a:xfrm>
            <a:off x="6840000" y="1080000"/>
            <a:ext cx="4680000" cy="3734624"/>
          </a:xfrm>
          <a:prstGeom prst="rect">
            <a:avLst/>
          </a:prstGeom>
        </p:spPr>
      </p:pic>
      <p:sp>
        <p:nvSpPr>
          <p:cNvPr id="5" name="TextBox 4">
            <a:extLst>
              <a:ext uri="{FF2B5EF4-FFF2-40B4-BE49-F238E27FC236}">
                <a16:creationId xmlns:a16="http://schemas.microsoft.com/office/drawing/2014/main" id="{9F68E96A-E39A-3643-885D-58ED7D71FD76}"/>
              </a:ext>
            </a:extLst>
          </p:cNvPr>
          <p:cNvSpPr txBox="1"/>
          <p:nvPr/>
        </p:nvSpPr>
        <p:spPr>
          <a:xfrm>
            <a:off x="1643063" y="228600"/>
            <a:ext cx="9205912" cy="1477328"/>
          </a:xfrm>
          <a:prstGeom prst="rect">
            <a:avLst/>
          </a:prstGeom>
          <a:solidFill>
            <a:schemeClr val="accent2"/>
          </a:solidFill>
        </p:spPr>
        <p:txBody>
          <a:bodyPr wrap="square" rtlCol="0">
            <a:spAutoFit/>
          </a:bodyPr>
          <a:lstStyle/>
          <a:p>
            <a:r>
              <a:rPr lang="en-GB" dirty="0"/>
              <a:t>With Docker, you can just grab a portable Python runtime as an image, no installation necessary. Then, your build can include the base Python image right alongside your app code, ensuring that your app, its dependencies, and the runtime, all travel together.</a:t>
            </a:r>
          </a:p>
          <a:p>
            <a:r>
              <a:rPr lang="en-GB" dirty="0"/>
              <a:t>These portable images are defined by something called a </a:t>
            </a:r>
            <a:r>
              <a:rPr lang="en-GB" dirty="0" err="1"/>
              <a:t>Dockerfile</a:t>
            </a:r>
            <a:r>
              <a:rPr lang="en-GB" dirty="0"/>
              <a:t>.</a:t>
            </a:r>
          </a:p>
        </p:txBody>
      </p:sp>
    </p:spTree>
    <p:extLst>
      <p:ext uri="{BB962C8B-B14F-4D97-AF65-F5344CB8AC3E}">
        <p14:creationId xmlns:p14="http://schemas.microsoft.com/office/powerpoint/2010/main" val="4052224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Containers </a:t>
            </a:r>
            <a:br>
              <a:rPr lang="en-US" dirty="0"/>
            </a:br>
            <a:r>
              <a:rPr lang="en-US" dirty="0"/>
              <a:t>are not VMs!</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279422" y="4921956"/>
            <a:ext cx="4758267" cy="1936044"/>
          </a:xfrm>
        </p:spPr>
        <p:txBody>
          <a:bodyPr>
            <a:normAutofit lnSpcReduction="10000"/>
          </a:bodyPr>
          <a:lstStyle/>
          <a:p>
            <a:r>
              <a:rPr lang="en-US" dirty="0"/>
              <a:t>VM</a:t>
            </a:r>
          </a:p>
          <a:p>
            <a:pPr marL="285750" indent="-285750">
              <a:buFont typeface="Arial" panose="020B0604020202020204" pitchFamily="34" charset="0"/>
              <a:buChar char="•"/>
            </a:pPr>
            <a:r>
              <a:rPr lang="en-US" dirty="0"/>
              <a:t>Contain a complete OS </a:t>
            </a:r>
          </a:p>
          <a:p>
            <a:pPr marL="285750" indent="-285750">
              <a:buFont typeface="Arial" panose="020B0604020202020204" pitchFamily="34" charset="0"/>
              <a:buChar char="•"/>
            </a:pPr>
            <a:r>
              <a:rPr lang="en-US" dirty="0"/>
              <a:t>Long lived by nature</a:t>
            </a:r>
          </a:p>
          <a:p>
            <a:pPr marL="285750" indent="-285750">
              <a:buFont typeface="Arial" panose="020B0604020202020204" pitchFamily="34" charset="0"/>
              <a:buChar char="•"/>
            </a:pPr>
            <a:r>
              <a:rPr lang="en-US" dirty="0"/>
              <a:t>Persistent State?</a:t>
            </a:r>
          </a:p>
          <a:p>
            <a:pPr marL="285750" indent="-285750">
              <a:buFont typeface="Arial" panose="020B0604020202020204" pitchFamily="34" charset="0"/>
              <a:buChar char="•"/>
            </a:pPr>
            <a:r>
              <a:rPr lang="en-US" dirty="0"/>
              <a:t>Complete Isolation from other VMs</a:t>
            </a:r>
          </a:p>
        </p:txBody>
      </p:sp>
      <p:sp>
        <p:nvSpPr>
          <p:cNvPr id="8" name="Subtitle 2">
            <a:extLst>
              <a:ext uri="{FF2B5EF4-FFF2-40B4-BE49-F238E27FC236}">
                <a16:creationId xmlns:a16="http://schemas.microsoft.com/office/drawing/2014/main" id="{39A9048E-362F-924A-B16F-AE1CF2AD1B93}"/>
              </a:ext>
            </a:extLst>
          </p:cNvPr>
          <p:cNvSpPr txBox="1">
            <a:spLocks/>
          </p:cNvSpPr>
          <p:nvPr/>
        </p:nvSpPr>
        <p:spPr>
          <a:xfrm>
            <a:off x="5602133" y="4921956"/>
            <a:ext cx="4758267" cy="1936044"/>
          </a:xfrm>
          <a:prstGeom prst="rect">
            <a:avLst/>
          </a:prstGeom>
          <a:effectLst>
            <a:outerShdw blurRad="50800" dir="14400000">
              <a:srgbClr val="000000">
                <a:alpha val="40000"/>
              </a:srgbClr>
            </a:outerShdw>
          </a:effectLst>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dirty="0"/>
              <a:t>Docker Containers</a:t>
            </a:r>
          </a:p>
          <a:p>
            <a:pPr marL="285750" indent="-285750">
              <a:buFont typeface="Arial" panose="020B0604020202020204" pitchFamily="34" charset="0"/>
              <a:buChar char="•"/>
            </a:pPr>
            <a:r>
              <a:rPr lang="en-US" dirty="0"/>
              <a:t>Layered on top of the Host</a:t>
            </a:r>
          </a:p>
          <a:p>
            <a:pPr marL="285750" indent="-285750">
              <a:buFont typeface="Arial" panose="020B0604020202020204" pitchFamily="34" charset="0"/>
              <a:buChar char="•"/>
            </a:pPr>
            <a:r>
              <a:rPr lang="en-US" dirty="0"/>
              <a:t>Ephemeral in nature</a:t>
            </a:r>
          </a:p>
          <a:p>
            <a:pPr marL="285750" indent="-285750">
              <a:buFont typeface="Arial" panose="020B0604020202020204" pitchFamily="34" charset="0"/>
              <a:buChar char="•"/>
            </a:pPr>
            <a:r>
              <a:rPr lang="en-US" dirty="0"/>
              <a:t>Stateless?</a:t>
            </a:r>
          </a:p>
          <a:p>
            <a:pPr marL="285750" indent="-285750">
              <a:buFont typeface="Arial" panose="020B0604020202020204" pitchFamily="34" charset="0"/>
              <a:buChar char="•"/>
            </a:pPr>
            <a:r>
              <a:rPr lang="en-US" dirty="0"/>
              <a:t>Limited Isolation </a:t>
            </a:r>
          </a:p>
        </p:txBody>
      </p:sp>
      <p:pic>
        <p:nvPicPr>
          <p:cNvPr id="5" name="Picture 4">
            <a:extLst>
              <a:ext uri="{FF2B5EF4-FFF2-40B4-BE49-F238E27FC236}">
                <a16:creationId xmlns:a16="http://schemas.microsoft.com/office/drawing/2014/main" id="{20D11C2C-47A1-9649-8044-F1C7B1B7144F}"/>
              </a:ext>
            </a:extLst>
          </p:cNvPr>
          <p:cNvPicPr>
            <a:picLocks/>
          </p:cNvPicPr>
          <p:nvPr/>
        </p:nvPicPr>
        <p:blipFill rotWithShape="1">
          <a:blip r:embed="rId3"/>
          <a:srcRect r="9250"/>
          <a:stretch/>
        </p:blipFill>
        <p:spPr>
          <a:xfrm>
            <a:off x="6840000" y="1080000"/>
            <a:ext cx="4680000" cy="3600000"/>
          </a:xfrm>
          <a:prstGeom prst="rect">
            <a:avLst/>
          </a:prstGeom>
        </p:spPr>
      </p:pic>
    </p:spTree>
    <p:extLst>
      <p:ext uri="{BB962C8B-B14F-4D97-AF65-F5344CB8AC3E}">
        <p14:creationId xmlns:p14="http://schemas.microsoft.com/office/powerpoint/2010/main" val="3242876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Why use </a:t>
            </a:r>
            <a:br>
              <a:rPr lang="en-US" dirty="0"/>
            </a:br>
            <a:r>
              <a:rPr lang="en-US" dirty="0"/>
              <a:t>Docker?</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10572000" cy="1334266"/>
          </a:xfrm>
        </p:spPr>
        <p:txBody>
          <a:bodyPr/>
          <a:lstStyle/>
          <a:p>
            <a:pPr marL="285750" indent="-285750">
              <a:buFont typeface="Arial" panose="020B0604020202020204" pitchFamily="34" charset="0"/>
              <a:buChar char="•"/>
            </a:pPr>
            <a:r>
              <a:rPr lang="en-US" dirty="0"/>
              <a:t>Fast, and reduces manual setup tasks, making the team go faster</a:t>
            </a:r>
          </a:p>
          <a:p>
            <a:pPr marL="285750" indent="-285750">
              <a:buFont typeface="Arial" panose="020B0604020202020204" pitchFamily="34" charset="0"/>
              <a:buChar char="•"/>
            </a:pPr>
            <a:r>
              <a:rPr lang="en-US" dirty="0"/>
              <a:t>Sort after skills, can be applied to any OS or programming language</a:t>
            </a:r>
          </a:p>
          <a:p>
            <a:pPr marL="285750" indent="-285750">
              <a:buFont typeface="Arial" panose="020B0604020202020204" pitchFamily="34" charset="0"/>
              <a:buChar char="•"/>
            </a:pPr>
            <a:r>
              <a:rPr lang="en-US" dirty="0"/>
              <a:t>“Works in my Container!” == “Well I guess it just </a:t>
            </a:r>
            <a:r>
              <a:rPr lang="en-US" dirty="0" err="1"/>
              <a:t>flippin</a:t>
            </a:r>
            <a:r>
              <a:rPr lang="en-US" dirty="0"/>
              <a:t>’ well works then!”</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6C502EAA-6D08-F740-80B1-8EAEF41BD6F1}"/>
              </a:ext>
            </a:extLst>
          </p:cNvPr>
          <p:cNvPicPr>
            <a:picLocks/>
          </p:cNvPicPr>
          <p:nvPr/>
        </p:nvPicPr>
        <p:blipFill rotWithShape="1">
          <a:blip r:embed="rId3"/>
          <a:srcRect r="67270"/>
          <a:stretch/>
        </p:blipFill>
        <p:spPr>
          <a:xfrm>
            <a:off x="6840000" y="1080000"/>
            <a:ext cx="4680000" cy="3600000"/>
          </a:xfrm>
          <a:prstGeom prst="rect">
            <a:avLst/>
          </a:prstGeom>
        </p:spPr>
      </p:pic>
    </p:spTree>
    <p:extLst>
      <p:ext uri="{BB962C8B-B14F-4D97-AF65-F5344CB8AC3E}">
        <p14:creationId xmlns:p14="http://schemas.microsoft.com/office/powerpoint/2010/main" val="3084763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F110-9CE6-544B-BFA9-24DD03472CC7}"/>
              </a:ext>
            </a:extLst>
          </p:cNvPr>
          <p:cNvSpPr>
            <a:spLocks noGrp="1"/>
          </p:cNvSpPr>
          <p:nvPr>
            <p:ph type="title"/>
          </p:nvPr>
        </p:nvSpPr>
        <p:spPr/>
        <p:txBody>
          <a:bodyPr/>
          <a:lstStyle/>
          <a:p>
            <a:r>
              <a:rPr lang="en-US" dirty="0"/>
              <a:t>Quick Demo</a:t>
            </a:r>
          </a:p>
        </p:txBody>
      </p:sp>
      <p:sp>
        <p:nvSpPr>
          <p:cNvPr id="3" name="Content Placeholder 2">
            <a:extLst>
              <a:ext uri="{FF2B5EF4-FFF2-40B4-BE49-F238E27FC236}">
                <a16:creationId xmlns:a16="http://schemas.microsoft.com/office/drawing/2014/main" id="{75EDB7E7-1138-994A-997B-68BF4A1565B9}"/>
              </a:ext>
            </a:extLst>
          </p:cNvPr>
          <p:cNvSpPr>
            <a:spLocks noGrp="1"/>
          </p:cNvSpPr>
          <p:nvPr>
            <p:ph idx="1"/>
          </p:nvPr>
        </p:nvSpPr>
        <p:spPr/>
        <p:txBody>
          <a:bodyPr/>
          <a:lstStyle/>
          <a:p>
            <a:r>
              <a:rPr lang="en-US" dirty="0"/>
              <a:t>docker pull </a:t>
            </a:r>
            <a:r>
              <a:rPr lang="en-US" dirty="0" err="1"/>
              <a:t>mcr.microsoft.com</a:t>
            </a:r>
            <a:r>
              <a:rPr lang="en-US" dirty="0"/>
              <a:t>/dotnet/core/samples</a:t>
            </a:r>
          </a:p>
          <a:p>
            <a:r>
              <a:rPr lang="en-GB" dirty="0"/>
              <a:t>docker run -it --</a:t>
            </a:r>
            <a:r>
              <a:rPr lang="en-GB" dirty="0" err="1"/>
              <a:t>rm</a:t>
            </a:r>
            <a:r>
              <a:rPr lang="en-GB" dirty="0"/>
              <a:t> -p 8000:80 --name </a:t>
            </a:r>
            <a:r>
              <a:rPr lang="en-GB" dirty="0" err="1"/>
              <a:t>aspnetcore_sample</a:t>
            </a:r>
            <a:r>
              <a:rPr lang="en-GB" dirty="0"/>
              <a:t> </a:t>
            </a:r>
            <a:r>
              <a:rPr lang="en-GB" dirty="0" err="1"/>
              <a:t>mcr.microsoft.com</a:t>
            </a:r>
            <a:r>
              <a:rPr lang="en-GB" dirty="0"/>
              <a:t>/dotnet/core/</a:t>
            </a:r>
            <a:r>
              <a:rPr lang="en-GB" dirty="0" err="1"/>
              <a:t>samples:aspnetapp</a:t>
            </a:r>
            <a:endParaRPr lang="en-GB" dirty="0"/>
          </a:p>
          <a:p>
            <a:r>
              <a:rPr lang="en-GB" dirty="0"/>
              <a:t>http://localhost:8000</a:t>
            </a:r>
            <a:endParaRPr lang="en-US" dirty="0"/>
          </a:p>
          <a:p>
            <a:pPr marL="0" indent="0">
              <a:buNone/>
            </a:pPr>
            <a:endParaRPr lang="en-US" dirty="0"/>
          </a:p>
        </p:txBody>
      </p:sp>
    </p:spTree>
    <p:extLst>
      <p:ext uri="{BB962C8B-B14F-4D97-AF65-F5344CB8AC3E}">
        <p14:creationId xmlns:p14="http://schemas.microsoft.com/office/powerpoint/2010/main" val="3061375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Context:</a:t>
            </a:r>
            <a:br>
              <a:rPr lang="en-US" sz="4400" dirty="0"/>
            </a:br>
            <a:br>
              <a:rPr lang="en-US" sz="4400" dirty="0"/>
            </a:br>
            <a:r>
              <a:rPr lang="en-US" sz="4400" dirty="0"/>
              <a:t>Our Application</a:t>
            </a:r>
            <a:br>
              <a:rPr lang="en-US" sz="4400" dirty="0"/>
            </a:br>
            <a:r>
              <a:rPr lang="en-US" sz="4400" dirty="0"/>
              <a:t>Stack</a:t>
            </a:r>
          </a:p>
        </p:txBody>
      </p:sp>
      <p:pic>
        <p:nvPicPr>
          <p:cNvPr id="11" name="Content Placeholder 10">
            <a:extLst>
              <a:ext uri="{FF2B5EF4-FFF2-40B4-BE49-F238E27FC236}">
                <a16:creationId xmlns:a16="http://schemas.microsoft.com/office/drawing/2014/main" id="{D5B66045-EA5F-5743-9EBE-63DDE9120620}"/>
              </a:ext>
            </a:extLst>
          </p:cNvPr>
          <p:cNvPicPr>
            <a:picLocks noGrp="1" noChangeAspect="1"/>
          </p:cNvPicPr>
          <p:nvPr>
            <p:ph idx="1"/>
          </p:nvPr>
        </p:nvPicPr>
        <p:blipFill>
          <a:blip r:embed="rId3"/>
          <a:stretch>
            <a:fillRect/>
          </a:stretch>
        </p:blipFill>
        <p:spPr>
          <a:xfrm>
            <a:off x="6427792" y="295982"/>
            <a:ext cx="4201855" cy="6246000"/>
          </a:xfrm>
        </p:spPr>
      </p:pic>
      <p:sp>
        <p:nvSpPr>
          <p:cNvPr id="13" name="TextBox 12">
            <a:extLst>
              <a:ext uri="{FF2B5EF4-FFF2-40B4-BE49-F238E27FC236}">
                <a16:creationId xmlns:a16="http://schemas.microsoft.com/office/drawing/2014/main" id="{6C5A9D27-82BD-A647-82F0-56AE004FF271}"/>
              </a:ext>
            </a:extLst>
          </p:cNvPr>
          <p:cNvSpPr txBox="1"/>
          <p:nvPr/>
        </p:nvSpPr>
        <p:spPr>
          <a:xfrm>
            <a:off x="6272213" y="3943349"/>
            <a:ext cx="1571625" cy="646331"/>
          </a:xfrm>
          <a:prstGeom prst="rect">
            <a:avLst/>
          </a:prstGeom>
          <a:noFill/>
        </p:spPr>
        <p:txBody>
          <a:bodyPr wrap="square" rtlCol="0">
            <a:spAutoFit/>
          </a:bodyPr>
          <a:lstStyle/>
          <a:p>
            <a:pPr algn="ctr"/>
            <a:r>
              <a:rPr lang="en-US" dirty="0"/>
              <a:t>Automated </a:t>
            </a:r>
          </a:p>
          <a:p>
            <a:pPr algn="ctr"/>
            <a:r>
              <a:rPr lang="en-US" dirty="0"/>
              <a:t>Tests</a:t>
            </a:r>
          </a:p>
        </p:txBody>
      </p:sp>
      <p:sp>
        <p:nvSpPr>
          <p:cNvPr id="16" name="TextBox 15">
            <a:extLst>
              <a:ext uri="{FF2B5EF4-FFF2-40B4-BE49-F238E27FC236}">
                <a16:creationId xmlns:a16="http://schemas.microsoft.com/office/drawing/2014/main" id="{E9FE9047-96B3-F142-B31A-F2976693D6FD}"/>
              </a:ext>
            </a:extLst>
          </p:cNvPr>
          <p:cNvSpPr txBox="1"/>
          <p:nvPr/>
        </p:nvSpPr>
        <p:spPr>
          <a:xfrm>
            <a:off x="10382246" y="2967036"/>
            <a:ext cx="1571625" cy="646331"/>
          </a:xfrm>
          <a:prstGeom prst="rect">
            <a:avLst/>
          </a:prstGeom>
          <a:noFill/>
        </p:spPr>
        <p:txBody>
          <a:bodyPr wrap="square" rtlCol="0">
            <a:spAutoFit/>
          </a:bodyPr>
          <a:lstStyle/>
          <a:p>
            <a:pPr algn="ctr"/>
            <a:r>
              <a:rPr lang="en-US" dirty="0"/>
              <a:t>Web</a:t>
            </a:r>
          </a:p>
          <a:p>
            <a:pPr algn="ctr"/>
            <a:r>
              <a:rPr lang="en-US" dirty="0"/>
              <a:t>API</a:t>
            </a:r>
          </a:p>
        </p:txBody>
      </p:sp>
      <p:sp>
        <p:nvSpPr>
          <p:cNvPr id="18" name="TextBox 17">
            <a:extLst>
              <a:ext uri="{FF2B5EF4-FFF2-40B4-BE49-F238E27FC236}">
                <a16:creationId xmlns:a16="http://schemas.microsoft.com/office/drawing/2014/main" id="{4D86B5D8-AF71-414E-83D7-46A52BF95719}"/>
              </a:ext>
            </a:extLst>
          </p:cNvPr>
          <p:cNvSpPr txBox="1"/>
          <p:nvPr/>
        </p:nvSpPr>
        <p:spPr>
          <a:xfrm>
            <a:off x="7897149" y="476248"/>
            <a:ext cx="1571625" cy="646331"/>
          </a:xfrm>
          <a:prstGeom prst="rect">
            <a:avLst/>
          </a:prstGeom>
          <a:noFill/>
        </p:spPr>
        <p:txBody>
          <a:bodyPr wrap="square" rtlCol="0">
            <a:spAutoFit/>
          </a:bodyPr>
          <a:lstStyle/>
          <a:p>
            <a:pPr algn="ctr"/>
            <a:r>
              <a:rPr lang="en-US" dirty="0"/>
              <a:t>Web</a:t>
            </a:r>
          </a:p>
          <a:p>
            <a:pPr algn="ctr"/>
            <a:r>
              <a:rPr lang="en-US" dirty="0"/>
              <a:t>Front end</a:t>
            </a:r>
          </a:p>
        </p:txBody>
      </p:sp>
      <p:sp>
        <p:nvSpPr>
          <p:cNvPr id="19" name="TextBox 18">
            <a:extLst>
              <a:ext uri="{FF2B5EF4-FFF2-40B4-BE49-F238E27FC236}">
                <a16:creationId xmlns:a16="http://schemas.microsoft.com/office/drawing/2014/main" id="{109225E6-8637-C540-8B01-B5C1FF90F725}"/>
              </a:ext>
            </a:extLst>
          </p:cNvPr>
          <p:cNvSpPr txBox="1"/>
          <p:nvPr/>
        </p:nvSpPr>
        <p:spPr>
          <a:xfrm>
            <a:off x="7771482" y="5705318"/>
            <a:ext cx="1571625" cy="369332"/>
          </a:xfrm>
          <a:prstGeom prst="rect">
            <a:avLst/>
          </a:prstGeom>
          <a:noFill/>
        </p:spPr>
        <p:txBody>
          <a:bodyPr wrap="square" rtlCol="0">
            <a:spAutoFit/>
          </a:bodyPr>
          <a:lstStyle/>
          <a:p>
            <a:pPr algn="ctr"/>
            <a:r>
              <a:rPr lang="en-US" dirty="0"/>
              <a:t>Database</a:t>
            </a:r>
          </a:p>
        </p:txBody>
      </p:sp>
    </p:spTree>
    <p:extLst>
      <p:ext uri="{BB962C8B-B14F-4D97-AF65-F5344CB8AC3E}">
        <p14:creationId xmlns:p14="http://schemas.microsoft.com/office/powerpoint/2010/main" val="4124585691"/>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What is Docker? </a:t>
            </a:r>
            <a:br>
              <a:rPr lang="en-US" dirty="0"/>
            </a:br>
            <a:r>
              <a:rPr lang="en-US" dirty="0"/>
              <a:t>What does it do?</a:t>
            </a:r>
            <a:br>
              <a:rPr lang="en-US" dirty="0"/>
            </a:br>
            <a:br>
              <a:rPr lang="en-US" dirty="0"/>
            </a:br>
            <a:r>
              <a:rPr lang="en-US" dirty="0"/>
              <a:t>The </a:t>
            </a:r>
            <a:r>
              <a:rPr lang="en-GB" dirty="0" err="1"/>
              <a:t>shpeel</a:t>
            </a:r>
            <a:r>
              <a:rPr lang="en-GB" dirty="0"/>
              <a:t>….</a:t>
            </a:r>
            <a:endParaRPr lang="en-US" dirty="0"/>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10572000" cy="1357020"/>
          </a:xfrm>
        </p:spPr>
        <p:txBody>
          <a:bodyPr>
            <a:normAutofit/>
          </a:bodyPr>
          <a:lstStyle/>
          <a:p>
            <a:pPr marL="285750" indent="-285750">
              <a:buFont typeface="Arial" panose="020B0604020202020204" pitchFamily="34" charset="0"/>
              <a:buChar char="•"/>
            </a:pPr>
            <a:r>
              <a:rPr lang="en-US" dirty="0" err="1"/>
              <a:t>Standardises</a:t>
            </a:r>
            <a:r>
              <a:rPr lang="en-US" dirty="0"/>
              <a:t> &amp; Simplifies software packaging and delivery </a:t>
            </a:r>
          </a:p>
          <a:p>
            <a:pPr marL="285750" indent="-285750">
              <a:buFont typeface="Arial" panose="020B0604020202020204" pitchFamily="34" charset="0"/>
              <a:buChar char="•"/>
            </a:pPr>
            <a:r>
              <a:rPr lang="en-US" dirty="0"/>
              <a:t>Gives control of infrastructure and dependencies to Developers </a:t>
            </a:r>
          </a:p>
          <a:p>
            <a:pPr marL="285750" indent="-285750">
              <a:buFont typeface="Arial" panose="020B0604020202020204" pitchFamily="34" charset="0"/>
              <a:buChar char="•"/>
            </a:pPr>
            <a:r>
              <a:rPr lang="en-US" dirty="0"/>
              <a:t>Enables Deployment teams to focus on deployment, rather than installation</a:t>
            </a:r>
          </a:p>
          <a:p>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500273F2-61FF-804E-9A3D-9E803520A3BA}"/>
              </a:ext>
            </a:extLst>
          </p:cNvPr>
          <p:cNvPicPr>
            <a:picLocks noChangeAspect="1"/>
          </p:cNvPicPr>
          <p:nvPr/>
        </p:nvPicPr>
        <p:blipFill>
          <a:blip r:embed="rId3"/>
          <a:stretch>
            <a:fillRect/>
          </a:stretch>
        </p:blipFill>
        <p:spPr>
          <a:xfrm>
            <a:off x="6300788" y="337909"/>
            <a:ext cx="4760254" cy="2596763"/>
          </a:xfrm>
          <a:prstGeom prst="rect">
            <a:avLst/>
          </a:prstGeom>
        </p:spPr>
      </p:pic>
    </p:spTree>
    <p:extLst>
      <p:ext uri="{BB962C8B-B14F-4D97-AF65-F5344CB8AC3E}">
        <p14:creationId xmlns:p14="http://schemas.microsoft.com/office/powerpoint/2010/main" val="2294229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6612-FCE8-9140-B162-F85AB056FD60}"/>
              </a:ext>
            </a:extLst>
          </p:cNvPr>
          <p:cNvSpPr>
            <a:spLocks noGrp="1"/>
          </p:cNvSpPr>
          <p:nvPr>
            <p:ph type="title"/>
          </p:nvPr>
        </p:nvSpPr>
        <p:spPr/>
        <p:txBody>
          <a:bodyPr/>
          <a:lstStyle/>
          <a:p>
            <a:r>
              <a:rPr lang="en-US" dirty="0"/>
              <a:t>Setting up you Dev Environment	</a:t>
            </a:r>
          </a:p>
        </p:txBody>
      </p:sp>
      <p:pic>
        <p:nvPicPr>
          <p:cNvPr id="5" name="Content Placeholder 4">
            <a:extLst>
              <a:ext uri="{FF2B5EF4-FFF2-40B4-BE49-F238E27FC236}">
                <a16:creationId xmlns:a16="http://schemas.microsoft.com/office/drawing/2014/main" id="{114A040B-7788-A946-B455-9F27FF01BBD1}"/>
              </a:ext>
            </a:extLst>
          </p:cNvPr>
          <p:cNvPicPr>
            <a:picLocks noGrp="1" noChangeAspect="1"/>
          </p:cNvPicPr>
          <p:nvPr>
            <p:ph idx="1"/>
          </p:nvPr>
        </p:nvPicPr>
        <p:blipFill rotWithShape="1">
          <a:blip r:embed="rId2"/>
          <a:srcRect l="13455" r="30787"/>
          <a:stretch/>
        </p:blipFill>
        <p:spPr>
          <a:xfrm>
            <a:off x="7261272" y="2604827"/>
            <a:ext cx="4003199" cy="3600000"/>
          </a:xfrm>
        </p:spPr>
      </p:pic>
      <p:pic>
        <p:nvPicPr>
          <p:cNvPr id="7" name="Picture 6">
            <a:extLst>
              <a:ext uri="{FF2B5EF4-FFF2-40B4-BE49-F238E27FC236}">
                <a16:creationId xmlns:a16="http://schemas.microsoft.com/office/drawing/2014/main" id="{5B80EFDE-428A-654B-B9DC-31ABBAC1070B}"/>
              </a:ext>
            </a:extLst>
          </p:cNvPr>
          <p:cNvPicPr>
            <a:picLocks noChangeAspect="1"/>
          </p:cNvPicPr>
          <p:nvPr/>
        </p:nvPicPr>
        <p:blipFill>
          <a:blip r:embed="rId3"/>
          <a:stretch>
            <a:fillRect/>
          </a:stretch>
        </p:blipFill>
        <p:spPr>
          <a:xfrm>
            <a:off x="927531" y="2604827"/>
            <a:ext cx="4003199" cy="3599443"/>
          </a:xfrm>
          <a:prstGeom prst="rect">
            <a:avLst/>
          </a:prstGeom>
        </p:spPr>
      </p:pic>
      <p:sp>
        <p:nvSpPr>
          <p:cNvPr id="9" name="TextBox 8">
            <a:extLst>
              <a:ext uri="{FF2B5EF4-FFF2-40B4-BE49-F238E27FC236}">
                <a16:creationId xmlns:a16="http://schemas.microsoft.com/office/drawing/2014/main" id="{71A641F2-E7AB-944D-88EA-C84305A964DB}"/>
              </a:ext>
            </a:extLst>
          </p:cNvPr>
          <p:cNvSpPr txBox="1"/>
          <p:nvPr/>
        </p:nvSpPr>
        <p:spPr>
          <a:xfrm>
            <a:off x="5450543" y="3942883"/>
            <a:ext cx="1290916" cy="923330"/>
          </a:xfrm>
          <a:prstGeom prst="rect">
            <a:avLst/>
          </a:prstGeom>
          <a:noFill/>
        </p:spPr>
        <p:txBody>
          <a:bodyPr wrap="square" rtlCol="0">
            <a:spAutoFit/>
          </a:bodyPr>
          <a:lstStyle/>
          <a:p>
            <a:pPr algn="ctr"/>
            <a:r>
              <a:rPr lang="en-US" sz="5400" dirty="0"/>
              <a:t>==</a:t>
            </a:r>
          </a:p>
        </p:txBody>
      </p:sp>
    </p:spTree>
    <p:extLst>
      <p:ext uri="{BB962C8B-B14F-4D97-AF65-F5344CB8AC3E}">
        <p14:creationId xmlns:p14="http://schemas.microsoft.com/office/powerpoint/2010/main" val="4163748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Demo 1</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5662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Same Stack, but running in containers</a:t>
            </a:r>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4"/>
          <a:srcRect l="3313" t="20300" b="23521"/>
          <a:stretch/>
        </p:blipFill>
        <p:spPr>
          <a:xfrm>
            <a:off x="8258188" y="5014920"/>
            <a:ext cx="3069808" cy="1783687"/>
          </a:xfrm>
          <a:prstGeom prst="rect">
            <a:avLst/>
          </a:prstGeom>
        </p:spPr>
      </p:pic>
      <p:pic>
        <p:nvPicPr>
          <p:cNvPr id="11" name="Picture 10">
            <a:extLst>
              <a:ext uri="{FF2B5EF4-FFF2-40B4-BE49-F238E27FC236}">
                <a16:creationId xmlns:a16="http://schemas.microsoft.com/office/drawing/2014/main" id="{1D0D2599-C865-7E4D-B928-20BA4FD001B0}"/>
              </a:ext>
            </a:extLst>
          </p:cNvPr>
          <p:cNvPicPr>
            <a:picLocks noChangeAspect="1"/>
          </p:cNvPicPr>
          <p:nvPr/>
        </p:nvPicPr>
        <p:blipFill rotWithShape="1">
          <a:blip r:embed="rId4"/>
          <a:srcRect l="3313" t="22663" b="23521"/>
          <a:stretch/>
        </p:blipFill>
        <p:spPr>
          <a:xfrm>
            <a:off x="8402653" y="14932"/>
            <a:ext cx="3069808" cy="1708639"/>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4"/>
          <a:srcRect l="3313" t="20300" b="23521"/>
          <a:stretch/>
        </p:blipFill>
        <p:spPr>
          <a:xfrm>
            <a:off x="8483612" y="2392590"/>
            <a:ext cx="3069808" cy="1783687"/>
          </a:xfrm>
          <a:prstGeom prst="rect">
            <a:avLst/>
          </a:prstGeom>
        </p:spPr>
      </p:pic>
      <p:pic>
        <p:nvPicPr>
          <p:cNvPr id="15" name="Picture 14">
            <a:extLst>
              <a:ext uri="{FF2B5EF4-FFF2-40B4-BE49-F238E27FC236}">
                <a16:creationId xmlns:a16="http://schemas.microsoft.com/office/drawing/2014/main" id="{F515E070-D9C7-1347-B653-B0E85A3211BE}"/>
              </a:ext>
            </a:extLst>
          </p:cNvPr>
          <p:cNvPicPr>
            <a:picLocks noChangeAspect="1"/>
          </p:cNvPicPr>
          <p:nvPr/>
        </p:nvPicPr>
        <p:blipFill rotWithShape="1">
          <a:blip r:embed="rId4"/>
          <a:srcRect l="3313" t="20300" b="23521"/>
          <a:stretch/>
        </p:blipFill>
        <p:spPr>
          <a:xfrm>
            <a:off x="5431427" y="2337140"/>
            <a:ext cx="3069808" cy="1783687"/>
          </a:xfrm>
          <a:prstGeom prst="rect">
            <a:avLst/>
          </a:prstGeom>
          <a:scene3d>
            <a:camera prst="orthographicFront">
              <a:rot lat="0" lon="0" rev="0"/>
            </a:camera>
            <a:lightRig rig="threePt" dir="t"/>
          </a:scene3d>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a:blip r:embed="rId5"/>
          <a:stretch>
            <a:fillRect/>
          </a:stretch>
        </p:blipFill>
        <p:spPr>
          <a:xfrm>
            <a:off x="5999172" y="258221"/>
            <a:ext cx="4201200" cy="6245026"/>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415460" y="4014788"/>
            <a:ext cx="0" cy="1185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424988" y="1543050"/>
            <a:ext cx="0" cy="1028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43669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D111284B-6728-2249-A289-247ECCEDB109}"/>
              </a:ext>
            </a:extLst>
          </p:cNvPr>
          <p:cNvPicPr>
            <a:picLocks noChangeAspect="1"/>
          </p:cNvPicPr>
          <p:nvPr/>
        </p:nvPicPr>
        <p:blipFill rotWithShape="1">
          <a:blip r:embed="rId2">
            <a:alphaModFix amt="40000"/>
          </a:blip>
          <a:srcRect t="16667"/>
          <a:stretch/>
        </p:blipFill>
        <p:spPr>
          <a:xfrm>
            <a:off x="20" y="10"/>
            <a:ext cx="12191980" cy="6857990"/>
          </a:xfrm>
          <a:prstGeom prst="rect">
            <a:avLst/>
          </a:prstGeom>
        </p:spPr>
      </p:pic>
      <p:sp>
        <p:nvSpPr>
          <p:cNvPr id="2" name="Title 1">
            <a:extLst>
              <a:ext uri="{FF2B5EF4-FFF2-40B4-BE49-F238E27FC236}">
                <a16:creationId xmlns:a16="http://schemas.microsoft.com/office/drawing/2014/main" id="{7C4F8266-54E1-4E45-B5DB-CE1E4289838D}"/>
              </a:ext>
            </a:extLst>
          </p:cNvPr>
          <p:cNvSpPr>
            <a:spLocks noGrp="1"/>
          </p:cNvSpPr>
          <p:nvPr>
            <p:ph type="title"/>
          </p:nvPr>
        </p:nvSpPr>
        <p:spPr>
          <a:xfrm>
            <a:off x="810000" y="447188"/>
            <a:ext cx="10571998" cy="970450"/>
          </a:xfrm>
        </p:spPr>
        <p:txBody>
          <a:bodyPr>
            <a:normAutofit/>
          </a:bodyPr>
          <a:lstStyle/>
          <a:p>
            <a:r>
              <a:rPr lang="en-US" dirty="0"/>
              <a:t>Use cases for Docker</a:t>
            </a:r>
          </a:p>
        </p:txBody>
      </p:sp>
    </p:spTree>
    <p:extLst>
      <p:ext uri="{BB962C8B-B14F-4D97-AF65-F5344CB8AC3E}">
        <p14:creationId xmlns:p14="http://schemas.microsoft.com/office/powerpoint/2010/main" val="199040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QA / Testers</a:t>
            </a:r>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3"/>
          <a:srcRect l="3313" t="20300" b="23521"/>
          <a:stretch/>
        </p:blipFill>
        <p:spPr>
          <a:xfrm>
            <a:off x="8258188" y="5014920"/>
            <a:ext cx="3069808" cy="1783687"/>
          </a:xfrm>
          <a:prstGeom prst="rect">
            <a:avLst/>
          </a:prstGeom>
        </p:spPr>
      </p:pic>
      <p:pic>
        <p:nvPicPr>
          <p:cNvPr id="11" name="Picture 10">
            <a:extLst>
              <a:ext uri="{FF2B5EF4-FFF2-40B4-BE49-F238E27FC236}">
                <a16:creationId xmlns:a16="http://schemas.microsoft.com/office/drawing/2014/main" id="{1D0D2599-C865-7E4D-B928-20BA4FD001B0}"/>
              </a:ext>
            </a:extLst>
          </p:cNvPr>
          <p:cNvPicPr>
            <a:picLocks noChangeAspect="1"/>
          </p:cNvPicPr>
          <p:nvPr/>
        </p:nvPicPr>
        <p:blipFill rotWithShape="1">
          <a:blip r:embed="rId3"/>
          <a:srcRect l="3313" t="22663" b="23521"/>
          <a:stretch/>
        </p:blipFill>
        <p:spPr>
          <a:xfrm>
            <a:off x="8402653" y="14932"/>
            <a:ext cx="3069808" cy="1708639"/>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3"/>
          <a:srcRect l="3313" t="20300" b="23521"/>
          <a:stretch/>
        </p:blipFill>
        <p:spPr>
          <a:xfrm>
            <a:off x="8483612" y="2392590"/>
            <a:ext cx="3069808" cy="1783687"/>
          </a:xfrm>
          <a:prstGeom prst="rect">
            <a:avLst/>
          </a:prstGeom>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rotWithShape="1">
          <a:blip r:embed="rId4"/>
          <a:srcRect l="36126"/>
          <a:stretch/>
        </p:blipFill>
        <p:spPr>
          <a:xfrm>
            <a:off x="7516908" y="258221"/>
            <a:ext cx="2683464" cy="6245026"/>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415460" y="4014788"/>
            <a:ext cx="0" cy="1185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424988" y="1543050"/>
            <a:ext cx="0" cy="1028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EFE59A5-82E9-2541-B9C3-6274873A0E41}"/>
              </a:ext>
            </a:extLst>
          </p:cNvPr>
          <p:cNvPicPr>
            <a:picLocks noChangeAspect="1"/>
          </p:cNvPicPr>
          <p:nvPr/>
        </p:nvPicPr>
        <p:blipFill>
          <a:blip r:embed="rId5"/>
          <a:stretch>
            <a:fillRect/>
          </a:stretch>
        </p:blipFill>
        <p:spPr>
          <a:xfrm>
            <a:off x="4823432" y="1800000"/>
            <a:ext cx="2772000" cy="2772000"/>
          </a:xfrm>
          <a:prstGeom prst="rect">
            <a:avLst/>
          </a:prstGeom>
        </p:spPr>
      </p:pic>
    </p:spTree>
    <p:extLst>
      <p:ext uri="{BB962C8B-B14F-4D97-AF65-F5344CB8AC3E}">
        <p14:creationId xmlns:p14="http://schemas.microsoft.com/office/powerpoint/2010/main" val="38787260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UI </a:t>
            </a:r>
            <a:r>
              <a:rPr lang="en-US" sz="4400" dirty="0" err="1"/>
              <a:t>Devs</a:t>
            </a:r>
            <a:endParaRPr lang="en-US" sz="4400" dirty="0"/>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3"/>
          <a:srcRect l="3313" t="20300" b="23521"/>
          <a:stretch/>
        </p:blipFill>
        <p:spPr>
          <a:xfrm>
            <a:off x="8258188" y="5014920"/>
            <a:ext cx="3069808" cy="1783687"/>
          </a:xfrm>
          <a:prstGeom prst="rect">
            <a:avLst/>
          </a:prstGeom>
        </p:spPr>
      </p:pic>
      <p:pic>
        <p:nvPicPr>
          <p:cNvPr id="11" name="Picture 10">
            <a:extLst>
              <a:ext uri="{FF2B5EF4-FFF2-40B4-BE49-F238E27FC236}">
                <a16:creationId xmlns:a16="http://schemas.microsoft.com/office/drawing/2014/main" id="{1D0D2599-C865-7E4D-B928-20BA4FD001B0}"/>
              </a:ext>
            </a:extLst>
          </p:cNvPr>
          <p:cNvPicPr>
            <a:picLocks noChangeAspect="1"/>
          </p:cNvPicPr>
          <p:nvPr/>
        </p:nvPicPr>
        <p:blipFill rotWithShape="1">
          <a:blip r:embed="rId3"/>
          <a:srcRect l="3313" t="22663" b="23521"/>
          <a:stretch/>
        </p:blipFill>
        <p:spPr>
          <a:xfrm>
            <a:off x="8402653" y="14932"/>
            <a:ext cx="3069808" cy="1708639"/>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3"/>
          <a:srcRect l="3313" t="20300" b="23521"/>
          <a:stretch/>
        </p:blipFill>
        <p:spPr>
          <a:xfrm>
            <a:off x="8483612" y="2392590"/>
            <a:ext cx="3069808" cy="1783687"/>
          </a:xfrm>
          <a:prstGeom prst="rect">
            <a:avLst/>
          </a:prstGeom>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rotWithShape="1">
          <a:blip r:embed="rId4"/>
          <a:srcRect l="36126"/>
          <a:stretch/>
        </p:blipFill>
        <p:spPr>
          <a:xfrm>
            <a:off x="7516908" y="258221"/>
            <a:ext cx="2683464" cy="6245026"/>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415460" y="4014788"/>
            <a:ext cx="0" cy="1185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424988" y="1543050"/>
            <a:ext cx="0" cy="1028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4C24E91-402B-AA47-9B04-9BF8727BD42D}"/>
              </a:ext>
            </a:extLst>
          </p:cNvPr>
          <p:cNvPicPr>
            <a:picLocks noChangeAspect="1"/>
          </p:cNvPicPr>
          <p:nvPr/>
        </p:nvPicPr>
        <p:blipFill>
          <a:blip r:embed="rId5"/>
          <a:stretch>
            <a:fillRect/>
          </a:stretch>
        </p:blipFill>
        <p:spPr>
          <a:xfrm>
            <a:off x="5343373" y="1800000"/>
            <a:ext cx="1847998" cy="2772000"/>
          </a:xfrm>
          <a:prstGeom prst="rect">
            <a:avLst/>
          </a:prstGeom>
        </p:spPr>
      </p:pic>
    </p:spTree>
    <p:extLst>
      <p:ext uri="{BB962C8B-B14F-4D97-AF65-F5344CB8AC3E}">
        <p14:creationId xmlns:p14="http://schemas.microsoft.com/office/powerpoint/2010/main" val="149279187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3">
      <a:dk1>
        <a:srgbClr val="000000"/>
      </a:dk1>
      <a:lt1>
        <a:srgbClr val="FFFFFF"/>
      </a:lt1>
      <a:dk2>
        <a:srgbClr val="212121"/>
      </a:dk2>
      <a:lt2>
        <a:srgbClr val="636363"/>
      </a:lt2>
      <a:accent1>
        <a:srgbClr val="19B0F2"/>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2447</Words>
  <Application>Microsoft Macintosh PowerPoint</Application>
  <PresentationFormat>Widescreen</PresentationFormat>
  <Paragraphs>255</Paragraphs>
  <Slides>30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Century Gothic</vt:lpstr>
      <vt:lpstr>Wingdings 2</vt:lpstr>
      <vt:lpstr>Quotable</vt:lpstr>
      <vt:lpstr>Dockerising .Net  applications</vt:lpstr>
      <vt:lpstr>What is Docker?</vt:lpstr>
      <vt:lpstr>Context:  Our Application Stack</vt:lpstr>
      <vt:lpstr>Setting up you Dev Environment </vt:lpstr>
      <vt:lpstr>Demo 1</vt:lpstr>
      <vt:lpstr>Same Stack, but running in containers</vt:lpstr>
      <vt:lpstr>Use cases for Docker</vt:lpstr>
      <vt:lpstr>QA / Testers</vt:lpstr>
      <vt:lpstr>UI Devs</vt:lpstr>
      <vt:lpstr>Devs</vt:lpstr>
      <vt:lpstr>What using Docker in your Dev process gives you</vt:lpstr>
      <vt:lpstr>Context Switching</vt:lpstr>
      <vt:lpstr>Introducing  Containers!</vt:lpstr>
      <vt:lpstr>Building  Containers</vt:lpstr>
      <vt:lpstr>Context: Our Sample service</vt:lpstr>
      <vt:lpstr>Dockerfile_v1 - Over simplified</vt:lpstr>
      <vt:lpstr>Dockerfile_v1 - Issues</vt:lpstr>
      <vt:lpstr>Dockerfile_v2 - Deterministic </vt:lpstr>
      <vt:lpstr>Dockerfile_v3 – Multi Stage Dockerfile  </vt:lpstr>
      <vt:lpstr>Dockerfile_v4 – run the Tests  </vt:lpstr>
      <vt:lpstr>Dockerfile_v5 – smaller images FTW!  </vt:lpstr>
      <vt:lpstr>Docker Compose</vt:lpstr>
      <vt:lpstr>Resources</vt:lpstr>
      <vt:lpstr>Questions?</vt:lpstr>
      <vt:lpstr>What can Docker give me and my team, right now?</vt:lpstr>
      <vt:lpstr>What is a  Container?</vt:lpstr>
      <vt:lpstr>Containers  are not VMs!</vt:lpstr>
      <vt:lpstr>Why use  Docker?</vt:lpstr>
      <vt:lpstr>Quick Demo</vt:lpstr>
      <vt:lpstr>What is Docker?  What does it do?  The shpeel….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Dockerising .Net  applications</dc:title>
  <dc:creator>David Cook</dc:creator>
  <cp:lastModifiedBy>David Cook</cp:lastModifiedBy>
  <cp:revision>2</cp:revision>
  <dcterms:created xsi:type="dcterms:W3CDTF">2019-06-02T13:56:26Z</dcterms:created>
  <dcterms:modified xsi:type="dcterms:W3CDTF">2019-06-02T14:24:40Z</dcterms:modified>
</cp:coreProperties>
</file>