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sldIdLst>
    <p:sldId id="256" r:id="rId2"/>
    <p:sldId id="280" r:id="rId3"/>
    <p:sldId id="273" r:id="rId4"/>
    <p:sldId id="281" r:id="rId5"/>
    <p:sldId id="275" r:id="rId6"/>
    <p:sldId id="282" r:id="rId7"/>
    <p:sldId id="290" r:id="rId8"/>
    <p:sldId id="284" r:id="rId9"/>
    <p:sldId id="285" r:id="rId10"/>
    <p:sldId id="286" r:id="rId11"/>
    <p:sldId id="291" r:id="rId12"/>
    <p:sldId id="306" r:id="rId13"/>
    <p:sldId id="277" r:id="rId14"/>
    <p:sldId id="307" r:id="rId15"/>
    <p:sldId id="269" r:id="rId16"/>
    <p:sldId id="292" r:id="rId17"/>
    <p:sldId id="297" r:id="rId18"/>
    <p:sldId id="303" r:id="rId19"/>
    <p:sldId id="302" r:id="rId20"/>
    <p:sldId id="300" r:id="rId21"/>
    <p:sldId id="276" r:id="rId22"/>
    <p:sldId id="299" r:id="rId23"/>
    <p:sldId id="278" r:id="rId24"/>
    <p:sldId id="308" r:id="rId25"/>
    <p:sldId id="309" r:id="rId26"/>
    <p:sldId id="304" r:id="rId27"/>
    <p:sldId id="310" r:id="rId28"/>
    <p:sldId id="311" r:id="rId29"/>
    <p:sldId id="305" r:id="rId30"/>
    <p:sldId id="265" r:id="rId31"/>
    <p:sldId id="301"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34"/>
    <p:restoredTop sz="61252"/>
  </p:normalViewPr>
  <p:slideViewPr>
    <p:cSldViewPr snapToGrid="0" snapToObjects="1">
      <p:cViewPr varScale="1">
        <p:scale>
          <a:sx n="77" d="100"/>
          <a:sy n="77" d="100"/>
        </p:scale>
        <p:origin x="2024"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0E84ED-F91A-D64D-846C-FB437175AFB3}" type="datetimeFigureOut">
              <a:rPr lang="en-US" smtClean="0"/>
              <a:t>6/24/19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E7520C-4FC8-4341-86D5-1A3A798BBF9A}" type="slidenum">
              <a:rPr lang="en-US" smtClean="0"/>
              <a:t>‹#›</a:t>
            </a:fld>
            <a:endParaRPr lang="en-US"/>
          </a:p>
        </p:txBody>
      </p:sp>
    </p:spTree>
    <p:extLst>
      <p:ext uri="{BB962C8B-B14F-4D97-AF65-F5344CB8AC3E}">
        <p14:creationId xmlns:p14="http://schemas.microsoft.com/office/powerpoint/2010/main" val="2330157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are going to learn just enough Docker to be useful.</a:t>
            </a:r>
          </a:p>
          <a:p>
            <a:endParaRPr lang="en-US" dirty="0"/>
          </a:p>
          <a:p>
            <a:r>
              <a:rPr lang="en-US" dirty="0"/>
              <a:t>We’ll learn how to get your </a:t>
            </a:r>
            <a:r>
              <a:rPr lang="en-US" dirty="0" err="1"/>
              <a:t>.Net</a:t>
            </a:r>
            <a:r>
              <a:rPr lang="en-US" dirty="0"/>
              <a:t> applications running in Docker, and what that actually means.</a:t>
            </a:r>
          </a:p>
          <a:p>
            <a:endParaRPr lang="en-US" dirty="0"/>
          </a:p>
          <a:p>
            <a:r>
              <a:rPr lang="en-US" dirty="0"/>
              <a:t>We’ll discuss some common use cases that could help your team be more productive.</a:t>
            </a:r>
          </a:p>
          <a:p>
            <a:endParaRPr lang="en-US" dirty="0"/>
          </a:p>
          <a:p>
            <a:r>
              <a:rPr lang="en-US" dirty="0"/>
              <a:t>We’ll see how to get several </a:t>
            </a:r>
            <a:r>
              <a:rPr lang="en-US" dirty="0" err="1"/>
              <a:t>dockerised</a:t>
            </a:r>
            <a:r>
              <a:rPr lang="en-US" dirty="0"/>
              <a:t> applications talking to each other.</a:t>
            </a:r>
          </a:p>
          <a:p>
            <a:endParaRPr lang="en-US" dirty="0"/>
          </a:p>
          <a:p>
            <a:r>
              <a:rPr lang="en-US" dirty="0"/>
              <a:t>And we’ll touch upon how to get your </a:t>
            </a:r>
            <a:r>
              <a:rPr lang="en-US" dirty="0" err="1"/>
              <a:t>dockerised</a:t>
            </a:r>
            <a:r>
              <a:rPr lang="en-US" dirty="0"/>
              <a:t> application into production.</a:t>
            </a:r>
          </a:p>
          <a:p>
            <a:endParaRPr lang="en-US" dirty="0"/>
          </a:p>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1</a:t>
            </a:fld>
            <a:endParaRPr lang="en-US"/>
          </a:p>
        </p:txBody>
      </p:sp>
    </p:spTree>
    <p:extLst>
      <p:ext uri="{BB962C8B-B14F-4D97-AF65-F5344CB8AC3E}">
        <p14:creationId xmlns:p14="http://schemas.microsoft.com/office/powerpoint/2010/main" val="4150280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Devs</a:t>
            </a:r>
            <a:r>
              <a:rPr lang="en-US" dirty="0"/>
              <a:t>/Engineers:</a:t>
            </a:r>
          </a:p>
          <a:p>
            <a:endParaRPr lang="en-US" dirty="0"/>
          </a:p>
          <a:p>
            <a:r>
              <a:rPr lang="en-US" dirty="0"/>
              <a:t>When implementing changes to part of a system, we no longer need to host all of our downstream dependencies within your IDE.</a:t>
            </a:r>
          </a:p>
          <a:p>
            <a:endParaRPr lang="en-US" dirty="0"/>
          </a:p>
          <a:p>
            <a:r>
              <a:rPr lang="en-US" dirty="0"/>
              <a:t>Instead, you can launch these dependencies in the background in Docker.</a:t>
            </a:r>
          </a:p>
          <a:p>
            <a:endParaRPr lang="en-US" dirty="0"/>
          </a:p>
          <a:p>
            <a:r>
              <a:rPr lang="en-US" dirty="0"/>
              <a:t>This helps to reduce the feedback look by reducing what you need to recompile and test locally.</a:t>
            </a:r>
          </a:p>
          <a:p>
            <a:endParaRPr lang="en-US" dirty="0"/>
          </a:p>
          <a:p>
            <a:r>
              <a:rPr lang="en-US" dirty="0"/>
              <a:t>This is really useful in polyglot, or microservice teams.</a:t>
            </a:r>
          </a:p>
        </p:txBody>
      </p:sp>
      <p:sp>
        <p:nvSpPr>
          <p:cNvPr id="4" name="Slide Number Placeholder 3"/>
          <p:cNvSpPr>
            <a:spLocks noGrp="1"/>
          </p:cNvSpPr>
          <p:nvPr>
            <p:ph type="sldNum" sz="quarter" idx="5"/>
          </p:nvPr>
        </p:nvSpPr>
        <p:spPr/>
        <p:txBody>
          <a:bodyPr/>
          <a:lstStyle/>
          <a:p>
            <a:fld id="{65E7520C-4FC8-4341-86D5-1A3A798BBF9A}" type="slidenum">
              <a:rPr lang="en-US" smtClean="0"/>
              <a:t>10</a:t>
            </a:fld>
            <a:endParaRPr lang="en-US"/>
          </a:p>
        </p:txBody>
      </p:sp>
    </p:spTree>
    <p:extLst>
      <p:ext uri="{BB962C8B-B14F-4D97-AF65-F5344CB8AC3E}">
        <p14:creationId xmlns:p14="http://schemas.microsoft.com/office/powerpoint/2010/main" val="820360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been using Docker for about 2 years now, and I’ve made a few observations along there way.</a:t>
            </a:r>
          </a:p>
          <a:p>
            <a:endParaRPr lang="en-US" dirty="0"/>
          </a:p>
          <a:p>
            <a:r>
              <a:rPr lang="en-US" dirty="0"/>
              <a:t>I think that Docker helps lower the barrier to entry for new or unfamiliar Tech.</a:t>
            </a:r>
          </a:p>
          <a:p>
            <a:r>
              <a:rPr lang="en-US" dirty="0"/>
              <a:t>For example, before I learnt any Node, I was able to launch a Node service within Docker, point my app at it and start consuming it’s endpoints without needing to learn anything about Node, or NPM.</a:t>
            </a:r>
          </a:p>
          <a:p>
            <a:r>
              <a:rPr lang="en-US" dirty="0"/>
              <a:t>I was productive much faster than I would have been without Docker.</a:t>
            </a:r>
          </a:p>
          <a:p>
            <a:endParaRPr lang="en-US" dirty="0"/>
          </a:p>
          <a:p>
            <a:r>
              <a:rPr lang="en-US" dirty="0"/>
              <a:t>I’ve also found that Docker reduces the overhead of moving from one project to another, which I often do on my team as we run ~18 microservices in both </a:t>
            </a:r>
            <a:r>
              <a:rPr lang="en-US" dirty="0" err="1"/>
              <a:t>.Net</a:t>
            </a:r>
            <a:r>
              <a:rPr lang="en-US" dirty="0"/>
              <a:t> and Node.</a:t>
            </a:r>
          </a:p>
          <a:p>
            <a:r>
              <a:rPr lang="en-US" dirty="0"/>
              <a:t>It is really useful being about to move from service to service, using the same commands to launch the various solutions, regardless of tech used.</a:t>
            </a:r>
          </a:p>
          <a:p>
            <a:endParaRPr lang="en-US" dirty="0"/>
          </a:p>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11</a:t>
            </a:fld>
            <a:endParaRPr lang="en-US"/>
          </a:p>
        </p:txBody>
      </p:sp>
    </p:spTree>
    <p:extLst>
      <p:ext uri="{BB962C8B-B14F-4D97-AF65-F5344CB8AC3E}">
        <p14:creationId xmlns:p14="http://schemas.microsoft.com/office/powerpoint/2010/main" val="2434830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these advantages, and we’re not even close about talking about Production yet.</a:t>
            </a:r>
          </a:p>
          <a:p>
            <a:endParaRPr lang="en-US" dirty="0"/>
          </a:p>
          <a:p>
            <a:r>
              <a:rPr lang="en-US" dirty="0"/>
              <a:t>So, if you’ve ever been told you can’t use Docker (meaning Production),</a:t>
            </a:r>
          </a:p>
          <a:p>
            <a:r>
              <a:rPr lang="en-US" dirty="0"/>
              <a:t>It doesn’t mean you and your team can’t benefit from using it elsewhere!</a:t>
            </a:r>
          </a:p>
        </p:txBody>
      </p:sp>
      <p:sp>
        <p:nvSpPr>
          <p:cNvPr id="4" name="Slide Number Placeholder 3"/>
          <p:cNvSpPr>
            <a:spLocks noGrp="1"/>
          </p:cNvSpPr>
          <p:nvPr>
            <p:ph type="sldNum" sz="quarter" idx="5"/>
          </p:nvPr>
        </p:nvSpPr>
        <p:spPr/>
        <p:txBody>
          <a:bodyPr/>
          <a:lstStyle/>
          <a:p>
            <a:fld id="{65E7520C-4FC8-4341-86D5-1A3A798BBF9A}" type="slidenum">
              <a:rPr lang="en-US" smtClean="0"/>
              <a:t>12</a:t>
            </a:fld>
            <a:endParaRPr lang="en-US"/>
          </a:p>
        </p:txBody>
      </p:sp>
    </p:spTree>
    <p:extLst>
      <p:ext uri="{BB962C8B-B14F-4D97-AF65-F5344CB8AC3E}">
        <p14:creationId xmlns:p14="http://schemas.microsoft.com/office/powerpoint/2010/main" val="3886632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demo, we launched multiple </a:t>
            </a:r>
            <a:r>
              <a:rPr lang="en-US" dirty="0" err="1"/>
              <a:t>dockerised</a:t>
            </a:r>
            <a:r>
              <a:rPr lang="en-US" dirty="0"/>
              <a:t> applications at once.</a:t>
            </a:r>
          </a:p>
          <a:p>
            <a:r>
              <a:rPr lang="en-US" dirty="0"/>
              <a:t>But in order to explain that, first we need to know how to get a single app into Docker.</a:t>
            </a:r>
          </a:p>
          <a:p>
            <a:endParaRPr lang="en-US" dirty="0"/>
          </a:p>
          <a:p>
            <a:r>
              <a:rPr lang="en-US" dirty="0"/>
              <a:t>When we </a:t>
            </a:r>
            <a:r>
              <a:rPr lang="en-US" dirty="0" err="1"/>
              <a:t>Dockerise</a:t>
            </a:r>
            <a:r>
              <a:rPr lang="en-US" dirty="0"/>
              <a:t> an application, what we really mean is that we are running it within a Container.</a:t>
            </a:r>
          </a:p>
          <a:p>
            <a:endParaRPr lang="en-US" dirty="0"/>
          </a:p>
          <a:p>
            <a:r>
              <a:rPr lang="en-US" dirty="0"/>
              <a:t>Containers package up our software, and all of it’s dependencies, into a single, portable package.</a:t>
            </a:r>
          </a:p>
          <a:p>
            <a:endParaRPr lang="en-US" dirty="0"/>
          </a:p>
          <a:p>
            <a:r>
              <a:rPr lang="en-US" dirty="0"/>
              <a:t>So that means things like our </a:t>
            </a:r>
            <a:r>
              <a:rPr lang="en-US" dirty="0" err="1"/>
              <a:t>Dlls</a:t>
            </a:r>
            <a:r>
              <a:rPr lang="en-US" dirty="0"/>
              <a:t> and configuration, but it also means the version of the </a:t>
            </a:r>
            <a:r>
              <a:rPr lang="en-US" dirty="0" err="1"/>
              <a:t>.Net</a:t>
            </a:r>
            <a:r>
              <a:rPr lang="en-US" dirty="0"/>
              <a:t> runtime that it requires to run, and even the operating system that the runtime needs.</a:t>
            </a:r>
          </a:p>
          <a:p>
            <a:endParaRPr lang="en-US" dirty="0"/>
          </a:p>
          <a:p>
            <a:r>
              <a:rPr lang="en-US" dirty="0"/>
              <a:t>Containers ship with EVERYTHING then need to run, so that when you start one up it have everything it needs.</a:t>
            </a:r>
          </a:p>
          <a:p>
            <a:endParaRPr lang="en-US" dirty="0"/>
          </a:p>
          <a:p>
            <a:r>
              <a:rPr lang="en-US" dirty="0"/>
              <a:t>And Containers will run anywhere that Docker is installed, even if </a:t>
            </a:r>
            <a:r>
              <a:rPr lang="en-US" dirty="0" err="1"/>
              <a:t>.Net</a:t>
            </a:r>
            <a:r>
              <a:rPr lang="en-US" dirty="0"/>
              <a:t> is not installed too.</a:t>
            </a:r>
          </a:p>
        </p:txBody>
      </p:sp>
      <p:sp>
        <p:nvSpPr>
          <p:cNvPr id="4" name="Slide Number Placeholder 3"/>
          <p:cNvSpPr>
            <a:spLocks noGrp="1"/>
          </p:cNvSpPr>
          <p:nvPr>
            <p:ph type="sldNum" sz="quarter" idx="5"/>
          </p:nvPr>
        </p:nvSpPr>
        <p:spPr/>
        <p:txBody>
          <a:bodyPr/>
          <a:lstStyle/>
          <a:p>
            <a:fld id="{65E7520C-4FC8-4341-86D5-1A3A798BBF9A}" type="slidenum">
              <a:rPr lang="en-US" smtClean="0"/>
              <a:t>13</a:t>
            </a:fld>
            <a:endParaRPr lang="en-US"/>
          </a:p>
        </p:txBody>
      </p:sp>
    </p:spTree>
    <p:extLst>
      <p:ext uri="{BB962C8B-B14F-4D97-AF65-F5344CB8AC3E}">
        <p14:creationId xmlns:p14="http://schemas.microsoft.com/office/powerpoint/2010/main" val="37680591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we get our apps inside a Container?</a:t>
            </a:r>
          </a:p>
          <a:p>
            <a:endParaRPr lang="en-US" dirty="0"/>
          </a:p>
          <a:p>
            <a:r>
              <a:rPr lang="en-US" dirty="0"/>
              <a:t>First you need an Image. Containers are actually running instances of an Image.</a:t>
            </a:r>
          </a:p>
          <a:p>
            <a:endParaRPr lang="en-US" dirty="0"/>
          </a:p>
          <a:p>
            <a:r>
              <a:rPr lang="en-US" dirty="0"/>
              <a:t>Images are like blue-prints and define everything your Container needs to run.</a:t>
            </a:r>
          </a:p>
          <a:p>
            <a:endParaRPr lang="en-US" dirty="0"/>
          </a:p>
          <a:p>
            <a:r>
              <a:rPr lang="en-US" dirty="0"/>
              <a:t>You build an Image from a </a:t>
            </a:r>
            <a:r>
              <a:rPr lang="en-US" dirty="0" err="1"/>
              <a:t>Dockerfile</a:t>
            </a:r>
            <a:r>
              <a:rPr lang="en-US" dirty="0"/>
              <a:t>, which contains all the instructions needed to create your Image.</a:t>
            </a:r>
          </a:p>
        </p:txBody>
      </p:sp>
      <p:sp>
        <p:nvSpPr>
          <p:cNvPr id="4" name="Slide Number Placeholder 3"/>
          <p:cNvSpPr>
            <a:spLocks noGrp="1"/>
          </p:cNvSpPr>
          <p:nvPr>
            <p:ph type="sldNum" sz="quarter" idx="5"/>
          </p:nvPr>
        </p:nvSpPr>
        <p:spPr/>
        <p:txBody>
          <a:bodyPr/>
          <a:lstStyle/>
          <a:p>
            <a:fld id="{65E7520C-4FC8-4341-86D5-1A3A798BBF9A}" type="slidenum">
              <a:rPr lang="en-US" smtClean="0"/>
              <a:t>14</a:t>
            </a:fld>
            <a:endParaRPr lang="en-US"/>
          </a:p>
        </p:txBody>
      </p:sp>
    </p:spTree>
    <p:extLst>
      <p:ext uri="{BB962C8B-B14F-4D97-AF65-F5344CB8AC3E}">
        <p14:creationId xmlns:p14="http://schemas.microsoft.com/office/powerpoint/2010/main" val="3416482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see our first </a:t>
            </a:r>
            <a:r>
              <a:rPr lang="en-US" dirty="0" err="1"/>
              <a:t>Dockerfile</a:t>
            </a:r>
            <a:r>
              <a:rPr lang="en-US" dirty="0"/>
              <a:t> in a </a:t>
            </a:r>
            <a:r>
              <a:rPr lang="en-US" dirty="0" err="1"/>
              <a:t>mo</a:t>
            </a:r>
            <a:r>
              <a:rPr lang="en-US" dirty="0"/>
              <a:t>, but before that, we need a little context on the application we are going to </a:t>
            </a:r>
            <a:r>
              <a:rPr lang="en-US" dirty="0" err="1"/>
              <a:t>Dockerise</a:t>
            </a:r>
            <a:r>
              <a:rPr lang="en-US" dirty="0"/>
              <a:t>.</a:t>
            </a:r>
          </a:p>
          <a:p>
            <a:endParaRPr lang="en-US" dirty="0"/>
          </a:p>
          <a:p>
            <a:r>
              <a:rPr lang="en-US" dirty="0"/>
              <a:t>It’s a simple Web </a:t>
            </a:r>
            <a:r>
              <a:rPr lang="en-US" dirty="0" err="1"/>
              <a:t>Api</a:t>
            </a:r>
            <a:r>
              <a:rPr lang="en-US" dirty="0"/>
              <a:t> Server, with a single HTTP Get endpoint, which evaluates if the number on the URL is a Prime Number or not.</a:t>
            </a:r>
          </a:p>
          <a:p>
            <a:endParaRPr lang="en-US" dirty="0"/>
          </a:p>
          <a:p>
            <a:r>
              <a:rPr lang="en-US" dirty="0"/>
              <a:t>On the Left you can see our solution consists of two projects, 1 for our </a:t>
            </a:r>
            <a:r>
              <a:rPr lang="en-US" dirty="0" err="1"/>
              <a:t>Api</a:t>
            </a:r>
            <a:r>
              <a:rPr lang="en-US" dirty="0"/>
              <a:t> and one for the tests.</a:t>
            </a:r>
          </a:p>
          <a:p>
            <a:endParaRPr lang="en-US" dirty="0"/>
          </a:p>
          <a:p>
            <a:r>
              <a:rPr lang="en-US" dirty="0"/>
              <a:t>On the right you can see the source code.</a:t>
            </a:r>
          </a:p>
          <a:p>
            <a:endParaRPr lang="en-US" dirty="0"/>
          </a:p>
          <a:p>
            <a:r>
              <a:rPr lang="en-US" dirty="0"/>
              <a:t>Super simple stuff: I’ve omitted things like error handling and validation for clarity.</a:t>
            </a:r>
          </a:p>
          <a:p>
            <a:endParaRPr lang="en-US" dirty="0"/>
          </a:p>
          <a:p>
            <a:r>
              <a:rPr lang="en-US" dirty="0"/>
              <a:t>The service runs on port 9021, which will become relevant shortly.</a:t>
            </a:r>
          </a:p>
        </p:txBody>
      </p:sp>
      <p:sp>
        <p:nvSpPr>
          <p:cNvPr id="4" name="Slide Number Placeholder 3"/>
          <p:cNvSpPr>
            <a:spLocks noGrp="1"/>
          </p:cNvSpPr>
          <p:nvPr>
            <p:ph type="sldNum" sz="quarter" idx="5"/>
          </p:nvPr>
        </p:nvSpPr>
        <p:spPr/>
        <p:txBody>
          <a:bodyPr/>
          <a:lstStyle/>
          <a:p>
            <a:fld id="{65E7520C-4FC8-4341-86D5-1A3A798BBF9A}" type="slidenum">
              <a:rPr lang="en-US" smtClean="0"/>
              <a:t>15</a:t>
            </a:fld>
            <a:endParaRPr lang="en-US"/>
          </a:p>
        </p:txBody>
      </p:sp>
    </p:spTree>
    <p:extLst>
      <p:ext uri="{BB962C8B-B14F-4D97-AF65-F5344CB8AC3E}">
        <p14:creationId xmlns:p14="http://schemas.microsoft.com/office/powerpoint/2010/main" val="615815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16</a:t>
            </a:fld>
            <a:endParaRPr lang="en-US"/>
          </a:p>
        </p:txBody>
      </p:sp>
    </p:spTree>
    <p:extLst>
      <p:ext uri="{BB962C8B-B14F-4D97-AF65-F5344CB8AC3E}">
        <p14:creationId xmlns:p14="http://schemas.microsoft.com/office/powerpoint/2010/main" val="22650699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Now we have a </a:t>
            </a:r>
            <a:r>
              <a:rPr lang="en-US" dirty="0" err="1"/>
              <a:t>Dockerfile</a:t>
            </a:r>
            <a:r>
              <a:rPr lang="en-US" dirty="0"/>
              <a:t>, we need to use that to create an Image.</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We do that with the Docker build command.</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We are passing it 2 </a:t>
            </a:r>
            <a:r>
              <a:rPr lang="en-US" dirty="0" err="1"/>
              <a:t>args</a:t>
            </a:r>
            <a:r>
              <a:rPr lang="en-US" dirty="0"/>
              <a:t>:</a:t>
            </a:r>
          </a:p>
          <a:p>
            <a:pPr marL="0" lvl="0" indent="0">
              <a:buFont typeface="Arial" panose="020B0604020202020204" pitchFamily="34" charset="0"/>
              <a:buNone/>
            </a:pPr>
            <a:r>
              <a:rPr lang="en-US" dirty="0"/>
              <a:t>The 1st, -t, is the name and tag combination that we will use to referrer to this Image once it’s created.</a:t>
            </a:r>
          </a:p>
          <a:p>
            <a:pPr marL="0" lvl="0" indent="0">
              <a:buFont typeface="Arial" panose="020B0604020202020204" pitchFamily="34" charset="0"/>
              <a:buNone/>
            </a:pPr>
            <a:r>
              <a:rPr lang="en-US" dirty="0"/>
              <a:t>The 2</a:t>
            </a:r>
            <a:r>
              <a:rPr lang="en-US" baseline="30000" dirty="0"/>
              <a:t>nd</a:t>
            </a:r>
            <a:r>
              <a:rPr lang="en-US" dirty="0"/>
              <a:t>, a full stop, is what’s know as the build context, and is actually reference to the current directory.</a:t>
            </a:r>
          </a:p>
          <a:p>
            <a:pPr marL="0" lvl="0" indent="0">
              <a:buFont typeface="Arial" panose="020B0604020202020204" pitchFamily="34" charset="0"/>
              <a:buNone/>
            </a:pPr>
            <a:r>
              <a:rPr lang="en-US" dirty="0"/>
              <a:t>It says to the </a:t>
            </a:r>
            <a:r>
              <a:rPr lang="en-US" dirty="0" err="1"/>
              <a:t>Dockerfile</a:t>
            </a:r>
            <a:r>
              <a:rPr lang="en-US" dirty="0"/>
              <a:t>, execute all your commands within the context of this path.</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As we have not actually specified a </a:t>
            </a:r>
            <a:r>
              <a:rPr lang="en-US" dirty="0" err="1"/>
              <a:t>Dockerfile</a:t>
            </a:r>
            <a:r>
              <a:rPr lang="en-US" dirty="0"/>
              <a:t> to use, Docker is defaulting to look for a file called ‘</a:t>
            </a:r>
            <a:r>
              <a:rPr lang="en-US" dirty="0" err="1"/>
              <a:t>Dockerfile</a:t>
            </a:r>
            <a:r>
              <a:rPr lang="en-US" dirty="0"/>
              <a:t>’ in the current directory.</a:t>
            </a:r>
          </a:p>
        </p:txBody>
      </p:sp>
      <p:sp>
        <p:nvSpPr>
          <p:cNvPr id="4" name="Slide Number Placeholder 3"/>
          <p:cNvSpPr>
            <a:spLocks noGrp="1"/>
          </p:cNvSpPr>
          <p:nvPr>
            <p:ph type="sldNum" sz="quarter" idx="5"/>
          </p:nvPr>
        </p:nvSpPr>
        <p:spPr/>
        <p:txBody>
          <a:bodyPr/>
          <a:lstStyle/>
          <a:p>
            <a:fld id="{65E7520C-4FC8-4341-86D5-1A3A798BBF9A}" type="slidenum">
              <a:rPr lang="en-US" smtClean="0"/>
              <a:t>17</a:t>
            </a:fld>
            <a:endParaRPr lang="en-US"/>
          </a:p>
        </p:txBody>
      </p:sp>
    </p:spTree>
    <p:extLst>
      <p:ext uri="{BB962C8B-B14F-4D97-AF65-F5344CB8AC3E}">
        <p14:creationId xmlns:p14="http://schemas.microsoft.com/office/powerpoint/2010/main" val="1734314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docker build -t isprime_dotnetcore:1 .</a:t>
            </a:r>
          </a:p>
          <a:p>
            <a:endParaRPr lang="en-US" dirty="0"/>
          </a:p>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18</a:t>
            </a:fld>
            <a:endParaRPr lang="en-US"/>
          </a:p>
        </p:txBody>
      </p:sp>
    </p:spTree>
    <p:extLst>
      <p:ext uri="{BB962C8B-B14F-4D97-AF65-F5344CB8AC3E}">
        <p14:creationId xmlns:p14="http://schemas.microsoft.com/office/powerpoint/2010/main" val="2052397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Now we have an image we can spin up a container instance to host our app.</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We do that with the Docker run command.</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Again, we are passing 2 </a:t>
            </a:r>
            <a:r>
              <a:rPr lang="en-US" dirty="0" err="1"/>
              <a:t>args</a:t>
            </a:r>
            <a:r>
              <a:rPr lang="en-US" dirty="0"/>
              <a:t>.</a:t>
            </a:r>
          </a:p>
          <a:p>
            <a:pPr marL="0" lvl="0" indent="0">
              <a:buFont typeface="Arial" panose="020B0604020202020204" pitchFamily="34" charset="0"/>
              <a:buNone/>
            </a:pPr>
            <a:r>
              <a:rPr lang="en-US" dirty="0"/>
              <a:t>The 1</a:t>
            </a:r>
            <a:r>
              <a:rPr lang="en-US" baseline="30000" dirty="0"/>
              <a:t>st</a:t>
            </a:r>
            <a:r>
              <a:rPr lang="en-US" dirty="0"/>
              <a:t> –p, </a:t>
            </a:r>
            <a:r>
              <a:rPr lang="en-US" dirty="0" err="1"/>
              <a:t>mapps</a:t>
            </a:r>
            <a:r>
              <a:rPr lang="en-US" dirty="0"/>
              <a:t> port 80 on our Host machine to port 9021 on the image, which is where our application is actually running.</a:t>
            </a:r>
          </a:p>
          <a:p>
            <a:pPr marL="0" lvl="0" indent="0">
              <a:buFont typeface="Arial" panose="020B0604020202020204" pitchFamily="34" charset="0"/>
              <a:buNone/>
            </a:pPr>
            <a:r>
              <a:rPr lang="en-US" dirty="0"/>
              <a:t>The 2nd, is the name and tag combination of the image that we want an instance of, which is the same as the Image we just created.</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19</a:t>
            </a:fld>
            <a:endParaRPr lang="en-US"/>
          </a:p>
        </p:txBody>
      </p:sp>
    </p:spTree>
    <p:extLst>
      <p:ext uri="{BB962C8B-B14F-4D97-AF65-F5344CB8AC3E}">
        <p14:creationId xmlns:p14="http://schemas.microsoft.com/office/powerpoint/2010/main" val="540172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 logical way for me to start this talk is to translate the sales pitch on the docker website into simple explanations.</a:t>
            </a:r>
          </a:p>
          <a:p>
            <a:endParaRPr lang="en-US" dirty="0"/>
          </a:p>
          <a:p>
            <a:r>
              <a:rPr lang="en-US" dirty="0"/>
              <a:t>Instead, I’d like you all to think about your first day in a new job, or on a new team, or that open-source project you want to contribute to…</a:t>
            </a:r>
          </a:p>
          <a:p>
            <a:endParaRPr lang="en-US" dirty="0"/>
          </a:p>
          <a:p>
            <a:r>
              <a:rPr lang="en-US" dirty="0"/>
              <a:t>You’re eager to get stuck in…</a:t>
            </a:r>
          </a:p>
          <a:p>
            <a:r>
              <a:rPr lang="en-US" dirty="0"/>
              <a:t>Your first Job, setting up your Dev environment.</a:t>
            </a:r>
          </a:p>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2</a:t>
            </a:fld>
            <a:endParaRPr lang="en-US"/>
          </a:p>
        </p:txBody>
      </p:sp>
    </p:spTree>
    <p:extLst>
      <p:ext uri="{BB962C8B-B14F-4D97-AF65-F5344CB8AC3E}">
        <p14:creationId xmlns:p14="http://schemas.microsoft.com/office/powerpoint/2010/main" val="641296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docker run -p 80:9021 isprime_dotnetcore:1</a:t>
            </a:r>
          </a:p>
        </p:txBody>
      </p:sp>
      <p:sp>
        <p:nvSpPr>
          <p:cNvPr id="4" name="Slide Number Placeholder 3"/>
          <p:cNvSpPr>
            <a:spLocks noGrp="1"/>
          </p:cNvSpPr>
          <p:nvPr>
            <p:ph type="sldNum" sz="quarter" idx="5"/>
          </p:nvPr>
        </p:nvSpPr>
        <p:spPr/>
        <p:txBody>
          <a:bodyPr/>
          <a:lstStyle/>
          <a:p>
            <a:fld id="{65E7520C-4FC8-4341-86D5-1A3A798BBF9A}" type="slidenum">
              <a:rPr lang="en-US" smtClean="0"/>
              <a:t>20</a:t>
            </a:fld>
            <a:endParaRPr lang="en-US"/>
          </a:p>
        </p:txBody>
      </p:sp>
    </p:spTree>
    <p:extLst>
      <p:ext uri="{BB962C8B-B14F-4D97-AF65-F5344CB8AC3E}">
        <p14:creationId xmlns:p14="http://schemas.microsoft.com/office/powerpoint/2010/main" val="30447431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that we know how to build an Image containing our application, and launch an instance of a Container, it’s time to go back to where we started with our First Demo.</a:t>
            </a:r>
          </a:p>
          <a:p>
            <a:endParaRPr lang="en-US" dirty="0"/>
          </a:p>
          <a:p>
            <a:r>
              <a:rPr lang="en-US" dirty="0"/>
              <a:t>We used a tool called Docker-Compose to build and launch multiple Containers with a single command.</a:t>
            </a:r>
          </a:p>
          <a:p>
            <a:endParaRPr lang="en-US" dirty="0"/>
          </a:p>
          <a:p>
            <a:r>
              <a:rPr lang="en-US" dirty="0"/>
              <a:t>It does this by allowing us to define multi Container applications in a YML file.</a:t>
            </a:r>
          </a:p>
          <a:p>
            <a:r>
              <a:rPr lang="en-US" dirty="0"/>
              <a:t> </a:t>
            </a:r>
          </a:p>
        </p:txBody>
      </p:sp>
      <p:sp>
        <p:nvSpPr>
          <p:cNvPr id="4" name="Slide Number Placeholder 3"/>
          <p:cNvSpPr>
            <a:spLocks noGrp="1"/>
          </p:cNvSpPr>
          <p:nvPr>
            <p:ph type="sldNum" sz="quarter" idx="5"/>
          </p:nvPr>
        </p:nvSpPr>
        <p:spPr/>
        <p:txBody>
          <a:bodyPr/>
          <a:lstStyle/>
          <a:p>
            <a:fld id="{65E7520C-4FC8-4341-86D5-1A3A798BBF9A}" type="slidenum">
              <a:rPr lang="en-US" smtClean="0"/>
              <a:t>21</a:t>
            </a:fld>
            <a:endParaRPr lang="en-US"/>
          </a:p>
        </p:txBody>
      </p:sp>
    </p:spTree>
    <p:extLst>
      <p:ext uri="{BB962C8B-B14F-4D97-AF65-F5344CB8AC3E}">
        <p14:creationId xmlns:p14="http://schemas.microsoft.com/office/powerpoint/2010/main" val="33604184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Lets have a look at the compose file we used in that demo</a:t>
            </a:r>
          </a:p>
        </p:txBody>
      </p:sp>
      <p:sp>
        <p:nvSpPr>
          <p:cNvPr id="4" name="Slide Number Placeholder 3"/>
          <p:cNvSpPr>
            <a:spLocks noGrp="1"/>
          </p:cNvSpPr>
          <p:nvPr>
            <p:ph type="sldNum" sz="quarter" idx="5"/>
          </p:nvPr>
        </p:nvSpPr>
        <p:spPr/>
        <p:txBody>
          <a:bodyPr/>
          <a:lstStyle/>
          <a:p>
            <a:fld id="{65E7520C-4FC8-4341-86D5-1A3A798BBF9A}" type="slidenum">
              <a:rPr lang="en-US" smtClean="0"/>
              <a:t>22</a:t>
            </a:fld>
            <a:endParaRPr lang="en-US"/>
          </a:p>
        </p:txBody>
      </p:sp>
    </p:spTree>
    <p:extLst>
      <p:ext uri="{BB962C8B-B14F-4D97-AF65-F5344CB8AC3E}">
        <p14:creationId xmlns:p14="http://schemas.microsoft.com/office/powerpoint/2010/main" val="22673502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now know how to use Docker locally, but what about Production?</a:t>
            </a:r>
          </a:p>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23</a:t>
            </a:fld>
            <a:endParaRPr lang="en-US"/>
          </a:p>
        </p:txBody>
      </p:sp>
    </p:spTree>
    <p:extLst>
      <p:ext uri="{BB962C8B-B14F-4D97-AF65-F5344CB8AC3E}">
        <p14:creationId xmlns:p14="http://schemas.microsoft.com/office/powerpoint/2010/main" val="1672618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you will perform all the tasks we’ve seen here today locally, in reality you will be using some sort of CI process to automate you Build process.</a:t>
            </a:r>
          </a:p>
          <a:p>
            <a:endParaRPr lang="en-US" dirty="0"/>
          </a:p>
          <a:p>
            <a:r>
              <a:rPr lang="en-US" dirty="0"/>
              <a:t>Something like Jenkins or Azure Pipelines will actually build your images for you and publish them to your Docker Repository.</a:t>
            </a:r>
          </a:p>
          <a:p>
            <a:endParaRPr lang="en-US" dirty="0"/>
          </a:p>
          <a:p>
            <a:r>
              <a:rPr lang="en-US" dirty="0"/>
              <a:t>Once in Docker, deploying to a new environment is as simple as downloading the Image and performing a Docker run.</a:t>
            </a:r>
          </a:p>
          <a:p>
            <a:r>
              <a:rPr lang="en-US" dirty="0"/>
              <a:t>Again, you’ll likely automate this.</a:t>
            </a:r>
          </a:p>
          <a:p>
            <a:endParaRPr lang="en-US" dirty="0"/>
          </a:p>
          <a:p>
            <a:r>
              <a:rPr lang="en-US" dirty="0"/>
              <a:t>Your target environments and build agents do not need </a:t>
            </a:r>
            <a:r>
              <a:rPr lang="en-US" dirty="0" err="1"/>
              <a:t>.Net</a:t>
            </a:r>
            <a:r>
              <a:rPr lang="en-US" dirty="0"/>
              <a:t> installed, as the Images contains everything they need to run.</a:t>
            </a:r>
          </a:p>
          <a:p>
            <a:endParaRPr lang="en-US" dirty="0"/>
          </a:p>
          <a:p>
            <a:r>
              <a:rPr lang="en-US" dirty="0"/>
              <a:t>As long as Docker is installed, deploying to a new environment is easy</a:t>
            </a:r>
          </a:p>
        </p:txBody>
      </p:sp>
      <p:sp>
        <p:nvSpPr>
          <p:cNvPr id="4" name="Slide Number Placeholder 3"/>
          <p:cNvSpPr>
            <a:spLocks noGrp="1"/>
          </p:cNvSpPr>
          <p:nvPr>
            <p:ph type="sldNum" sz="quarter" idx="5"/>
          </p:nvPr>
        </p:nvSpPr>
        <p:spPr/>
        <p:txBody>
          <a:bodyPr/>
          <a:lstStyle/>
          <a:p>
            <a:fld id="{65E7520C-4FC8-4341-86D5-1A3A798BBF9A}" type="slidenum">
              <a:rPr lang="en-US" smtClean="0"/>
              <a:t>24</a:t>
            </a:fld>
            <a:endParaRPr lang="en-US"/>
          </a:p>
        </p:txBody>
      </p:sp>
    </p:spTree>
    <p:extLst>
      <p:ext uri="{BB962C8B-B14F-4D97-AF65-F5344CB8AC3E}">
        <p14:creationId xmlns:p14="http://schemas.microsoft.com/office/powerpoint/2010/main" val="29053248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this means for use </a:t>
            </a:r>
            <a:r>
              <a:rPr lang="en-US" dirty="0" err="1"/>
              <a:t>Devs</a:t>
            </a:r>
            <a:r>
              <a:rPr lang="en-US" dirty="0"/>
              <a:t> is:</a:t>
            </a:r>
          </a:p>
          <a:p>
            <a:endParaRPr lang="en-US" dirty="0"/>
          </a:p>
          <a:p>
            <a:pPr marL="171450" indent="-171450">
              <a:buFont typeface="Arial" panose="020B0604020202020204" pitchFamily="34" charset="0"/>
              <a:buChar char="•"/>
            </a:pPr>
            <a:r>
              <a:rPr lang="en-US" dirty="0"/>
              <a:t>We are no longer dependent on sys Admins to configure test and Production servers in readiness for our apps</a:t>
            </a:r>
          </a:p>
          <a:p>
            <a:pPr marL="171450" indent="-171450">
              <a:buFont typeface="Arial" panose="020B0604020202020204" pitchFamily="34" charset="0"/>
              <a:buChar char="•"/>
            </a:pPr>
            <a:r>
              <a:rPr lang="en-US" dirty="0"/>
              <a:t>We have complete control over the versions of software that we use: </a:t>
            </a:r>
          </a:p>
          <a:p>
            <a:pPr marL="628650" lvl="1" indent="-171450">
              <a:buFont typeface="Arial" panose="020B0604020202020204" pitchFamily="34" charset="0"/>
              <a:buChar char="•"/>
            </a:pPr>
            <a:r>
              <a:rPr lang="en-US" dirty="0"/>
              <a:t>No more being stuck on version X of Y because team A uses the same kit – each container is completely isolated from the next.</a:t>
            </a:r>
          </a:p>
          <a:p>
            <a:pPr marL="171450" lvl="0" indent="-171450">
              <a:buFont typeface="Arial" panose="020B0604020202020204" pitchFamily="34" charset="0"/>
              <a:buChar char="•"/>
            </a:pPr>
            <a:r>
              <a:rPr lang="en-US" dirty="0"/>
              <a:t>Deployments are fast and repeatable, and we can react quickly to spikes in traffic by spinning up new instances to deal with the load.</a:t>
            </a:r>
          </a:p>
          <a:p>
            <a:pPr marL="171450" lvl="0" indent="-171450">
              <a:buFont typeface="Arial" panose="020B0604020202020204" pitchFamily="34" charset="0"/>
              <a:buChar char="•"/>
            </a:pPr>
            <a:r>
              <a:rPr lang="en-US" dirty="0"/>
              <a:t>We can also avoid vendor lock in, as Docker is supported by all the major cloud providers. </a:t>
            </a:r>
          </a:p>
          <a:p>
            <a:pPr marL="628650" lvl="1" indent="-171450">
              <a:buFont typeface="Arial" panose="020B0604020202020204" pitchFamily="34" charset="0"/>
              <a:buChar char="•"/>
            </a:pPr>
            <a:r>
              <a:rPr lang="en-US" dirty="0"/>
              <a:t>You can even run it on </a:t>
            </a:r>
            <a:r>
              <a:rPr lang="en-US" dirty="0" err="1"/>
              <a:t>prem</a:t>
            </a:r>
            <a:endParaRPr lang="en-US" dirty="0"/>
          </a:p>
          <a:p>
            <a:r>
              <a:rPr lang="en-US" dirty="0"/>
              <a:t> </a:t>
            </a:r>
          </a:p>
        </p:txBody>
      </p:sp>
      <p:sp>
        <p:nvSpPr>
          <p:cNvPr id="4" name="Slide Number Placeholder 3"/>
          <p:cNvSpPr>
            <a:spLocks noGrp="1"/>
          </p:cNvSpPr>
          <p:nvPr>
            <p:ph type="sldNum" sz="quarter" idx="5"/>
          </p:nvPr>
        </p:nvSpPr>
        <p:spPr/>
        <p:txBody>
          <a:bodyPr/>
          <a:lstStyle/>
          <a:p>
            <a:fld id="{65E7520C-4FC8-4341-86D5-1A3A798BBF9A}" type="slidenum">
              <a:rPr lang="en-US" smtClean="0"/>
              <a:t>25</a:t>
            </a:fld>
            <a:endParaRPr lang="en-US"/>
          </a:p>
        </p:txBody>
      </p:sp>
    </p:spTree>
    <p:extLst>
      <p:ext uri="{BB962C8B-B14F-4D97-AF65-F5344CB8AC3E}">
        <p14:creationId xmlns:p14="http://schemas.microsoft.com/office/powerpoint/2010/main" val="39087803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choosing to adopt Docker will also bring some new challenges to overcome.</a:t>
            </a:r>
          </a:p>
          <a:p>
            <a:endParaRPr lang="en-US" dirty="0"/>
          </a:p>
          <a:p>
            <a:r>
              <a:rPr lang="en-US" dirty="0"/>
              <a:t>Here are a few things you’ll need to consider</a:t>
            </a:r>
          </a:p>
        </p:txBody>
      </p:sp>
      <p:sp>
        <p:nvSpPr>
          <p:cNvPr id="4" name="Slide Number Placeholder 3"/>
          <p:cNvSpPr>
            <a:spLocks noGrp="1"/>
          </p:cNvSpPr>
          <p:nvPr>
            <p:ph type="sldNum" sz="quarter" idx="5"/>
          </p:nvPr>
        </p:nvSpPr>
        <p:spPr/>
        <p:txBody>
          <a:bodyPr/>
          <a:lstStyle/>
          <a:p>
            <a:fld id="{65E7520C-4FC8-4341-86D5-1A3A798BBF9A}" type="slidenum">
              <a:rPr lang="en-US" smtClean="0"/>
              <a:t>26</a:t>
            </a:fld>
            <a:endParaRPr lang="en-US"/>
          </a:p>
        </p:txBody>
      </p:sp>
    </p:spTree>
    <p:extLst>
      <p:ext uri="{BB962C8B-B14F-4D97-AF65-F5344CB8AC3E}">
        <p14:creationId xmlns:p14="http://schemas.microsoft.com/office/powerpoint/2010/main" val="27053775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learning curve, especially if you are historically a Windows person with little experience of Linux systems.</a:t>
            </a:r>
          </a:p>
          <a:p>
            <a:endParaRPr lang="en-US" dirty="0"/>
          </a:p>
          <a:p>
            <a:r>
              <a:rPr lang="en-US" dirty="0"/>
              <a:t>Managing containers goes not come for Free, you’ll need to figure out how you monitor instances, stop old instances when deploying, manage load balancers, restart stopped containers.</a:t>
            </a:r>
          </a:p>
          <a:p>
            <a:r>
              <a:rPr lang="en-US" dirty="0"/>
              <a:t>Basically, you’ll need to relearn how to run your software in the wild.</a:t>
            </a:r>
          </a:p>
          <a:p>
            <a:endParaRPr lang="en-US" dirty="0"/>
          </a:p>
          <a:p>
            <a:r>
              <a:rPr lang="en-US" dirty="0"/>
              <a:t>You’ll need to figure out how to access your application logs in order to diagnose any issue in production, which is going to be tricky if you can’t even log on to your Live servers.</a:t>
            </a:r>
          </a:p>
          <a:p>
            <a:endParaRPr lang="en-US" dirty="0"/>
          </a:p>
          <a:p>
            <a:endParaRPr lang="en-US" dirty="0"/>
          </a:p>
          <a:p>
            <a:r>
              <a:rPr lang="en-US" dirty="0"/>
              <a:t>The good news is though, that you can practice and experiment on internal environment and processes to find what works you.</a:t>
            </a:r>
          </a:p>
          <a:p>
            <a:r>
              <a:rPr lang="en-US" dirty="0"/>
              <a:t>Make mistakes and answer these sort of questions before you even start thinking about Production.</a:t>
            </a:r>
          </a:p>
          <a:p>
            <a:endParaRPr lang="en-US" dirty="0"/>
          </a:p>
          <a:p>
            <a:r>
              <a:rPr lang="en-US" dirty="0"/>
              <a:t>You don’t need to go ‘All In’ on day one.</a:t>
            </a:r>
          </a:p>
        </p:txBody>
      </p:sp>
      <p:sp>
        <p:nvSpPr>
          <p:cNvPr id="4" name="Slide Number Placeholder 3"/>
          <p:cNvSpPr>
            <a:spLocks noGrp="1"/>
          </p:cNvSpPr>
          <p:nvPr>
            <p:ph type="sldNum" sz="quarter" idx="5"/>
          </p:nvPr>
        </p:nvSpPr>
        <p:spPr/>
        <p:txBody>
          <a:bodyPr/>
          <a:lstStyle/>
          <a:p>
            <a:fld id="{65E7520C-4FC8-4341-86D5-1A3A798BBF9A}" type="slidenum">
              <a:rPr lang="en-US" smtClean="0"/>
              <a:t>27</a:t>
            </a:fld>
            <a:endParaRPr lang="en-US"/>
          </a:p>
        </p:txBody>
      </p:sp>
    </p:spTree>
    <p:extLst>
      <p:ext uri="{BB962C8B-B14F-4D97-AF65-F5344CB8AC3E}">
        <p14:creationId xmlns:p14="http://schemas.microsoft.com/office/powerpoint/2010/main" val="32872614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it.</a:t>
            </a:r>
          </a:p>
          <a:p>
            <a:endParaRPr lang="en-US" dirty="0"/>
          </a:p>
          <a:p>
            <a:r>
              <a:rPr lang="en-US" dirty="0"/>
              <a:t>You should have everything you need to go and start playing with </a:t>
            </a:r>
            <a:r>
              <a:rPr lang="en-US" dirty="0" err="1"/>
              <a:t>.Net</a:t>
            </a:r>
            <a:r>
              <a:rPr lang="en-US" dirty="0"/>
              <a:t> applications in Docker.</a:t>
            </a:r>
          </a:p>
          <a:p>
            <a:endParaRPr lang="en-US" dirty="0"/>
          </a:p>
          <a:p>
            <a:r>
              <a:rPr lang="en-US" dirty="0"/>
              <a:t>There are other ways to do things that’ve I’ve not had time to cover, and there are things such as security that I’ve not touched on, </a:t>
            </a:r>
          </a:p>
          <a:p>
            <a:r>
              <a:rPr lang="en-US" dirty="0"/>
              <a:t>But you should have everything you need to get started and avoid some pitfalls.</a:t>
            </a:r>
          </a:p>
          <a:p>
            <a:endParaRPr lang="en-US" dirty="0"/>
          </a:p>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28</a:t>
            </a:fld>
            <a:endParaRPr lang="en-US"/>
          </a:p>
        </p:txBody>
      </p:sp>
    </p:spTree>
    <p:extLst>
      <p:ext uri="{BB962C8B-B14F-4D97-AF65-F5344CB8AC3E}">
        <p14:creationId xmlns:p14="http://schemas.microsoft.com/office/powerpoint/2010/main" val="6227084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go to questions, I thought I’d take a moment to plug a local developer conference that I help organize.</a:t>
            </a:r>
          </a:p>
          <a:p>
            <a:endParaRPr lang="en-US" dirty="0"/>
          </a:p>
          <a:p>
            <a:r>
              <a:rPr lang="en-US" dirty="0"/>
              <a:t>DDD East Anglia is a free to attend, community led Developer conference hosted in Cambridge.</a:t>
            </a:r>
          </a:p>
          <a:p>
            <a:r>
              <a:rPr lang="en-US" dirty="0"/>
              <a:t>It’s actually not a </a:t>
            </a:r>
            <a:r>
              <a:rPr lang="en-US" dirty="0" err="1"/>
              <a:t>.Net</a:t>
            </a:r>
            <a:r>
              <a:rPr lang="en-US" dirty="0"/>
              <a:t> specific event, but a lot of the talks given are on </a:t>
            </a:r>
            <a:r>
              <a:rPr lang="en-US" dirty="0" err="1"/>
              <a:t>.Net</a:t>
            </a:r>
            <a:r>
              <a:rPr lang="en-US" dirty="0"/>
              <a:t> topics.</a:t>
            </a:r>
          </a:p>
          <a:p>
            <a:endParaRPr lang="en-US" dirty="0"/>
          </a:p>
          <a:p>
            <a:r>
              <a:rPr lang="en-US" dirty="0"/>
              <a:t>We have just opened our call for papers and are looking for a speakers for September.</a:t>
            </a:r>
          </a:p>
          <a:p>
            <a:endParaRPr lang="en-US" dirty="0"/>
          </a:p>
          <a:p>
            <a:r>
              <a:rPr lang="en-US" dirty="0"/>
              <a:t>So if you would like to do a talk, or simply want to listen, check out the site for more info, it would be great to see some new faces there.</a:t>
            </a:r>
          </a:p>
          <a:p>
            <a:endParaRPr lang="en-US" dirty="0"/>
          </a:p>
          <a:p>
            <a:r>
              <a:rPr lang="en-US" dirty="0"/>
              <a:t> </a:t>
            </a:r>
          </a:p>
        </p:txBody>
      </p:sp>
      <p:sp>
        <p:nvSpPr>
          <p:cNvPr id="4" name="Slide Number Placeholder 3"/>
          <p:cNvSpPr>
            <a:spLocks noGrp="1"/>
          </p:cNvSpPr>
          <p:nvPr>
            <p:ph type="sldNum" sz="quarter" idx="5"/>
          </p:nvPr>
        </p:nvSpPr>
        <p:spPr/>
        <p:txBody>
          <a:bodyPr/>
          <a:lstStyle/>
          <a:p>
            <a:fld id="{65E7520C-4FC8-4341-86D5-1A3A798BBF9A}" type="slidenum">
              <a:rPr lang="en-US" smtClean="0"/>
              <a:t>29</a:t>
            </a:fld>
            <a:endParaRPr lang="en-US"/>
          </a:p>
        </p:txBody>
      </p:sp>
    </p:spTree>
    <p:extLst>
      <p:ext uri="{BB962C8B-B14F-4D97-AF65-F5344CB8AC3E}">
        <p14:creationId xmlns:p14="http://schemas.microsoft.com/office/powerpoint/2010/main" val="3028619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project you are going to be working on.</a:t>
            </a:r>
          </a:p>
          <a:p>
            <a:endParaRPr lang="en-US" dirty="0"/>
          </a:p>
          <a:p>
            <a:r>
              <a:rPr lang="en-US" dirty="0"/>
              <a:t>A typical 3 tier CRUD application: a database, behind a web service, feeding a front end….and some automated tests to make sure everything is working.</a:t>
            </a:r>
          </a:p>
          <a:p>
            <a:endParaRPr lang="en-US" dirty="0"/>
          </a:p>
          <a:p>
            <a:endParaRPr lang="en-US" dirty="0"/>
          </a:p>
          <a:p>
            <a:r>
              <a:rPr lang="en-US" dirty="0"/>
              <a:t>If you are lucky there is a setup document telling you what you’ll need installed, and how to configure it.</a:t>
            </a:r>
          </a:p>
          <a:p>
            <a:endParaRPr lang="en-US" dirty="0"/>
          </a:p>
          <a:p>
            <a:r>
              <a:rPr lang="en-US" dirty="0"/>
              <a:t>If you are REALLY lucky, setup is scripted for you, and the setup document is simply a list of scripts to run and in what order.</a:t>
            </a:r>
          </a:p>
          <a:p>
            <a:endParaRPr lang="en-US" dirty="0"/>
          </a:p>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3</a:t>
            </a:fld>
            <a:endParaRPr lang="en-US"/>
          </a:p>
        </p:txBody>
      </p:sp>
    </p:spTree>
    <p:extLst>
      <p:ext uri="{BB962C8B-B14F-4D97-AF65-F5344CB8AC3E}">
        <p14:creationId xmlns:p14="http://schemas.microsoft.com/office/powerpoint/2010/main" val="40418692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30</a:t>
            </a:fld>
            <a:endParaRPr lang="en-US"/>
          </a:p>
        </p:txBody>
      </p:sp>
    </p:spTree>
    <p:extLst>
      <p:ext uri="{BB962C8B-B14F-4D97-AF65-F5344CB8AC3E}">
        <p14:creationId xmlns:p14="http://schemas.microsoft.com/office/powerpoint/2010/main" val="25224043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31</a:t>
            </a:fld>
            <a:endParaRPr lang="en-US"/>
          </a:p>
        </p:txBody>
      </p:sp>
    </p:spTree>
    <p:extLst>
      <p:ext uri="{BB962C8B-B14F-4D97-AF65-F5344CB8AC3E}">
        <p14:creationId xmlns:p14="http://schemas.microsoft.com/office/powerpoint/2010/main" val="3547126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often are these setup documents out of date and missing steps?</a:t>
            </a:r>
          </a:p>
          <a:p>
            <a:r>
              <a:rPr lang="en-US" dirty="0"/>
              <a:t>How often does something already on the machine conflict with what you are trying to setup?</a:t>
            </a:r>
          </a:p>
          <a:p>
            <a:r>
              <a:rPr lang="en-US" dirty="0"/>
              <a:t>Wouldn’t it be nice if the setup document was a single instruction?</a:t>
            </a:r>
          </a:p>
          <a:p>
            <a:endParaRPr lang="en-US" dirty="0"/>
          </a:p>
          <a:p>
            <a:endParaRPr lang="en-US" dirty="0"/>
          </a:p>
          <a:p>
            <a:r>
              <a:rPr lang="en-US" dirty="0"/>
              <a:t>Docker helps remove all of this pain and achieve just that.</a:t>
            </a:r>
          </a:p>
          <a:p>
            <a:endParaRPr lang="en-US" dirty="0"/>
          </a:p>
          <a:p>
            <a:r>
              <a:rPr lang="en-US" dirty="0"/>
              <a:t>With Docker, I can clone a code repository to my machine and be up and running in minutes.</a:t>
            </a:r>
          </a:p>
          <a:p>
            <a:endParaRPr lang="en-US" dirty="0"/>
          </a:p>
          <a:p>
            <a:r>
              <a:rPr lang="en-US" dirty="0"/>
              <a:t>I don’t need </a:t>
            </a:r>
            <a:r>
              <a:rPr lang="en-US" dirty="0" err="1"/>
              <a:t>.Net</a:t>
            </a:r>
            <a:r>
              <a:rPr lang="en-US" dirty="0"/>
              <a:t> installed.</a:t>
            </a:r>
          </a:p>
          <a:p>
            <a:r>
              <a:rPr lang="en-US" dirty="0"/>
              <a:t>I don’t need a database installed.</a:t>
            </a:r>
          </a:p>
          <a:p>
            <a:r>
              <a:rPr lang="en-US" dirty="0"/>
              <a:t>I don’t need IIS or virtual directories (at least, not with </a:t>
            </a:r>
            <a:r>
              <a:rPr lang="en-US" dirty="0" err="1"/>
              <a:t>.Net</a:t>
            </a:r>
            <a:r>
              <a:rPr lang="en-US" dirty="0"/>
              <a:t> Core)</a:t>
            </a:r>
          </a:p>
          <a:p>
            <a:endParaRPr lang="en-US" dirty="0"/>
          </a:p>
          <a:p>
            <a:r>
              <a:rPr lang="en-US" dirty="0"/>
              <a:t>I just need Docker and the source code.</a:t>
            </a:r>
          </a:p>
        </p:txBody>
      </p:sp>
      <p:sp>
        <p:nvSpPr>
          <p:cNvPr id="4" name="Slide Number Placeholder 3"/>
          <p:cNvSpPr>
            <a:spLocks noGrp="1"/>
          </p:cNvSpPr>
          <p:nvPr>
            <p:ph type="sldNum" sz="quarter" idx="5"/>
          </p:nvPr>
        </p:nvSpPr>
        <p:spPr/>
        <p:txBody>
          <a:bodyPr/>
          <a:lstStyle/>
          <a:p>
            <a:fld id="{65E7520C-4FC8-4341-86D5-1A3A798BBF9A}" type="slidenum">
              <a:rPr lang="en-US" smtClean="0"/>
              <a:t>4</a:t>
            </a:fld>
            <a:endParaRPr lang="en-US"/>
          </a:p>
        </p:txBody>
      </p:sp>
    </p:spTree>
    <p:extLst>
      <p:ext uri="{BB962C8B-B14F-4D97-AF65-F5344CB8AC3E}">
        <p14:creationId xmlns:p14="http://schemas.microsoft.com/office/powerpoint/2010/main" val="1355374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for our first demo.</a:t>
            </a:r>
          </a:p>
          <a:p>
            <a:endParaRPr lang="en-US" dirty="0"/>
          </a:p>
          <a:p>
            <a:r>
              <a:rPr lang="en-US" dirty="0"/>
              <a:t>Having just pulled our source code from </a:t>
            </a:r>
            <a:r>
              <a:rPr lang="en-US" dirty="0" err="1"/>
              <a:t>github</a:t>
            </a:r>
            <a:r>
              <a:rPr lang="en-US" dirty="0"/>
              <a:t>, </a:t>
            </a:r>
          </a:p>
          <a:p>
            <a:r>
              <a:rPr lang="en-US" dirty="0"/>
              <a:t>I will run a single command and launch our entire application within Docker Containers.</a:t>
            </a:r>
          </a:p>
        </p:txBody>
      </p:sp>
      <p:sp>
        <p:nvSpPr>
          <p:cNvPr id="4" name="Slide Number Placeholder 3"/>
          <p:cNvSpPr>
            <a:spLocks noGrp="1"/>
          </p:cNvSpPr>
          <p:nvPr>
            <p:ph type="sldNum" sz="quarter" idx="5"/>
          </p:nvPr>
        </p:nvSpPr>
        <p:spPr/>
        <p:txBody>
          <a:bodyPr/>
          <a:lstStyle/>
          <a:p>
            <a:fld id="{65E7520C-4FC8-4341-86D5-1A3A798BBF9A}" type="slidenum">
              <a:rPr lang="en-US" smtClean="0"/>
              <a:t>5</a:t>
            </a:fld>
            <a:endParaRPr lang="en-US"/>
          </a:p>
        </p:txBody>
      </p:sp>
    </p:spTree>
    <p:extLst>
      <p:ext uri="{BB962C8B-B14F-4D97-AF65-F5344CB8AC3E}">
        <p14:creationId xmlns:p14="http://schemas.microsoft.com/office/powerpoint/2010/main" val="3794809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run.sh</a:t>
            </a:r>
            <a:endParaRPr lang="en-US" dirty="0"/>
          </a:p>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6</a:t>
            </a:fld>
            <a:endParaRPr lang="en-US"/>
          </a:p>
        </p:txBody>
      </p:sp>
    </p:spTree>
    <p:extLst>
      <p:ext uri="{BB962C8B-B14F-4D97-AF65-F5344CB8AC3E}">
        <p14:creationId xmlns:p14="http://schemas.microsoft.com/office/powerpoint/2010/main" val="2947855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 have seen Docker in action, you probably have a few ideas about how you can use it within your teams.</a:t>
            </a:r>
          </a:p>
          <a:p>
            <a:endParaRPr lang="en-US" dirty="0"/>
          </a:p>
          <a:p>
            <a:r>
              <a:rPr lang="en-US" dirty="0"/>
              <a:t>Here are a few ways that I’ve seen it used in order to make teams more productive.</a:t>
            </a:r>
          </a:p>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7</a:t>
            </a:fld>
            <a:endParaRPr lang="en-US"/>
          </a:p>
        </p:txBody>
      </p:sp>
    </p:spTree>
    <p:extLst>
      <p:ext uri="{BB962C8B-B14F-4D97-AF65-F5344CB8AC3E}">
        <p14:creationId xmlns:p14="http://schemas.microsoft.com/office/powerpoint/2010/main" val="3689739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Testers/QA.</a:t>
            </a:r>
          </a:p>
          <a:p>
            <a:endParaRPr lang="en-US" dirty="0"/>
          </a:p>
          <a:p>
            <a:r>
              <a:rPr lang="en-US" dirty="0"/>
              <a:t>Typically they maintain suites of automated tests that ensure a system is working to spec.</a:t>
            </a:r>
          </a:p>
          <a:p>
            <a:r>
              <a:rPr lang="en-US" dirty="0"/>
              <a:t>And these tests will usually run in some sort of CI pipeline somewhere.</a:t>
            </a:r>
          </a:p>
          <a:p>
            <a:endParaRPr lang="en-US" dirty="0"/>
          </a:p>
          <a:p>
            <a:r>
              <a:rPr lang="en-US" dirty="0"/>
              <a:t>But they are created and maintained on QA’s local dev environment.</a:t>
            </a:r>
          </a:p>
          <a:p>
            <a:endParaRPr lang="en-US" dirty="0"/>
          </a:p>
          <a:p>
            <a:r>
              <a:rPr lang="en-US" dirty="0"/>
              <a:t>With Docker, they no longer need to worry about maintaining a working Development environment.</a:t>
            </a:r>
          </a:p>
          <a:p>
            <a:r>
              <a:rPr lang="en-US" dirty="0"/>
              <a:t>They can simply launch the whole system with Docker, and start writing and running tests against that stack.</a:t>
            </a:r>
          </a:p>
          <a:p>
            <a:endParaRPr lang="en-US" dirty="0"/>
          </a:p>
          <a:p>
            <a:r>
              <a:rPr lang="en-US" dirty="0"/>
              <a:t>They can focus on what is important to them, without the worry of keeping the environment up-to-date with new versions.</a:t>
            </a:r>
          </a:p>
        </p:txBody>
      </p:sp>
      <p:sp>
        <p:nvSpPr>
          <p:cNvPr id="4" name="Slide Number Placeholder 3"/>
          <p:cNvSpPr>
            <a:spLocks noGrp="1"/>
          </p:cNvSpPr>
          <p:nvPr>
            <p:ph type="sldNum" sz="quarter" idx="5"/>
          </p:nvPr>
        </p:nvSpPr>
        <p:spPr/>
        <p:txBody>
          <a:bodyPr/>
          <a:lstStyle/>
          <a:p>
            <a:fld id="{65E7520C-4FC8-4341-86D5-1A3A798BBF9A}" type="slidenum">
              <a:rPr lang="en-US" smtClean="0"/>
              <a:t>8</a:t>
            </a:fld>
            <a:endParaRPr lang="en-US"/>
          </a:p>
        </p:txBody>
      </p:sp>
    </p:spTree>
    <p:extLst>
      <p:ext uri="{BB962C8B-B14F-4D97-AF65-F5344CB8AC3E}">
        <p14:creationId xmlns:p14="http://schemas.microsoft.com/office/powerpoint/2010/main" val="3085269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UI </a:t>
            </a:r>
            <a:r>
              <a:rPr lang="en-US" dirty="0" err="1"/>
              <a:t>Devs</a:t>
            </a:r>
            <a:r>
              <a:rPr lang="en-US" dirty="0"/>
              <a:t>.</a:t>
            </a:r>
          </a:p>
          <a:p>
            <a:endParaRPr lang="en-US" dirty="0"/>
          </a:p>
          <a:p>
            <a:r>
              <a:rPr lang="en-US" dirty="0"/>
              <a:t>Their focus is on CSS and Markup.</a:t>
            </a:r>
          </a:p>
          <a:p>
            <a:endParaRPr lang="en-US" dirty="0"/>
          </a:p>
          <a:p>
            <a:r>
              <a:rPr lang="en-US" dirty="0"/>
              <a:t>They shouldn’t need to worry about what version of </a:t>
            </a:r>
            <a:r>
              <a:rPr lang="en-US" dirty="0" err="1"/>
              <a:t>.Net</a:t>
            </a:r>
            <a:r>
              <a:rPr lang="en-US" dirty="0"/>
              <a:t> is installed, or what version of the Database they have.</a:t>
            </a:r>
          </a:p>
          <a:p>
            <a:endParaRPr lang="en-US" dirty="0"/>
          </a:p>
          <a:p>
            <a:r>
              <a:rPr lang="en-US" dirty="0"/>
              <a:t>Docker allows them to focus on what is important to them, by simplifying the build and run process.</a:t>
            </a:r>
          </a:p>
        </p:txBody>
      </p:sp>
      <p:sp>
        <p:nvSpPr>
          <p:cNvPr id="4" name="Slide Number Placeholder 3"/>
          <p:cNvSpPr>
            <a:spLocks noGrp="1"/>
          </p:cNvSpPr>
          <p:nvPr>
            <p:ph type="sldNum" sz="quarter" idx="5"/>
          </p:nvPr>
        </p:nvSpPr>
        <p:spPr/>
        <p:txBody>
          <a:bodyPr/>
          <a:lstStyle/>
          <a:p>
            <a:fld id="{65E7520C-4FC8-4341-86D5-1A3A798BBF9A}" type="slidenum">
              <a:rPr lang="en-US" smtClean="0"/>
              <a:t>9</a:t>
            </a:fld>
            <a:endParaRPr lang="en-US"/>
          </a:p>
        </p:txBody>
      </p:sp>
    </p:spTree>
    <p:extLst>
      <p:ext uri="{BB962C8B-B14F-4D97-AF65-F5344CB8AC3E}">
        <p14:creationId xmlns:p14="http://schemas.microsoft.com/office/powerpoint/2010/main" val="3347663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6/24/19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6/24/19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6/24/19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6/24/19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6/24/19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6/24/19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6/24/19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6/24/19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6/24/19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6/24/19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6/24/19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6/24/19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6/24/19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it.ly/2EO2lth"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www.dddeastanglia.com/"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2.sv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hyperlink" Target="https://bit.ly/2EO2lth" TargetMode="External"/><Relationship Id="rId5" Type="http://schemas.openxmlformats.org/officeDocument/2006/relationships/image" Target="../media/image25.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8" Type="http://schemas.openxmlformats.org/officeDocument/2006/relationships/hyperlink" Target="https://medium.com/@mccode/the-misunderstood-docker-tag-latest-af3babfd6375" TargetMode="External"/><Relationship Id="rId3" Type="http://schemas.openxmlformats.org/officeDocument/2006/relationships/hyperlink" Target="https://andrewlock.net/exploring-the-net-core-2-1-docker-files-dotnet-runtime-vs-aspnetcore-runtime-vs-sdk/" TargetMode="External"/><Relationship Id="rId7" Type="http://schemas.openxmlformats.org/officeDocument/2006/relationships/hyperlink" Target="https://vsupalov.com/docker-latest-tag/"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hyperlink" Target="https://medium.com/@gdiener/how-to-build-a-smaller-docker-image-76779e18d48a" TargetMode="External"/><Relationship Id="rId5" Type="http://schemas.openxmlformats.org/officeDocument/2006/relationships/hyperlink" Target="https://devblogs.microsoft.com/dotnet/net-core-container-images-now-published-to-microsoft-container-registry/" TargetMode="External"/><Relationship Id="rId10" Type="http://schemas.openxmlformats.org/officeDocument/2006/relationships/hyperlink" Target="https://docs.docker.com/engine/examples/dotnetcore/" TargetMode="External"/><Relationship Id="rId4" Type="http://schemas.openxmlformats.org/officeDocument/2006/relationships/hyperlink" Target="https://www.stevejgordon.co.uk/docker-dotnet-developers-part-1" TargetMode="External"/><Relationship Id="rId9" Type="http://schemas.openxmlformats.org/officeDocument/2006/relationships/hyperlink" Target="https://training.play-with-docker.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p:txBody>
          <a:bodyPr/>
          <a:lstStyle/>
          <a:p>
            <a:r>
              <a:rPr lang="en-GB" dirty="0" err="1"/>
              <a:t>Dockerising</a:t>
            </a:r>
            <a:r>
              <a:rPr lang="en-GB" dirty="0"/>
              <a:t> </a:t>
            </a:r>
            <a:r>
              <a:rPr lang="en-GB" dirty="0" err="1"/>
              <a:t>.Net</a:t>
            </a:r>
            <a:r>
              <a:rPr lang="en-GB" dirty="0"/>
              <a:t> </a:t>
            </a:r>
            <a:br>
              <a:rPr lang="en-GB" dirty="0"/>
            </a:br>
            <a:r>
              <a:rPr lang="en-GB" dirty="0"/>
              <a:t>applications</a:t>
            </a:r>
            <a:endParaRPr lang="en-US" dirty="0"/>
          </a:p>
        </p:txBody>
      </p:sp>
      <p:sp>
        <p:nvSpPr>
          <p:cNvPr id="3" name="Subtitle 2">
            <a:extLst>
              <a:ext uri="{FF2B5EF4-FFF2-40B4-BE49-F238E27FC236}">
                <a16:creationId xmlns:a16="http://schemas.microsoft.com/office/drawing/2014/main" id="{C5668594-C0F7-0747-9C23-EB6C68833AC8}"/>
              </a:ext>
            </a:extLst>
          </p:cNvPr>
          <p:cNvSpPr>
            <a:spLocks noGrp="1"/>
          </p:cNvSpPr>
          <p:nvPr>
            <p:ph type="subTitle" idx="1"/>
          </p:nvPr>
        </p:nvSpPr>
        <p:spPr>
          <a:xfrm>
            <a:off x="810001" y="5280847"/>
            <a:ext cx="10572000" cy="1203080"/>
          </a:xfrm>
        </p:spPr>
        <p:txBody>
          <a:bodyPr>
            <a:normAutofit lnSpcReduction="10000"/>
          </a:bodyPr>
          <a:lstStyle/>
          <a:p>
            <a:r>
              <a:rPr lang="en-US" dirty="0"/>
              <a:t>Simplifying software delivery for </a:t>
            </a:r>
            <a:r>
              <a:rPr lang="en-US" dirty="0" err="1"/>
              <a:t>.Net</a:t>
            </a:r>
            <a:r>
              <a:rPr lang="en-US" dirty="0"/>
              <a:t> </a:t>
            </a:r>
            <a:r>
              <a:rPr lang="en-US" dirty="0" err="1"/>
              <a:t>Devs</a:t>
            </a:r>
            <a:r>
              <a:rPr lang="en-US" dirty="0"/>
              <a:t> (even if your boss says you can’t use Docker!)</a:t>
            </a:r>
          </a:p>
          <a:p>
            <a:endParaRPr lang="en-US" dirty="0"/>
          </a:p>
          <a:p>
            <a:r>
              <a:rPr lang="en-US" dirty="0"/>
              <a:t>Slides &amp; code available on </a:t>
            </a:r>
            <a:r>
              <a:rPr lang="en-US" dirty="0" err="1"/>
              <a:t>Github</a:t>
            </a:r>
            <a:r>
              <a:rPr lang="en-US" dirty="0"/>
              <a:t>: </a:t>
            </a:r>
            <a:r>
              <a:rPr lang="en-US" dirty="0">
                <a:hlinkClick r:id="rId3"/>
              </a:rPr>
              <a:t>https://bit.ly/2EO2lth</a:t>
            </a:r>
            <a:r>
              <a:rPr lang="en-US" dirty="0"/>
              <a:t> (case sensitive!)</a:t>
            </a:r>
          </a:p>
          <a:p>
            <a:endParaRPr lang="en-US" dirty="0"/>
          </a:p>
        </p:txBody>
      </p:sp>
      <p:grpSp>
        <p:nvGrpSpPr>
          <p:cNvPr id="4" name="Group 3">
            <a:extLst>
              <a:ext uri="{FF2B5EF4-FFF2-40B4-BE49-F238E27FC236}">
                <a16:creationId xmlns:a16="http://schemas.microsoft.com/office/drawing/2014/main" id="{1BC40BC7-9FC8-C842-BAED-C7CFF24AAB80}"/>
              </a:ext>
            </a:extLst>
          </p:cNvPr>
          <p:cNvGrpSpPr/>
          <p:nvPr/>
        </p:nvGrpSpPr>
        <p:grpSpPr>
          <a:xfrm>
            <a:off x="6840000" y="1080000"/>
            <a:ext cx="4680000" cy="3600000"/>
            <a:chOff x="6820983" y="1078074"/>
            <a:chExt cx="4561016" cy="3342124"/>
          </a:xfrm>
        </p:grpSpPr>
        <p:pic>
          <p:nvPicPr>
            <p:cNvPr id="7" name="Picture 6">
              <a:extLst>
                <a:ext uri="{FF2B5EF4-FFF2-40B4-BE49-F238E27FC236}">
                  <a16:creationId xmlns:a16="http://schemas.microsoft.com/office/drawing/2014/main" id="{CD9CAC79-38CD-F846-8180-F4EC7BCA0BFF}"/>
                </a:ext>
              </a:extLst>
            </p:cNvPr>
            <p:cNvPicPr>
              <a:picLocks noChangeAspect="1"/>
            </p:cNvPicPr>
            <p:nvPr/>
          </p:nvPicPr>
          <p:blipFill>
            <a:blip r:embed="rId4"/>
            <a:stretch>
              <a:fillRect/>
            </a:stretch>
          </p:blipFill>
          <p:spPr>
            <a:xfrm>
              <a:off x="6820983" y="1078074"/>
              <a:ext cx="4561016" cy="3342124"/>
            </a:xfrm>
            <a:prstGeom prst="rect">
              <a:avLst/>
            </a:prstGeom>
          </p:spPr>
        </p:pic>
        <p:pic>
          <p:nvPicPr>
            <p:cNvPr id="5" name="Picture 4">
              <a:extLst>
                <a:ext uri="{FF2B5EF4-FFF2-40B4-BE49-F238E27FC236}">
                  <a16:creationId xmlns:a16="http://schemas.microsoft.com/office/drawing/2014/main" id="{8F0DB772-1C34-834F-A57F-0A4DD6263C9A}"/>
                </a:ext>
              </a:extLst>
            </p:cNvPr>
            <p:cNvPicPr>
              <a:picLocks noChangeAspect="1"/>
            </p:cNvPicPr>
            <p:nvPr/>
          </p:nvPicPr>
          <p:blipFill>
            <a:blip r:embed="rId5"/>
            <a:stretch>
              <a:fillRect/>
            </a:stretch>
          </p:blipFill>
          <p:spPr>
            <a:xfrm>
              <a:off x="8796237" y="1623865"/>
              <a:ext cx="325185" cy="364207"/>
            </a:xfrm>
            <a:prstGeom prst="rect">
              <a:avLst/>
            </a:prstGeom>
          </p:spPr>
        </p:pic>
        <p:pic>
          <p:nvPicPr>
            <p:cNvPr id="8" name="Picture 7">
              <a:extLst>
                <a:ext uri="{FF2B5EF4-FFF2-40B4-BE49-F238E27FC236}">
                  <a16:creationId xmlns:a16="http://schemas.microsoft.com/office/drawing/2014/main" id="{0F73918A-3DCD-7E40-8F00-8F441D67AC44}"/>
                </a:ext>
              </a:extLst>
            </p:cNvPr>
            <p:cNvPicPr>
              <a:picLocks noChangeAspect="1"/>
            </p:cNvPicPr>
            <p:nvPr/>
          </p:nvPicPr>
          <p:blipFill>
            <a:blip r:embed="rId5"/>
            <a:stretch>
              <a:fillRect/>
            </a:stretch>
          </p:blipFill>
          <p:spPr>
            <a:xfrm>
              <a:off x="8796237" y="2057033"/>
              <a:ext cx="325185" cy="364207"/>
            </a:xfrm>
            <a:prstGeom prst="rect">
              <a:avLst/>
            </a:prstGeom>
          </p:spPr>
        </p:pic>
        <p:pic>
          <p:nvPicPr>
            <p:cNvPr id="9" name="Picture 8">
              <a:extLst>
                <a:ext uri="{FF2B5EF4-FFF2-40B4-BE49-F238E27FC236}">
                  <a16:creationId xmlns:a16="http://schemas.microsoft.com/office/drawing/2014/main" id="{7652BFB4-D9BF-4642-8E15-AD4640C73488}"/>
                </a:ext>
              </a:extLst>
            </p:cNvPr>
            <p:cNvPicPr>
              <a:picLocks noChangeAspect="1"/>
            </p:cNvPicPr>
            <p:nvPr/>
          </p:nvPicPr>
          <p:blipFill>
            <a:blip r:embed="rId5"/>
            <a:stretch>
              <a:fillRect/>
            </a:stretch>
          </p:blipFill>
          <p:spPr>
            <a:xfrm>
              <a:off x="8796237" y="2503092"/>
              <a:ext cx="325185" cy="364207"/>
            </a:xfrm>
            <a:prstGeom prst="rect">
              <a:avLst/>
            </a:prstGeom>
          </p:spPr>
        </p:pic>
        <p:pic>
          <p:nvPicPr>
            <p:cNvPr id="10" name="Picture 9">
              <a:extLst>
                <a:ext uri="{FF2B5EF4-FFF2-40B4-BE49-F238E27FC236}">
                  <a16:creationId xmlns:a16="http://schemas.microsoft.com/office/drawing/2014/main" id="{25F44012-0F5B-7B45-AFF0-1E6AE6AAC5CC}"/>
                </a:ext>
              </a:extLst>
            </p:cNvPr>
            <p:cNvPicPr>
              <a:picLocks noChangeAspect="1"/>
            </p:cNvPicPr>
            <p:nvPr/>
          </p:nvPicPr>
          <p:blipFill>
            <a:blip r:embed="rId5"/>
            <a:stretch>
              <a:fillRect/>
            </a:stretch>
          </p:blipFill>
          <p:spPr>
            <a:xfrm>
              <a:off x="9234311" y="2503092"/>
              <a:ext cx="325185" cy="364207"/>
            </a:xfrm>
            <a:prstGeom prst="rect">
              <a:avLst/>
            </a:prstGeom>
          </p:spPr>
        </p:pic>
        <p:pic>
          <p:nvPicPr>
            <p:cNvPr id="11" name="Picture 10">
              <a:extLst>
                <a:ext uri="{FF2B5EF4-FFF2-40B4-BE49-F238E27FC236}">
                  <a16:creationId xmlns:a16="http://schemas.microsoft.com/office/drawing/2014/main" id="{8791FD40-EDF8-1849-B5A3-A694BB7604D8}"/>
                </a:ext>
              </a:extLst>
            </p:cNvPr>
            <p:cNvPicPr>
              <a:picLocks noChangeAspect="1"/>
            </p:cNvPicPr>
            <p:nvPr/>
          </p:nvPicPr>
          <p:blipFill>
            <a:blip r:embed="rId5"/>
            <a:stretch>
              <a:fillRect/>
            </a:stretch>
          </p:blipFill>
          <p:spPr>
            <a:xfrm>
              <a:off x="7483425" y="2501373"/>
              <a:ext cx="325185" cy="364207"/>
            </a:xfrm>
            <a:prstGeom prst="rect">
              <a:avLst/>
            </a:prstGeom>
          </p:spPr>
        </p:pic>
        <p:pic>
          <p:nvPicPr>
            <p:cNvPr id="12" name="Picture 11">
              <a:extLst>
                <a:ext uri="{FF2B5EF4-FFF2-40B4-BE49-F238E27FC236}">
                  <a16:creationId xmlns:a16="http://schemas.microsoft.com/office/drawing/2014/main" id="{D6998E42-0BDA-EF4F-BB0F-D80D778F4D2D}"/>
                </a:ext>
              </a:extLst>
            </p:cNvPr>
            <p:cNvPicPr>
              <a:picLocks noChangeAspect="1"/>
            </p:cNvPicPr>
            <p:nvPr/>
          </p:nvPicPr>
          <p:blipFill>
            <a:blip r:embed="rId5"/>
            <a:stretch>
              <a:fillRect/>
            </a:stretch>
          </p:blipFill>
          <p:spPr>
            <a:xfrm>
              <a:off x="7946586" y="2502000"/>
              <a:ext cx="321429" cy="360000"/>
            </a:xfrm>
            <a:prstGeom prst="rect">
              <a:avLst/>
            </a:prstGeom>
          </p:spPr>
        </p:pic>
        <p:pic>
          <p:nvPicPr>
            <p:cNvPr id="13" name="Picture 12">
              <a:extLst>
                <a:ext uri="{FF2B5EF4-FFF2-40B4-BE49-F238E27FC236}">
                  <a16:creationId xmlns:a16="http://schemas.microsoft.com/office/drawing/2014/main" id="{6411339F-EF44-094B-86E6-7E035E61A489}"/>
                </a:ext>
              </a:extLst>
            </p:cNvPr>
            <p:cNvPicPr>
              <a:picLocks noChangeAspect="1"/>
            </p:cNvPicPr>
            <p:nvPr/>
          </p:nvPicPr>
          <p:blipFill>
            <a:blip r:embed="rId5"/>
            <a:stretch>
              <a:fillRect/>
            </a:stretch>
          </p:blipFill>
          <p:spPr>
            <a:xfrm>
              <a:off x="8384660" y="2503013"/>
              <a:ext cx="325185" cy="364207"/>
            </a:xfrm>
            <a:prstGeom prst="rect">
              <a:avLst/>
            </a:prstGeom>
          </p:spPr>
        </p:pic>
      </p:grpSp>
    </p:spTree>
    <p:extLst>
      <p:ext uri="{BB962C8B-B14F-4D97-AF65-F5344CB8AC3E}">
        <p14:creationId xmlns:p14="http://schemas.microsoft.com/office/powerpoint/2010/main" val="3106535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DDEDD2-FA35-824D-B573-ED42223F6702}"/>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dirty="0" err="1"/>
              <a:t>Devs</a:t>
            </a:r>
            <a:endParaRPr lang="en-US" sz="4400" dirty="0"/>
          </a:p>
        </p:txBody>
      </p:sp>
      <p:pic>
        <p:nvPicPr>
          <p:cNvPr id="9" name="Picture 8">
            <a:extLst>
              <a:ext uri="{FF2B5EF4-FFF2-40B4-BE49-F238E27FC236}">
                <a16:creationId xmlns:a16="http://schemas.microsoft.com/office/drawing/2014/main" id="{D0D2E3BC-D2BC-1A4F-8E4D-DCDBB52109D6}"/>
              </a:ext>
            </a:extLst>
          </p:cNvPr>
          <p:cNvPicPr>
            <a:picLocks noChangeAspect="1"/>
          </p:cNvPicPr>
          <p:nvPr/>
        </p:nvPicPr>
        <p:blipFill rotWithShape="1">
          <a:blip r:embed="rId4"/>
          <a:srcRect l="3313" t="20300" b="23521"/>
          <a:stretch/>
        </p:blipFill>
        <p:spPr>
          <a:xfrm>
            <a:off x="8258188" y="5014920"/>
            <a:ext cx="3069808" cy="1783687"/>
          </a:xfrm>
          <a:prstGeom prst="rect">
            <a:avLst/>
          </a:prstGeom>
        </p:spPr>
      </p:pic>
      <p:pic>
        <p:nvPicPr>
          <p:cNvPr id="13" name="Picture 12">
            <a:extLst>
              <a:ext uri="{FF2B5EF4-FFF2-40B4-BE49-F238E27FC236}">
                <a16:creationId xmlns:a16="http://schemas.microsoft.com/office/drawing/2014/main" id="{3005376B-5E46-3A4B-AB0C-117EFBCE3D23}"/>
              </a:ext>
            </a:extLst>
          </p:cNvPr>
          <p:cNvPicPr>
            <a:picLocks noChangeAspect="1"/>
          </p:cNvPicPr>
          <p:nvPr/>
        </p:nvPicPr>
        <p:blipFill rotWithShape="1">
          <a:blip r:embed="rId4"/>
          <a:srcRect l="3313" t="20300" b="23521"/>
          <a:stretch/>
        </p:blipFill>
        <p:spPr>
          <a:xfrm>
            <a:off x="8483612" y="2392590"/>
            <a:ext cx="3069808" cy="1783687"/>
          </a:xfrm>
          <a:prstGeom prst="rect">
            <a:avLst/>
          </a:prstGeom>
        </p:spPr>
      </p:pic>
      <p:pic>
        <p:nvPicPr>
          <p:cNvPr id="7" name="Picture 6">
            <a:extLst>
              <a:ext uri="{FF2B5EF4-FFF2-40B4-BE49-F238E27FC236}">
                <a16:creationId xmlns:a16="http://schemas.microsoft.com/office/drawing/2014/main" id="{40493860-8FD4-9D43-9D23-E96CFB44EA7C}"/>
              </a:ext>
            </a:extLst>
          </p:cNvPr>
          <p:cNvPicPr>
            <a:picLocks noChangeAspect="1"/>
          </p:cNvPicPr>
          <p:nvPr/>
        </p:nvPicPr>
        <p:blipFill rotWithShape="1">
          <a:blip r:embed="rId5"/>
          <a:srcRect l="36126"/>
          <a:stretch/>
        </p:blipFill>
        <p:spPr>
          <a:xfrm>
            <a:off x="7516908" y="258221"/>
            <a:ext cx="2683464" cy="6245026"/>
          </a:xfrm>
          <a:prstGeom prst="rect">
            <a:avLst/>
          </a:prstGeom>
        </p:spPr>
      </p:pic>
      <p:cxnSp>
        <p:nvCxnSpPr>
          <p:cNvPr id="19" name="Straight Arrow Connector 18">
            <a:extLst>
              <a:ext uri="{FF2B5EF4-FFF2-40B4-BE49-F238E27FC236}">
                <a16:creationId xmlns:a16="http://schemas.microsoft.com/office/drawing/2014/main" id="{681BFF2B-6F5C-DD40-ABFB-8FC7F9F342C4}"/>
              </a:ext>
            </a:extLst>
          </p:cNvPr>
          <p:cNvCxnSpPr>
            <a:cxnSpLocks/>
          </p:cNvCxnSpPr>
          <p:nvPr/>
        </p:nvCxnSpPr>
        <p:spPr>
          <a:xfrm>
            <a:off x="9415460" y="4014788"/>
            <a:ext cx="0" cy="118586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F503F0D-CCCE-D14F-AD0D-673C6528CF10}"/>
              </a:ext>
            </a:extLst>
          </p:cNvPr>
          <p:cNvCxnSpPr>
            <a:cxnSpLocks/>
          </p:cNvCxnSpPr>
          <p:nvPr/>
        </p:nvCxnSpPr>
        <p:spPr>
          <a:xfrm>
            <a:off x="9424988" y="1543050"/>
            <a:ext cx="0" cy="10287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D25F40F-3DEA-174F-9222-198C5EE53E23}"/>
              </a:ext>
            </a:extLst>
          </p:cNvPr>
          <p:cNvPicPr>
            <a:picLocks noChangeAspect="1"/>
          </p:cNvPicPr>
          <p:nvPr/>
        </p:nvPicPr>
        <p:blipFill>
          <a:blip r:embed="rId6"/>
          <a:stretch>
            <a:fillRect/>
          </a:stretch>
        </p:blipFill>
        <p:spPr>
          <a:xfrm>
            <a:off x="4680000" y="1800000"/>
            <a:ext cx="2773082" cy="2773082"/>
          </a:xfrm>
          <a:prstGeom prst="rect">
            <a:avLst/>
          </a:prstGeom>
        </p:spPr>
      </p:pic>
      <p:pic>
        <p:nvPicPr>
          <p:cNvPr id="15" name="Content Placeholder 10">
            <a:extLst>
              <a:ext uri="{FF2B5EF4-FFF2-40B4-BE49-F238E27FC236}">
                <a16:creationId xmlns:a16="http://schemas.microsoft.com/office/drawing/2014/main" id="{3404618F-E501-C241-845E-8DD7744C4602}"/>
              </a:ext>
            </a:extLst>
          </p:cNvPr>
          <p:cNvPicPr>
            <a:picLocks noGrp="1" noChangeAspect="1"/>
          </p:cNvPicPr>
          <p:nvPr>
            <p:ph idx="1"/>
          </p:nvPr>
        </p:nvPicPr>
        <p:blipFill rotWithShape="1">
          <a:blip r:embed="rId7"/>
          <a:srcRect l="65923" b="86655"/>
          <a:stretch/>
        </p:blipFill>
        <p:spPr>
          <a:xfrm>
            <a:off x="8634325" y="697663"/>
            <a:ext cx="1431859" cy="833544"/>
          </a:xfrm>
        </p:spPr>
      </p:pic>
    </p:spTree>
    <p:extLst>
      <p:ext uri="{BB962C8B-B14F-4D97-AF65-F5344CB8AC3E}">
        <p14:creationId xmlns:p14="http://schemas.microsoft.com/office/powerpoint/2010/main" val="20599504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loud 15">
            <a:extLst>
              <a:ext uri="{FF2B5EF4-FFF2-40B4-BE49-F238E27FC236}">
                <a16:creationId xmlns:a16="http://schemas.microsoft.com/office/drawing/2014/main" id="{BE080139-A5DB-DC43-87A8-DF27B5E0EB8C}"/>
              </a:ext>
            </a:extLst>
          </p:cNvPr>
          <p:cNvSpPr/>
          <p:nvPr/>
        </p:nvSpPr>
        <p:spPr>
          <a:xfrm>
            <a:off x="7968341" y="0"/>
            <a:ext cx="3690500" cy="3984171"/>
          </a:xfrm>
          <a:prstGeom prst="cloud">
            <a:avLst/>
          </a:prstGeom>
          <a:noFill/>
          <a:scene3d>
            <a:camera prst="orthographicFront">
              <a:rot lat="0" lon="0" rev="153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DDEDD2-FA35-824D-B573-ED42223F6702}"/>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dirty="0"/>
              <a:t>Context Switching</a:t>
            </a:r>
          </a:p>
        </p:txBody>
      </p:sp>
      <p:pic>
        <p:nvPicPr>
          <p:cNvPr id="9" name="Picture 8">
            <a:extLst>
              <a:ext uri="{FF2B5EF4-FFF2-40B4-BE49-F238E27FC236}">
                <a16:creationId xmlns:a16="http://schemas.microsoft.com/office/drawing/2014/main" id="{D0D2E3BC-D2BC-1A4F-8E4D-DCDBB52109D6}"/>
              </a:ext>
            </a:extLst>
          </p:cNvPr>
          <p:cNvPicPr>
            <a:picLocks noChangeAspect="1"/>
          </p:cNvPicPr>
          <p:nvPr/>
        </p:nvPicPr>
        <p:blipFill rotWithShape="1">
          <a:blip r:embed="rId4"/>
          <a:srcRect l="3313" t="20300" b="23521"/>
          <a:stretch/>
        </p:blipFill>
        <p:spPr>
          <a:xfrm>
            <a:off x="9197987" y="2702370"/>
            <a:ext cx="1418814" cy="824390"/>
          </a:xfrm>
          <a:prstGeom prst="rect">
            <a:avLst/>
          </a:prstGeom>
        </p:spPr>
      </p:pic>
      <p:pic>
        <p:nvPicPr>
          <p:cNvPr id="11" name="Picture 10">
            <a:extLst>
              <a:ext uri="{FF2B5EF4-FFF2-40B4-BE49-F238E27FC236}">
                <a16:creationId xmlns:a16="http://schemas.microsoft.com/office/drawing/2014/main" id="{1D0D2599-C865-7E4D-B928-20BA4FD001B0}"/>
              </a:ext>
            </a:extLst>
          </p:cNvPr>
          <p:cNvPicPr>
            <a:picLocks noChangeAspect="1"/>
          </p:cNvPicPr>
          <p:nvPr/>
        </p:nvPicPr>
        <p:blipFill rotWithShape="1">
          <a:blip r:embed="rId4"/>
          <a:srcRect l="3313" t="22663" b="23521"/>
          <a:stretch/>
        </p:blipFill>
        <p:spPr>
          <a:xfrm>
            <a:off x="9228150" y="409084"/>
            <a:ext cx="1418814" cy="789704"/>
          </a:xfrm>
          <a:prstGeom prst="rect">
            <a:avLst/>
          </a:prstGeom>
        </p:spPr>
      </p:pic>
      <p:pic>
        <p:nvPicPr>
          <p:cNvPr id="13" name="Picture 12">
            <a:extLst>
              <a:ext uri="{FF2B5EF4-FFF2-40B4-BE49-F238E27FC236}">
                <a16:creationId xmlns:a16="http://schemas.microsoft.com/office/drawing/2014/main" id="{3005376B-5E46-3A4B-AB0C-117EFBCE3D23}"/>
              </a:ext>
            </a:extLst>
          </p:cNvPr>
          <p:cNvPicPr>
            <a:picLocks noChangeAspect="1"/>
          </p:cNvPicPr>
          <p:nvPr/>
        </p:nvPicPr>
        <p:blipFill rotWithShape="1">
          <a:blip r:embed="rId4"/>
          <a:srcRect l="3313" t="20300" b="23521"/>
          <a:stretch/>
        </p:blipFill>
        <p:spPr>
          <a:xfrm>
            <a:off x="9227464" y="1516959"/>
            <a:ext cx="1418814" cy="824390"/>
          </a:xfrm>
          <a:prstGeom prst="rect">
            <a:avLst/>
          </a:prstGeom>
        </p:spPr>
      </p:pic>
      <p:pic>
        <p:nvPicPr>
          <p:cNvPr id="7" name="Picture 6">
            <a:extLst>
              <a:ext uri="{FF2B5EF4-FFF2-40B4-BE49-F238E27FC236}">
                <a16:creationId xmlns:a16="http://schemas.microsoft.com/office/drawing/2014/main" id="{40493860-8FD4-9D43-9D23-E96CFB44EA7C}"/>
              </a:ext>
            </a:extLst>
          </p:cNvPr>
          <p:cNvPicPr>
            <a:picLocks noChangeAspect="1"/>
          </p:cNvPicPr>
          <p:nvPr/>
        </p:nvPicPr>
        <p:blipFill rotWithShape="1">
          <a:blip r:embed="rId5"/>
          <a:srcRect l="36126"/>
          <a:stretch/>
        </p:blipFill>
        <p:spPr>
          <a:xfrm flipH="1">
            <a:off x="9407939" y="563332"/>
            <a:ext cx="1208853" cy="2813272"/>
          </a:xfrm>
          <a:prstGeom prst="rect">
            <a:avLst/>
          </a:prstGeom>
        </p:spPr>
      </p:pic>
      <p:cxnSp>
        <p:nvCxnSpPr>
          <p:cNvPr id="19" name="Straight Arrow Connector 18">
            <a:extLst>
              <a:ext uri="{FF2B5EF4-FFF2-40B4-BE49-F238E27FC236}">
                <a16:creationId xmlns:a16="http://schemas.microsoft.com/office/drawing/2014/main" id="{681BFF2B-6F5C-DD40-ABFB-8FC7F9F342C4}"/>
              </a:ext>
            </a:extLst>
          </p:cNvPr>
          <p:cNvCxnSpPr>
            <a:cxnSpLocks/>
          </p:cNvCxnSpPr>
          <p:nvPr/>
        </p:nvCxnSpPr>
        <p:spPr>
          <a:xfrm>
            <a:off x="9758361" y="2261498"/>
            <a:ext cx="0" cy="5633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F503F0D-CCCE-D14F-AD0D-673C6528CF10}"/>
              </a:ext>
            </a:extLst>
          </p:cNvPr>
          <p:cNvCxnSpPr>
            <a:cxnSpLocks/>
          </p:cNvCxnSpPr>
          <p:nvPr/>
        </p:nvCxnSpPr>
        <p:spPr>
          <a:xfrm>
            <a:off x="9758361" y="1110342"/>
            <a:ext cx="0" cy="5143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50BEDDEF-5FCD-D947-BEA5-39C76FB68407}"/>
              </a:ext>
            </a:extLst>
          </p:cNvPr>
          <p:cNvPicPr>
            <a:picLocks noChangeAspect="1"/>
          </p:cNvPicPr>
          <p:nvPr/>
        </p:nvPicPr>
        <p:blipFill>
          <a:blip r:embed="rId6"/>
          <a:stretch>
            <a:fillRect/>
          </a:stretch>
        </p:blipFill>
        <p:spPr>
          <a:xfrm>
            <a:off x="5147455" y="307742"/>
            <a:ext cx="1719502" cy="1719502"/>
          </a:xfrm>
          <a:prstGeom prst="rect">
            <a:avLst/>
          </a:prstGeom>
        </p:spPr>
      </p:pic>
      <p:sp>
        <p:nvSpPr>
          <p:cNvPr id="20" name="Cloud 19">
            <a:extLst>
              <a:ext uri="{FF2B5EF4-FFF2-40B4-BE49-F238E27FC236}">
                <a16:creationId xmlns:a16="http://schemas.microsoft.com/office/drawing/2014/main" id="{3A6B50C1-0952-3042-A55D-006F603974E9}"/>
              </a:ext>
            </a:extLst>
          </p:cNvPr>
          <p:cNvSpPr/>
          <p:nvPr/>
        </p:nvSpPr>
        <p:spPr>
          <a:xfrm>
            <a:off x="4800465" y="2237013"/>
            <a:ext cx="3690500" cy="3984171"/>
          </a:xfrm>
          <a:prstGeom prst="cloud">
            <a:avLst/>
          </a:prstGeom>
          <a:noFill/>
          <a:scene3d>
            <a:camera prst="orthographicFront">
              <a:rot lat="0" lon="0" rev="153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361878BB-F64A-7E4B-8ABE-A1A4C83AC1D2}"/>
              </a:ext>
            </a:extLst>
          </p:cNvPr>
          <p:cNvPicPr>
            <a:picLocks noChangeAspect="1"/>
          </p:cNvPicPr>
          <p:nvPr/>
        </p:nvPicPr>
        <p:blipFill rotWithShape="1">
          <a:blip r:embed="rId4"/>
          <a:srcRect l="3313" t="20300" b="23521"/>
          <a:stretch/>
        </p:blipFill>
        <p:spPr>
          <a:xfrm>
            <a:off x="6030111" y="4939383"/>
            <a:ext cx="1418814" cy="824390"/>
          </a:xfrm>
          <a:prstGeom prst="rect">
            <a:avLst/>
          </a:prstGeom>
        </p:spPr>
      </p:pic>
      <p:pic>
        <p:nvPicPr>
          <p:cNvPr id="23" name="Picture 22">
            <a:extLst>
              <a:ext uri="{FF2B5EF4-FFF2-40B4-BE49-F238E27FC236}">
                <a16:creationId xmlns:a16="http://schemas.microsoft.com/office/drawing/2014/main" id="{B9EF35D1-F01F-AC44-97FD-F82F04AB9838}"/>
              </a:ext>
            </a:extLst>
          </p:cNvPr>
          <p:cNvPicPr>
            <a:picLocks noChangeAspect="1"/>
          </p:cNvPicPr>
          <p:nvPr/>
        </p:nvPicPr>
        <p:blipFill rotWithShape="1">
          <a:blip r:embed="rId4"/>
          <a:srcRect l="3313" t="22663" b="23521"/>
          <a:stretch/>
        </p:blipFill>
        <p:spPr>
          <a:xfrm>
            <a:off x="6060274" y="2646097"/>
            <a:ext cx="1418814" cy="789704"/>
          </a:xfrm>
          <a:prstGeom prst="rect">
            <a:avLst/>
          </a:prstGeom>
        </p:spPr>
      </p:pic>
      <p:pic>
        <p:nvPicPr>
          <p:cNvPr id="24" name="Picture 23">
            <a:extLst>
              <a:ext uri="{FF2B5EF4-FFF2-40B4-BE49-F238E27FC236}">
                <a16:creationId xmlns:a16="http://schemas.microsoft.com/office/drawing/2014/main" id="{D2A145FD-491D-784F-BB40-E831BC136381}"/>
              </a:ext>
            </a:extLst>
          </p:cNvPr>
          <p:cNvPicPr>
            <a:picLocks noChangeAspect="1"/>
          </p:cNvPicPr>
          <p:nvPr/>
        </p:nvPicPr>
        <p:blipFill rotWithShape="1">
          <a:blip r:embed="rId4"/>
          <a:srcRect l="3313" t="20300" b="23521"/>
          <a:stretch/>
        </p:blipFill>
        <p:spPr>
          <a:xfrm>
            <a:off x="6059588" y="3753972"/>
            <a:ext cx="1418814" cy="824390"/>
          </a:xfrm>
          <a:prstGeom prst="rect">
            <a:avLst/>
          </a:prstGeom>
        </p:spPr>
      </p:pic>
      <p:pic>
        <p:nvPicPr>
          <p:cNvPr id="25" name="Picture 24">
            <a:extLst>
              <a:ext uri="{FF2B5EF4-FFF2-40B4-BE49-F238E27FC236}">
                <a16:creationId xmlns:a16="http://schemas.microsoft.com/office/drawing/2014/main" id="{D9BEAD9D-51F0-CB43-9C09-249C4D43C014}"/>
              </a:ext>
            </a:extLst>
          </p:cNvPr>
          <p:cNvPicPr>
            <a:picLocks noChangeAspect="1"/>
          </p:cNvPicPr>
          <p:nvPr/>
        </p:nvPicPr>
        <p:blipFill rotWithShape="1">
          <a:blip r:embed="rId5"/>
          <a:srcRect l="36126"/>
          <a:stretch/>
        </p:blipFill>
        <p:spPr>
          <a:xfrm flipH="1">
            <a:off x="6240063" y="2800345"/>
            <a:ext cx="1208853" cy="2813272"/>
          </a:xfrm>
          <a:prstGeom prst="rect">
            <a:avLst/>
          </a:prstGeom>
        </p:spPr>
      </p:pic>
      <p:cxnSp>
        <p:nvCxnSpPr>
          <p:cNvPr id="26" name="Straight Arrow Connector 25">
            <a:extLst>
              <a:ext uri="{FF2B5EF4-FFF2-40B4-BE49-F238E27FC236}">
                <a16:creationId xmlns:a16="http://schemas.microsoft.com/office/drawing/2014/main" id="{D4CC2885-811E-6E4C-8AE8-932036CCA748}"/>
              </a:ext>
            </a:extLst>
          </p:cNvPr>
          <p:cNvCxnSpPr>
            <a:cxnSpLocks/>
          </p:cNvCxnSpPr>
          <p:nvPr/>
        </p:nvCxnSpPr>
        <p:spPr>
          <a:xfrm>
            <a:off x="6590485" y="4498511"/>
            <a:ext cx="0" cy="5633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7CEB1CC-D004-8F41-9250-CE6E66BDC7B3}"/>
              </a:ext>
            </a:extLst>
          </p:cNvPr>
          <p:cNvCxnSpPr>
            <a:cxnSpLocks/>
          </p:cNvCxnSpPr>
          <p:nvPr/>
        </p:nvCxnSpPr>
        <p:spPr>
          <a:xfrm>
            <a:off x="6590485" y="3347355"/>
            <a:ext cx="0" cy="5143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DA8D1F2-E53F-5C43-8031-64E4102E420F}"/>
              </a:ext>
            </a:extLst>
          </p:cNvPr>
          <p:cNvSpPr txBox="1"/>
          <p:nvPr/>
        </p:nvSpPr>
        <p:spPr>
          <a:xfrm>
            <a:off x="10210361" y="3935185"/>
            <a:ext cx="2199356" cy="1200329"/>
          </a:xfrm>
          <a:prstGeom prst="rect">
            <a:avLst/>
          </a:prstGeom>
          <a:noFill/>
        </p:spPr>
        <p:txBody>
          <a:bodyPr wrap="square" rtlCol="0">
            <a:spAutoFit/>
          </a:bodyPr>
          <a:lstStyle/>
          <a:p>
            <a:r>
              <a:rPr lang="en-US" dirty="0"/>
              <a:t>Application Y:</a:t>
            </a:r>
          </a:p>
          <a:p>
            <a:pPr marL="285750" indent="-285750">
              <a:buFont typeface="Arial" panose="020B0604020202020204" pitchFamily="34" charset="0"/>
              <a:buChar char="•"/>
            </a:pPr>
            <a:r>
              <a:rPr lang="en-US" dirty="0"/>
              <a:t>MVC </a:t>
            </a:r>
          </a:p>
          <a:p>
            <a:pPr marL="285750" indent="-285750">
              <a:buFont typeface="Arial" panose="020B0604020202020204" pitchFamily="34" charset="0"/>
              <a:buChar char="•"/>
            </a:pPr>
            <a:r>
              <a:rPr lang="en-US" dirty="0"/>
              <a:t>Web API </a:t>
            </a:r>
          </a:p>
          <a:p>
            <a:pPr marL="285750" indent="-285750">
              <a:buFont typeface="Arial" panose="020B0604020202020204" pitchFamily="34" charset="0"/>
              <a:buChar char="•"/>
            </a:pPr>
            <a:r>
              <a:rPr lang="en-US" dirty="0"/>
              <a:t>SQL Server</a:t>
            </a:r>
          </a:p>
        </p:txBody>
      </p:sp>
      <p:sp>
        <p:nvSpPr>
          <p:cNvPr id="28" name="TextBox 27">
            <a:extLst>
              <a:ext uri="{FF2B5EF4-FFF2-40B4-BE49-F238E27FC236}">
                <a16:creationId xmlns:a16="http://schemas.microsoft.com/office/drawing/2014/main" id="{32FA545F-B9B6-4B43-9578-2003888DFE95}"/>
              </a:ext>
            </a:extLst>
          </p:cNvPr>
          <p:cNvSpPr txBox="1"/>
          <p:nvPr/>
        </p:nvSpPr>
        <p:spPr>
          <a:xfrm>
            <a:off x="8376662" y="5399703"/>
            <a:ext cx="2199356" cy="1200329"/>
          </a:xfrm>
          <a:prstGeom prst="rect">
            <a:avLst/>
          </a:prstGeom>
          <a:noFill/>
        </p:spPr>
        <p:txBody>
          <a:bodyPr wrap="square" rtlCol="0">
            <a:spAutoFit/>
          </a:bodyPr>
          <a:lstStyle/>
          <a:p>
            <a:r>
              <a:rPr lang="en-US" dirty="0"/>
              <a:t>Application X:</a:t>
            </a:r>
          </a:p>
          <a:p>
            <a:pPr marL="285750" indent="-285750">
              <a:buFont typeface="Arial" panose="020B0604020202020204" pitchFamily="34" charset="0"/>
              <a:buChar char="•"/>
            </a:pPr>
            <a:r>
              <a:rPr lang="en-US" dirty="0"/>
              <a:t>React</a:t>
            </a:r>
          </a:p>
          <a:p>
            <a:pPr marL="285750" indent="-285750">
              <a:buFont typeface="Arial" panose="020B0604020202020204" pitchFamily="34" charset="0"/>
              <a:buChar char="•"/>
            </a:pPr>
            <a:r>
              <a:rPr lang="en-US" dirty="0"/>
              <a:t>Node.js</a:t>
            </a:r>
          </a:p>
          <a:p>
            <a:pPr marL="285750" indent="-285750">
              <a:buFont typeface="Arial" panose="020B0604020202020204" pitchFamily="34" charset="0"/>
              <a:buChar char="•"/>
            </a:pPr>
            <a:r>
              <a:rPr lang="en-US" dirty="0"/>
              <a:t>Mongo</a:t>
            </a:r>
          </a:p>
        </p:txBody>
      </p:sp>
    </p:spTree>
    <p:extLst>
      <p:ext uri="{BB962C8B-B14F-4D97-AF65-F5344CB8AC3E}">
        <p14:creationId xmlns:p14="http://schemas.microsoft.com/office/powerpoint/2010/main" val="1345375201"/>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9277119-B941-4A45-9322-FA2BC135DE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3">
            <a:extLst>
              <a:ext uri="{FF2B5EF4-FFF2-40B4-BE49-F238E27FC236}">
                <a16:creationId xmlns:a16="http://schemas.microsoft.com/office/drawing/2014/main" id="{DFDB457D-F372-428B-A10D-41080EF93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DDEDD2-FA35-824D-B573-ED42223F6702}"/>
              </a:ext>
            </a:extLst>
          </p:cNvPr>
          <p:cNvSpPr>
            <a:spLocks noGrp="1"/>
          </p:cNvSpPr>
          <p:nvPr>
            <p:ph type="title"/>
          </p:nvPr>
        </p:nvSpPr>
        <p:spPr>
          <a:xfrm>
            <a:off x="8134349" y="1819275"/>
            <a:ext cx="3606137" cy="4222087"/>
          </a:xfrm>
        </p:spPr>
        <p:txBody>
          <a:bodyPr vert="horz" lIns="91440" tIns="45720" rIns="91440" bIns="45720" rtlCol="0" anchor="t">
            <a:normAutofit/>
          </a:bodyPr>
          <a:lstStyle/>
          <a:p>
            <a:r>
              <a:rPr lang="en-US" sz="4400" dirty="0"/>
              <a:t>You </a:t>
            </a:r>
            <a:br>
              <a:rPr lang="en-US" sz="4400" dirty="0"/>
            </a:br>
            <a:r>
              <a:rPr lang="en-US" sz="4400" dirty="0"/>
              <a:t>can’t use Docker!</a:t>
            </a:r>
            <a:br>
              <a:rPr lang="en-US" sz="4400" dirty="0"/>
            </a:br>
            <a:r>
              <a:rPr lang="en-US" sz="4400" dirty="0"/>
              <a:t>(In Prod)</a:t>
            </a:r>
          </a:p>
        </p:txBody>
      </p:sp>
      <p:pic>
        <p:nvPicPr>
          <p:cNvPr id="4" name="Picture 3">
            <a:extLst>
              <a:ext uri="{FF2B5EF4-FFF2-40B4-BE49-F238E27FC236}">
                <a16:creationId xmlns:a16="http://schemas.microsoft.com/office/drawing/2014/main" id="{2A9E14CE-2110-244A-9331-947C10316AAA}"/>
              </a:ext>
            </a:extLst>
          </p:cNvPr>
          <p:cNvPicPr>
            <a:picLocks noChangeAspect="1"/>
          </p:cNvPicPr>
          <p:nvPr/>
        </p:nvPicPr>
        <p:blipFill>
          <a:blip r:embed="rId4"/>
          <a:stretch>
            <a:fillRect/>
          </a:stretch>
        </p:blipFill>
        <p:spPr>
          <a:xfrm>
            <a:off x="1078549" y="643467"/>
            <a:ext cx="5397896" cy="5397896"/>
          </a:xfrm>
          <a:prstGeom prst="roundRect">
            <a:avLst>
              <a:gd name="adj" fmla="val 3876"/>
            </a:avLst>
          </a:prstGeom>
          <a:ln>
            <a:solidFill>
              <a:schemeClr val="bg1"/>
            </a:solidFill>
          </a:ln>
          <a:effectLst/>
        </p:spPr>
      </p:pic>
    </p:spTree>
    <p:extLst>
      <p:ext uri="{BB962C8B-B14F-4D97-AF65-F5344CB8AC3E}">
        <p14:creationId xmlns:p14="http://schemas.microsoft.com/office/powerpoint/2010/main" val="1105258593"/>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4047A07-72EC-41BC-A55F-C264F639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B9D51B3-61DE-1843-84B0-FFC822D30282}"/>
              </a:ext>
            </a:extLst>
          </p:cNvPr>
          <p:cNvPicPr>
            <a:picLocks/>
          </p:cNvPicPr>
          <p:nvPr/>
        </p:nvPicPr>
        <p:blipFill rotWithShape="1">
          <a:blip r:embed="rId3">
            <a:alphaModFix amt="40000"/>
            <a:extLst/>
          </a:blip>
          <a:srcRect t="13162" b="2568"/>
          <a:stretch/>
        </p:blipFill>
        <p:spPr>
          <a:xfrm>
            <a:off x="20" y="10"/>
            <a:ext cx="12191980" cy="6857990"/>
          </a:xfrm>
          <a:prstGeom prst="rect">
            <a:avLst/>
          </a:prstGeom>
        </p:spPr>
      </p:pic>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a:xfrm>
            <a:off x="810001" y="1449147"/>
            <a:ext cx="10572000" cy="3732453"/>
          </a:xfrm>
        </p:spPr>
        <p:txBody>
          <a:bodyPr>
            <a:normAutofit/>
          </a:bodyPr>
          <a:lstStyle/>
          <a:p>
            <a:r>
              <a:rPr lang="en-US" dirty="0"/>
              <a:t>Building </a:t>
            </a:r>
            <a:br>
              <a:rPr lang="en-US" dirty="0"/>
            </a:br>
            <a:r>
              <a:rPr lang="en-US" dirty="0"/>
              <a:t>Containers</a:t>
            </a:r>
          </a:p>
        </p:txBody>
      </p:sp>
      <p:sp>
        <p:nvSpPr>
          <p:cNvPr id="9" name="Subtitle 2">
            <a:extLst>
              <a:ext uri="{FF2B5EF4-FFF2-40B4-BE49-F238E27FC236}">
                <a16:creationId xmlns:a16="http://schemas.microsoft.com/office/drawing/2014/main" id="{62B6F396-074E-C744-847D-E9387503969A}"/>
              </a:ext>
            </a:extLst>
          </p:cNvPr>
          <p:cNvSpPr>
            <a:spLocks noGrp="1"/>
          </p:cNvSpPr>
          <p:nvPr>
            <p:ph type="subTitle" idx="1"/>
          </p:nvPr>
        </p:nvSpPr>
        <p:spPr>
          <a:xfrm>
            <a:off x="810000" y="5280847"/>
            <a:ext cx="7236720" cy="1377128"/>
          </a:xfrm>
        </p:spPr>
        <p:txBody>
          <a:bodyPr>
            <a:normAutofit fontScale="92500"/>
          </a:bodyPr>
          <a:lstStyle/>
          <a:p>
            <a:pPr marL="285750" indent="-285750">
              <a:buFont typeface="Arial" panose="020B0604020202020204" pitchFamily="34" charset="0"/>
              <a:buChar char="•"/>
            </a:pPr>
            <a:r>
              <a:rPr lang="en-US" dirty="0"/>
              <a:t>Containers are running instances of Images</a:t>
            </a:r>
          </a:p>
          <a:p>
            <a:pPr marL="285750" indent="-285750">
              <a:buFont typeface="Arial" panose="020B0604020202020204" pitchFamily="34" charset="0"/>
              <a:buChar char="•"/>
            </a:pPr>
            <a:r>
              <a:rPr lang="en-US" dirty="0"/>
              <a:t>Images are created from a </a:t>
            </a:r>
            <a:r>
              <a:rPr lang="en-US" dirty="0" err="1"/>
              <a:t>Dockerfile</a:t>
            </a:r>
            <a:endParaRPr lang="en-US" dirty="0"/>
          </a:p>
          <a:p>
            <a:pPr marL="285750" indent="-285750">
              <a:buFont typeface="Arial" panose="020B0604020202020204" pitchFamily="34" charset="0"/>
              <a:buChar char="•"/>
            </a:pPr>
            <a:r>
              <a:rPr lang="en-US" dirty="0" err="1"/>
              <a:t>Dockerfiles</a:t>
            </a:r>
            <a:r>
              <a:rPr lang="en-US" dirty="0"/>
              <a:t> contain instructions of how to build you application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126375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4047A07-72EC-41BC-A55F-C264F639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B9D51B3-61DE-1843-84B0-FFC822D30282}"/>
              </a:ext>
            </a:extLst>
          </p:cNvPr>
          <p:cNvPicPr>
            <a:picLocks/>
          </p:cNvPicPr>
          <p:nvPr/>
        </p:nvPicPr>
        <p:blipFill rotWithShape="1">
          <a:blip r:embed="rId3">
            <a:alphaModFix amt="40000"/>
            <a:extLst/>
          </a:blip>
          <a:srcRect t="13162" b="2568"/>
          <a:stretch/>
        </p:blipFill>
        <p:spPr>
          <a:xfrm>
            <a:off x="20" y="10"/>
            <a:ext cx="12191980" cy="6857990"/>
          </a:xfrm>
          <a:prstGeom prst="rect">
            <a:avLst/>
          </a:prstGeom>
        </p:spPr>
      </p:pic>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a:xfrm>
            <a:off x="810001" y="1449147"/>
            <a:ext cx="10572000" cy="3732453"/>
          </a:xfrm>
        </p:spPr>
        <p:txBody>
          <a:bodyPr>
            <a:normAutofit/>
          </a:bodyPr>
          <a:lstStyle/>
          <a:p>
            <a:r>
              <a:rPr lang="en-US" dirty="0"/>
              <a:t>Building </a:t>
            </a:r>
            <a:br>
              <a:rPr lang="en-US" dirty="0"/>
            </a:br>
            <a:r>
              <a:rPr lang="en-US" dirty="0"/>
              <a:t>Containers</a:t>
            </a:r>
          </a:p>
        </p:txBody>
      </p:sp>
      <p:sp>
        <p:nvSpPr>
          <p:cNvPr id="9" name="Subtitle 2">
            <a:extLst>
              <a:ext uri="{FF2B5EF4-FFF2-40B4-BE49-F238E27FC236}">
                <a16:creationId xmlns:a16="http://schemas.microsoft.com/office/drawing/2014/main" id="{62B6F396-074E-C744-847D-E9387503969A}"/>
              </a:ext>
            </a:extLst>
          </p:cNvPr>
          <p:cNvSpPr>
            <a:spLocks noGrp="1"/>
          </p:cNvSpPr>
          <p:nvPr>
            <p:ph type="subTitle" idx="1"/>
          </p:nvPr>
        </p:nvSpPr>
        <p:spPr>
          <a:xfrm>
            <a:off x="809999" y="5280847"/>
            <a:ext cx="10571999" cy="1377128"/>
          </a:xfrm>
        </p:spPr>
        <p:txBody>
          <a:bodyPr>
            <a:normAutofit/>
          </a:bodyPr>
          <a:lstStyle/>
          <a:p>
            <a:r>
              <a:rPr lang="en-US" sz="4400" dirty="0" err="1"/>
              <a:t>Dockerfile</a:t>
            </a:r>
            <a:r>
              <a:rPr lang="en-US" sz="4400" dirty="0"/>
              <a:t> -&gt; Image -&gt; Containers</a:t>
            </a:r>
          </a:p>
        </p:txBody>
      </p:sp>
    </p:spTree>
    <p:extLst>
      <p:ext uri="{BB962C8B-B14F-4D97-AF65-F5344CB8AC3E}">
        <p14:creationId xmlns:p14="http://schemas.microsoft.com/office/powerpoint/2010/main" val="3395539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F1103-F885-8D4A-AA1E-C3FC2BDC32FB}"/>
              </a:ext>
            </a:extLst>
          </p:cNvPr>
          <p:cNvSpPr>
            <a:spLocks noGrp="1"/>
          </p:cNvSpPr>
          <p:nvPr>
            <p:ph type="title"/>
          </p:nvPr>
        </p:nvSpPr>
        <p:spPr>
          <a:xfrm>
            <a:off x="810000" y="447188"/>
            <a:ext cx="10571998" cy="970450"/>
          </a:xfrm>
        </p:spPr>
        <p:txBody>
          <a:bodyPr/>
          <a:lstStyle/>
          <a:p>
            <a:r>
              <a:rPr lang="en-US"/>
              <a:t>Context: Our Sample service</a:t>
            </a:r>
            <a:endParaRPr lang="en-US" dirty="0"/>
          </a:p>
        </p:txBody>
      </p:sp>
      <p:pic>
        <p:nvPicPr>
          <p:cNvPr id="5" name="Content Placeholder 4">
            <a:extLst>
              <a:ext uri="{FF2B5EF4-FFF2-40B4-BE49-F238E27FC236}">
                <a16:creationId xmlns:a16="http://schemas.microsoft.com/office/drawing/2014/main" id="{2DB96830-EDF6-904A-BF59-B68EEA14106C}"/>
              </a:ext>
            </a:extLst>
          </p:cNvPr>
          <p:cNvPicPr>
            <a:picLocks noGrp="1" noChangeAspect="1"/>
          </p:cNvPicPr>
          <p:nvPr>
            <p:ph idx="1"/>
          </p:nvPr>
        </p:nvPicPr>
        <p:blipFill>
          <a:blip r:embed="rId3"/>
          <a:stretch>
            <a:fillRect/>
          </a:stretch>
        </p:blipFill>
        <p:spPr>
          <a:xfrm>
            <a:off x="1974663" y="1898596"/>
            <a:ext cx="8242673" cy="4909529"/>
          </a:xfrm>
        </p:spPr>
      </p:pic>
    </p:spTree>
    <p:extLst>
      <p:ext uri="{BB962C8B-B14F-4D97-AF65-F5344CB8AC3E}">
        <p14:creationId xmlns:p14="http://schemas.microsoft.com/office/powerpoint/2010/main" val="1528286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DE70-964D-DB48-8A02-5A25BE48C7A9}"/>
              </a:ext>
            </a:extLst>
          </p:cNvPr>
          <p:cNvSpPr>
            <a:spLocks noGrp="1"/>
          </p:cNvSpPr>
          <p:nvPr>
            <p:ph type="title"/>
          </p:nvPr>
        </p:nvSpPr>
        <p:spPr/>
        <p:txBody>
          <a:bodyPr/>
          <a:lstStyle/>
          <a:p>
            <a:r>
              <a:rPr lang="en-US" dirty="0"/>
              <a:t>Our </a:t>
            </a:r>
            <a:r>
              <a:rPr lang="en-US" dirty="0" err="1"/>
              <a:t>Dockerfile</a:t>
            </a:r>
            <a:endParaRPr lang="en-US" dirty="0"/>
          </a:p>
        </p:txBody>
      </p:sp>
      <p:sp>
        <p:nvSpPr>
          <p:cNvPr id="3" name="Content Placeholder 2">
            <a:extLst>
              <a:ext uri="{FF2B5EF4-FFF2-40B4-BE49-F238E27FC236}">
                <a16:creationId xmlns:a16="http://schemas.microsoft.com/office/drawing/2014/main" id="{D4D9DCFB-1840-DC42-B82A-2047B10C255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44697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DE70-964D-DB48-8A02-5A25BE48C7A9}"/>
              </a:ext>
            </a:extLst>
          </p:cNvPr>
          <p:cNvSpPr>
            <a:spLocks noGrp="1"/>
          </p:cNvSpPr>
          <p:nvPr>
            <p:ph type="title"/>
          </p:nvPr>
        </p:nvSpPr>
        <p:spPr/>
        <p:txBody>
          <a:bodyPr/>
          <a:lstStyle/>
          <a:p>
            <a:r>
              <a:rPr lang="en-US" dirty="0"/>
              <a:t>Build an Image</a:t>
            </a:r>
          </a:p>
        </p:txBody>
      </p:sp>
      <p:sp>
        <p:nvSpPr>
          <p:cNvPr id="3" name="Content Placeholder 2">
            <a:extLst>
              <a:ext uri="{FF2B5EF4-FFF2-40B4-BE49-F238E27FC236}">
                <a16:creationId xmlns:a16="http://schemas.microsoft.com/office/drawing/2014/main" id="{D4D9DCFB-1840-DC42-B82A-2047B10C2554}"/>
              </a:ext>
            </a:extLst>
          </p:cNvPr>
          <p:cNvSpPr>
            <a:spLocks noGrp="1"/>
          </p:cNvSpPr>
          <p:nvPr>
            <p:ph idx="1"/>
          </p:nvPr>
        </p:nvSpPr>
        <p:spPr>
          <a:xfrm>
            <a:off x="0" y="2222287"/>
            <a:ext cx="12192000" cy="3636511"/>
          </a:xfrm>
        </p:spPr>
        <p:txBody>
          <a:bodyPr>
            <a:normAutofit/>
          </a:bodyPr>
          <a:lstStyle/>
          <a:p>
            <a:endParaRPr lang="en-US" sz="4000" dirty="0"/>
          </a:p>
          <a:p>
            <a:pPr marL="0" indent="0" algn="ctr">
              <a:buNone/>
            </a:pPr>
            <a:r>
              <a:rPr lang="en-US" sz="4000" dirty="0"/>
              <a:t>docker build -t isprime_dotnetcore:1 .</a:t>
            </a:r>
          </a:p>
          <a:p>
            <a:endParaRPr lang="en-US" sz="4000" dirty="0"/>
          </a:p>
        </p:txBody>
      </p:sp>
    </p:spTree>
    <p:extLst>
      <p:ext uri="{BB962C8B-B14F-4D97-AF65-F5344CB8AC3E}">
        <p14:creationId xmlns:p14="http://schemas.microsoft.com/office/powerpoint/2010/main" val="1552498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DE70-964D-DB48-8A02-5A25BE48C7A9}"/>
              </a:ext>
            </a:extLst>
          </p:cNvPr>
          <p:cNvSpPr>
            <a:spLocks noGrp="1"/>
          </p:cNvSpPr>
          <p:nvPr>
            <p:ph type="title"/>
          </p:nvPr>
        </p:nvSpPr>
        <p:spPr/>
        <p:txBody>
          <a:bodyPr/>
          <a:lstStyle/>
          <a:p>
            <a:r>
              <a:rPr lang="en-US" dirty="0"/>
              <a:t>Demo – Build an Image</a:t>
            </a:r>
          </a:p>
        </p:txBody>
      </p:sp>
      <p:sp>
        <p:nvSpPr>
          <p:cNvPr id="3" name="Content Placeholder 2">
            <a:extLst>
              <a:ext uri="{FF2B5EF4-FFF2-40B4-BE49-F238E27FC236}">
                <a16:creationId xmlns:a16="http://schemas.microsoft.com/office/drawing/2014/main" id="{D4D9DCFB-1840-DC42-B82A-2047B10C255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70737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DE70-964D-DB48-8A02-5A25BE48C7A9}"/>
              </a:ext>
            </a:extLst>
          </p:cNvPr>
          <p:cNvSpPr>
            <a:spLocks noGrp="1"/>
          </p:cNvSpPr>
          <p:nvPr>
            <p:ph type="title"/>
          </p:nvPr>
        </p:nvSpPr>
        <p:spPr/>
        <p:txBody>
          <a:bodyPr/>
          <a:lstStyle/>
          <a:p>
            <a:r>
              <a:rPr lang="en-US" dirty="0"/>
              <a:t>Start a Container</a:t>
            </a:r>
          </a:p>
        </p:txBody>
      </p:sp>
      <p:sp>
        <p:nvSpPr>
          <p:cNvPr id="3" name="Content Placeholder 2">
            <a:extLst>
              <a:ext uri="{FF2B5EF4-FFF2-40B4-BE49-F238E27FC236}">
                <a16:creationId xmlns:a16="http://schemas.microsoft.com/office/drawing/2014/main" id="{D4D9DCFB-1840-DC42-B82A-2047B10C2554}"/>
              </a:ext>
            </a:extLst>
          </p:cNvPr>
          <p:cNvSpPr>
            <a:spLocks noGrp="1"/>
          </p:cNvSpPr>
          <p:nvPr>
            <p:ph idx="1"/>
          </p:nvPr>
        </p:nvSpPr>
        <p:spPr>
          <a:xfrm>
            <a:off x="0" y="2222287"/>
            <a:ext cx="12192000" cy="3636511"/>
          </a:xfrm>
        </p:spPr>
        <p:txBody>
          <a:bodyPr>
            <a:normAutofit/>
          </a:bodyPr>
          <a:lstStyle/>
          <a:p>
            <a:pPr marL="0" indent="0" algn="ctr">
              <a:buNone/>
            </a:pPr>
            <a:r>
              <a:rPr lang="en-US" sz="4000" dirty="0"/>
              <a:t>docker run -p 80:9021 isprime_dotnetcore:1</a:t>
            </a:r>
          </a:p>
        </p:txBody>
      </p:sp>
    </p:spTree>
    <p:extLst>
      <p:ext uri="{BB962C8B-B14F-4D97-AF65-F5344CB8AC3E}">
        <p14:creationId xmlns:p14="http://schemas.microsoft.com/office/powerpoint/2010/main" val="4142754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E794340-A3C6-3B4F-AE36-909AD7A994F6}"/>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a:t>What is Docker?</a:t>
            </a:r>
          </a:p>
        </p:txBody>
      </p:sp>
      <p:pic>
        <p:nvPicPr>
          <p:cNvPr id="5" name="Content Placeholder 4">
            <a:extLst>
              <a:ext uri="{FF2B5EF4-FFF2-40B4-BE49-F238E27FC236}">
                <a16:creationId xmlns:a16="http://schemas.microsoft.com/office/drawing/2014/main" id="{19288D77-5D8E-B841-AF79-97FD613B82F8}"/>
              </a:ext>
            </a:extLst>
          </p:cNvPr>
          <p:cNvPicPr>
            <a:picLocks noGrp="1" noChangeAspect="1"/>
          </p:cNvPicPr>
          <p:nvPr>
            <p:ph idx="1"/>
          </p:nvPr>
        </p:nvPicPr>
        <p:blipFill>
          <a:blip r:embed="rId4"/>
          <a:stretch>
            <a:fillRect/>
          </a:stretch>
        </p:blipFill>
        <p:spPr>
          <a:xfrm>
            <a:off x="5280472" y="1253059"/>
            <a:ext cx="6268062" cy="417870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008356131"/>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DE70-964D-DB48-8A02-5A25BE48C7A9}"/>
              </a:ext>
            </a:extLst>
          </p:cNvPr>
          <p:cNvSpPr>
            <a:spLocks noGrp="1"/>
          </p:cNvSpPr>
          <p:nvPr>
            <p:ph type="title"/>
          </p:nvPr>
        </p:nvSpPr>
        <p:spPr/>
        <p:txBody>
          <a:bodyPr/>
          <a:lstStyle/>
          <a:p>
            <a:r>
              <a:rPr lang="en-US" dirty="0"/>
              <a:t>Demo – Start a Container</a:t>
            </a:r>
          </a:p>
        </p:txBody>
      </p:sp>
      <p:sp>
        <p:nvSpPr>
          <p:cNvPr id="3" name="Content Placeholder 2">
            <a:extLst>
              <a:ext uri="{FF2B5EF4-FFF2-40B4-BE49-F238E27FC236}">
                <a16:creationId xmlns:a16="http://schemas.microsoft.com/office/drawing/2014/main" id="{D4D9DCFB-1840-DC42-B82A-2047B10C255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08680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047A07-72EC-41BC-A55F-C264F639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166A6D0-9189-AD4D-8C81-488142711939}"/>
              </a:ext>
            </a:extLst>
          </p:cNvPr>
          <p:cNvPicPr>
            <a:picLocks noChangeAspect="1"/>
          </p:cNvPicPr>
          <p:nvPr/>
        </p:nvPicPr>
        <p:blipFill rotWithShape="1">
          <a:blip r:embed="rId3">
            <a:alphaModFix amt="40000"/>
            <a:extLst/>
          </a:blip>
          <a:srcRect t="19636" b="1139"/>
          <a:stretch/>
        </p:blipFill>
        <p:spPr>
          <a:xfrm>
            <a:off x="20" y="10"/>
            <a:ext cx="12191980" cy="6857990"/>
          </a:xfrm>
          <a:prstGeom prst="rect">
            <a:avLst/>
          </a:prstGeom>
        </p:spPr>
      </p:pic>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a:xfrm>
            <a:off x="810001" y="1449147"/>
            <a:ext cx="10572000" cy="3732453"/>
          </a:xfrm>
        </p:spPr>
        <p:txBody>
          <a:bodyPr>
            <a:normAutofit/>
          </a:bodyPr>
          <a:lstStyle/>
          <a:p>
            <a:r>
              <a:rPr lang="en-US" dirty="0"/>
              <a:t>Docker</a:t>
            </a:r>
            <a:br>
              <a:rPr lang="en-US" dirty="0"/>
            </a:br>
            <a:r>
              <a:rPr lang="en-US" dirty="0"/>
              <a:t>Compose</a:t>
            </a:r>
          </a:p>
        </p:txBody>
      </p:sp>
      <p:sp>
        <p:nvSpPr>
          <p:cNvPr id="3" name="Subtitle 2">
            <a:extLst>
              <a:ext uri="{FF2B5EF4-FFF2-40B4-BE49-F238E27FC236}">
                <a16:creationId xmlns:a16="http://schemas.microsoft.com/office/drawing/2014/main" id="{C5668594-C0F7-0747-9C23-EB6C68833AC8}"/>
              </a:ext>
            </a:extLst>
          </p:cNvPr>
          <p:cNvSpPr>
            <a:spLocks noGrp="1"/>
          </p:cNvSpPr>
          <p:nvPr>
            <p:ph type="subTitle" idx="1"/>
          </p:nvPr>
        </p:nvSpPr>
        <p:spPr>
          <a:xfrm>
            <a:off x="810001" y="5280847"/>
            <a:ext cx="10572000" cy="434974"/>
          </a:xfrm>
        </p:spPr>
        <p:txBody>
          <a:bodyPr>
            <a:normAutofit/>
          </a:bodyPr>
          <a:lstStyle/>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09449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DE70-964D-DB48-8A02-5A25BE48C7A9}"/>
              </a:ext>
            </a:extLst>
          </p:cNvPr>
          <p:cNvSpPr>
            <a:spLocks noGrp="1"/>
          </p:cNvSpPr>
          <p:nvPr>
            <p:ph type="title"/>
          </p:nvPr>
        </p:nvSpPr>
        <p:spPr/>
        <p:txBody>
          <a:bodyPr/>
          <a:lstStyle/>
          <a:p>
            <a:r>
              <a:rPr lang="en-US" dirty="0"/>
              <a:t>Docker Compose YML</a:t>
            </a:r>
          </a:p>
        </p:txBody>
      </p:sp>
      <p:sp>
        <p:nvSpPr>
          <p:cNvPr id="3" name="Content Placeholder 2">
            <a:extLst>
              <a:ext uri="{FF2B5EF4-FFF2-40B4-BE49-F238E27FC236}">
                <a16:creationId xmlns:a16="http://schemas.microsoft.com/office/drawing/2014/main" id="{D4D9DCFB-1840-DC42-B82A-2047B10C255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02607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C87CCE0-EA4C-6D4B-A0A9-351F020AC57F}"/>
              </a:ext>
            </a:extLst>
          </p:cNvPr>
          <p:cNvPicPr>
            <a:picLocks/>
          </p:cNvPicPr>
          <p:nvPr/>
        </p:nvPicPr>
        <p:blipFill rotWithShape="1">
          <a:blip r:embed="rId3">
            <a:alphaModFix/>
            <a:extLst/>
          </a:blip>
          <a:srcRect t="16631" b="1847"/>
          <a:stretch/>
        </p:blipFill>
        <p:spPr>
          <a:xfrm>
            <a:off x="20" y="10"/>
            <a:ext cx="12191980" cy="6857990"/>
          </a:xfrm>
          <a:prstGeom prst="rect">
            <a:avLst/>
          </a:prstGeom>
        </p:spPr>
      </p:pic>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a:xfrm>
            <a:off x="4289366" y="883881"/>
            <a:ext cx="7425143" cy="811915"/>
          </a:xfrm>
        </p:spPr>
        <p:txBody>
          <a:bodyPr>
            <a:normAutofit fontScale="90000"/>
          </a:bodyPr>
          <a:lstStyle/>
          <a:p>
            <a:r>
              <a:rPr lang="en-US" dirty="0"/>
              <a:t>Road To Production</a:t>
            </a:r>
          </a:p>
        </p:txBody>
      </p:sp>
    </p:spTree>
    <p:extLst>
      <p:ext uri="{BB962C8B-B14F-4D97-AF65-F5344CB8AC3E}">
        <p14:creationId xmlns:p14="http://schemas.microsoft.com/office/powerpoint/2010/main" val="678680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DDEDD2-FA35-824D-B573-ED42223F6702}"/>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dirty="0"/>
              <a:t>Automate your build process</a:t>
            </a:r>
          </a:p>
        </p:txBody>
      </p:sp>
      <p:sp>
        <p:nvSpPr>
          <p:cNvPr id="5" name="Content Placeholder 4">
            <a:extLst>
              <a:ext uri="{FF2B5EF4-FFF2-40B4-BE49-F238E27FC236}">
                <a16:creationId xmlns:a16="http://schemas.microsoft.com/office/drawing/2014/main" id="{F98239DB-D8A8-9A44-84E3-D98B9466AD16}"/>
              </a:ext>
            </a:extLst>
          </p:cNvPr>
          <p:cNvSpPr>
            <a:spLocks noGrp="1"/>
          </p:cNvSpPr>
          <p:nvPr>
            <p:ph idx="1"/>
          </p:nvPr>
        </p:nvSpPr>
        <p:spPr>
          <a:xfrm>
            <a:off x="4966348" y="1108382"/>
            <a:ext cx="7026318" cy="5076287"/>
          </a:xfrm>
        </p:spPr>
        <p:txBody>
          <a:bodyPr>
            <a:normAutofit fontScale="92500" lnSpcReduction="20000"/>
          </a:bodyPr>
          <a:lstStyle/>
          <a:p>
            <a:r>
              <a:rPr lang="en-US" sz="3000" dirty="0"/>
              <a:t>Images created locally are throw away artefacts</a:t>
            </a:r>
          </a:p>
          <a:p>
            <a:endParaRPr lang="en-US" sz="3000" dirty="0"/>
          </a:p>
          <a:p>
            <a:r>
              <a:rPr lang="en-US" sz="3000" dirty="0"/>
              <a:t>Automate the build &amp; publish of Images</a:t>
            </a:r>
          </a:p>
          <a:p>
            <a:endParaRPr lang="en-US" sz="3000" dirty="0"/>
          </a:p>
          <a:p>
            <a:r>
              <a:rPr lang="en-US" sz="3000" dirty="0"/>
              <a:t>Build agents/ CI servers don’t need </a:t>
            </a:r>
            <a:r>
              <a:rPr lang="en-US" sz="3000" dirty="0" err="1"/>
              <a:t>.Net</a:t>
            </a:r>
            <a:r>
              <a:rPr lang="en-US" sz="3000" dirty="0"/>
              <a:t> installed</a:t>
            </a:r>
          </a:p>
          <a:p>
            <a:endParaRPr lang="en-US" sz="3000" dirty="0"/>
          </a:p>
          <a:p>
            <a:r>
              <a:rPr lang="en-US" sz="3000" dirty="0"/>
              <a:t>Can deploy to anywhere that Docker is installed</a:t>
            </a:r>
          </a:p>
          <a:p>
            <a:endParaRPr lang="en-US" dirty="0"/>
          </a:p>
        </p:txBody>
      </p:sp>
    </p:spTree>
    <p:extLst>
      <p:ext uri="{BB962C8B-B14F-4D97-AF65-F5344CB8AC3E}">
        <p14:creationId xmlns:p14="http://schemas.microsoft.com/office/powerpoint/2010/main" val="625612577"/>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DDEDD2-FA35-824D-B573-ED42223F6702}"/>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dirty="0"/>
              <a:t>What this means for </a:t>
            </a:r>
            <a:r>
              <a:rPr lang="en-US" sz="4400" dirty="0" err="1"/>
              <a:t>Devs</a:t>
            </a:r>
            <a:endParaRPr lang="en-US" sz="4400" dirty="0"/>
          </a:p>
        </p:txBody>
      </p:sp>
      <p:sp>
        <p:nvSpPr>
          <p:cNvPr id="5" name="Content Placeholder 4">
            <a:extLst>
              <a:ext uri="{FF2B5EF4-FFF2-40B4-BE49-F238E27FC236}">
                <a16:creationId xmlns:a16="http://schemas.microsoft.com/office/drawing/2014/main" id="{F98239DB-D8A8-9A44-84E3-D98B9466AD16}"/>
              </a:ext>
            </a:extLst>
          </p:cNvPr>
          <p:cNvSpPr>
            <a:spLocks noGrp="1"/>
          </p:cNvSpPr>
          <p:nvPr>
            <p:ph idx="1"/>
          </p:nvPr>
        </p:nvSpPr>
        <p:spPr>
          <a:xfrm>
            <a:off x="4966348" y="1108382"/>
            <a:ext cx="7026318" cy="5076287"/>
          </a:xfrm>
        </p:spPr>
        <p:txBody>
          <a:bodyPr>
            <a:normAutofit fontScale="92500" lnSpcReduction="20000"/>
          </a:bodyPr>
          <a:lstStyle/>
          <a:p>
            <a:r>
              <a:rPr lang="en-US" sz="3000" dirty="0"/>
              <a:t>Images created locally are throw away artefacts</a:t>
            </a:r>
          </a:p>
          <a:p>
            <a:endParaRPr lang="en-US" sz="3000" dirty="0"/>
          </a:p>
          <a:p>
            <a:r>
              <a:rPr lang="en-US" sz="3000" dirty="0"/>
              <a:t>Automate the build &amp; publish of Images</a:t>
            </a:r>
          </a:p>
          <a:p>
            <a:endParaRPr lang="en-US" sz="3000" dirty="0"/>
          </a:p>
          <a:p>
            <a:r>
              <a:rPr lang="en-US" sz="3000" dirty="0"/>
              <a:t>Build agents/ CI servers don’t need </a:t>
            </a:r>
            <a:r>
              <a:rPr lang="en-US" sz="3000" dirty="0" err="1"/>
              <a:t>.Net</a:t>
            </a:r>
            <a:r>
              <a:rPr lang="en-US" sz="3000" dirty="0"/>
              <a:t> installed</a:t>
            </a:r>
          </a:p>
          <a:p>
            <a:endParaRPr lang="en-US" sz="3000" dirty="0"/>
          </a:p>
          <a:p>
            <a:r>
              <a:rPr lang="en-US" sz="3000" dirty="0"/>
              <a:t>Can deploy to anywhere that Docker is installed</a:t>
            </a:r>
          </a:p>
          <a:p>
            <a:endParaRPr lang="en-US" dirty="0"/>
          </a:p>
        </p:txBody>
      </p:sp>
    </p:spTree>
    <p:extLst>
      <p:ext uri="{BB962C8B-B14F-4D97-AF65-F5344CB8AC3E}">
        <p14:creationId xmlns:p14="http://schemas.microsoft.com/office/powerpoint/2010/main" val="4178312708"/>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F970DF2-0A7E-7744-80AD-D30A5FE3864D}"/>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a:xfrm>
            <a:off x="6833061" y="166251"/>
            <a:ext cx="4881447" cy="1695796"/>
          </a:xfrm>
        </p:spPr>
        <p:txBody>
          <a:bodyPr>
            <a:normAutofit fontScale="90000"/>
          </a:bodyPr>
          <a:lstStyle/>
          <a:p>
            <a:r>
              <a:rPr lang="en-US" dirty="0">
                <a:solidFill>
                  <a:srgbClr val="00B0F0"/>
                </a:solidFill>
              </a:rPr>
              <a:t>New </a:t>
            </a:r>
            <a:br>
              <a:rPr lang="en-US" dirty="0">
                <a:solidFill>
                  <a:srgbClr val="00B0F0"/>
                </a:solidFill>
              </a:rPr>
            </a:br>
            <a:r>
              <a:rPr lang="en-US" dirty="0">
                <a:solidFill>
                  <a:srgbClr val="00B0F0"/>
                </a:solidFill>
              </a:rPr>
              <a:t>Challenges</a:t>
            </a:r>
          </a:p>
        </p:txBody>
      </p:sp>
    </p:spTree>
    <p:extLst>
      <p:ext uri="{BB962C8B-B14F-4D97-AF65-F5344CB8AC3E}">
        <p14:creationId xmlns:p14="http://schemas.microsoft.com/office/powerpoint/2010/main" val="2692919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DDEDD2-FA35-824D-B573-ED42223F6702}"/>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dirty="0"/>
              <a:t>Things to consider</a:t>
            </a:r>
          </a:p>
        </p:txBody>
      </p:sp>
      <p:sp>
        <p:nvSpPr>
          <p:cNvPr id="5" name="Content Placeholder 4">
            <a:extLst>
              <a:ext uri="{FF2B5EF4-FFF2-40B4-BE49-F238E27FC236}">
                <a16:creationId xmlns:a16="http://schemas.microsoft.com/office/drawing/2014/main" id="{F98239DB-D8A8-9A44-84E3-D98B9466AD16}"/>
              </a:ext>
            </a:extLst>
          </p:cNvPr>
          <p:cNvSpPr>
            <a:spLocks noGrp="1"/>
          </p:cNvSpPr>
          <p:nvPr>
            <p:ph idx="1"/>
          </p:nvPr>
        </p:nvSpPr>
        <p:spPr>
          <a:xfrm>
            <a:off x="4966348" y="1108382"/>
            <a:ext cx="7026318" cy="5076287"/>
          </a:xfrm>
        </p:spPr>
        <p:txBody>
          <a:bodyPr>
            <a:normAutofit/>
          </a:bodyPr>
          <a:lstStyle/>
          <a:p>
            <a:r>
              <a:rPr lang="en-US" sz="3000" dirty="0"/>
              <a:t>Learning curve</a:t>
            </a:r>
          </a:p>
          <a:p>
            <a:endParaRPr lang="en-US" sz="3000" dirty="0"/>
          </a:p>
          <a:p>
            <a:r>
              <a:rPr lang="en-US" sz="3000" dirty="0"/>
              <a:t>Managing Containers is not Free</a:t>
            </a:r>
          </a:p>
          <a:p>
            <a:endParaRPr lang="en-US" sz="3000" dirty="0"/>
          </a:p>
          <a:p>
            <a:r>
              <a:rPr lang="en-US" sz="3000" dirty="0"/>
              <a:t>How do you access your logs?</a:t>
            </a:r>
          </a:p>
          <a:p>
            <a:endParaRPr lang="en-US" sz="3000" dirty="0"/>
          </a:p>
          <a:p>
            <a:r>
              <a:rPr lang="en-US" sz="3000" dirty="0"/>
              <a:t>Can I log on to live servers?</a:t>
            </a:r>
            <a:endParaRPr lang="en-US" dirty="0"/>
          </a:p>
        </p:txBody>
      </p:sp>
    </p:spTree>
    <p:extLst>
      <p:ext uri="{BB962C8B-B14F-4D97-AF65-F5344CB8AC3E}">
        <p14:creationId xmlns:p14="http://schemas.microsoft.com/office/powerpoint/2010/main" val="2702384551"/>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DA280D-7113-DD4B-A0D9-D28BDF077329}"/>
              </a:ext>
            </a:extLst>
          </p:cNvPr>
          <p:cNvPicPr>
            <a:picLocks noChangeAspect="1"/>
          </p:cNvPicPr>
          <p:nvPr/>
        </p:nvPicPr>
        <p:blipFill>
          <a:blip r:embed="rId3"/>
          <a:stretch>
            <a:fillRect/>
          </a:stretch>
        </p:blipFill>
        <p:spPr>
          <a:xfrm>
            <a:off x="0" y="0"/>
            <a:ext cx="13087350" cy="6858000"/>
          </a:xfrm>
          <a:prstGeom prst="rect">
            <a:avLst/>
          </a:prstGeom>
        </p:spPr>
      </p:pic>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a:xfrm>
            <a:off x="7764087" y="266007"/>
            <a:ext cx="3950421" cy="1596040"/>
          </a:xfrm>
        </p:spPr>
        <p:txBody>
          <a:bodyPr>
            <a:normAutofit/>
          </a:bodyPr>
          <a:lstStyle/>
          <a:p>
            <a:r>
              <a:rPr lang="en-US" dirty="0">
                <a:solidFill>
                  <a:schemeClr val="bg1"/>
                </a:solidFill>
              </a:rPr>
              <a:t>Fin!</a:t>
            </a:r>
          </a:p>
        </p:txBody>
      </p:sp>
    </p:spTree>
    <p:extLst>
      <p:ext uri="{BB962C8B-B14F-4D97-AF65-F5344CB8AC3E}">
        <p14:creationId xmlns:p14="http://schemas.microsoft.com/office/powerpoint/2010/main" val="2624094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DE70-964D-DB48-8A02-5A25BE48C7A9}"/>
              </a:ext>
            </a:extLst>
          </p:cNvPr>
          <p:cNvSpPr>
            <a:spLocks noGrp="1"/>
          </p:cNvSpPr>
          <p:nvPr>
            <p:ph type="title"/>
          </p:nvPr>
        </p:nvSpPr>
        <p:spPr>
          <a:xfrm>
            <a:off x="810000" y="447188"/>
            <a:ext cx="10571998" cy="970450"/>
          </a:xfrm>
        </p:spPr>
        <p:txBody>
          <a:bodyPr>
            <a:normAutofit/>
          </a:bodyPr>
          <a:lstStyle/>
          <a:p>
            <a:r>
              <a:rPr lang="en-US" dirty="0"/>
              <a:t>Quick Plug, then Questions</a:t>
            </a:r>
          </a:p>
        </p:txBody>
      </p:sp>
      <p:sp>
        <p:nvSpPr>
          <p:cNvPr id="10" name="Content Placeholder 9">
            <a:extLst>
              <a:ext uri="{FF2B5EF4-FFF2-40B4-BE49-F238E27FC236}">
                <a16:creationId xmlns:a16="http://schemas.microsoft.com/office/drawing/2014/main" id="{9B58BF46-AB90-4648-BB7E-1F54A0405EAD}"/>
              </a:ext>
            </a:extLst>
          </p:cNvPr>
          <p:cNvSpPr>
            <a:spLocks noGrp="1"/>
          </p:cNvSpPr>
          <p:nvPr>
            <p:ph idx="1"/>
          </p:nvPr>
        </p:nvSpPr>
        <p:spPr>
          <a:xfrm>
            <a:off x="0" y="5518019"/>
            <a:ext cx="12192000" cy="1098912"/>
          </a:xfrm>
        </p:spPr>
        <p:txBody>
          <a:bodyPr>
            <a:normAutofit/>
          </a:bodyPr>
          <a:lstStyle/>
          <a:p>
            <a:pPr marL="0" indent="0" algn="ctr">
              <a:buNone/>
            </a:pPr>
            <a:r>
              <a:rPr lang="en-GB" sz="4400" dirty="0">
                <a:hlinkClick r:id="rId3"/>
              </a:rPr>
              <a:t>www.dddeastanglia.com/</a:t>
            </a:r>
            <a:endParaRPr lang="en-US" sz="4400" dirty="0"/>
          </a:p>
        </p:txBody>
      </p:sp>
      <p:pic>
        <p:nvPicPr>
          <p:cNvPr id="7" name="Graphic 6">
            <a:extLst>
              <a:ext uri="{FF2B5EF4-FFF2-40B4-BE49-F238E27FC236}">
                <a16:creationId xmlns:a16="http://schemas.microsoft.com/office/drawing/2014/main" id="{4EE6076C-03FE-E844-A5F5-73D6CD61C97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09823" y="1417638"/>
            <a:ext cx="7372351" cy="4844688"/>
          </a:xfrm>
          <a:prstGeom prst="rect">
            <a:avLst/>
          </a:prstGeom>
        </p:spPr>
      </p:pic>
    </p:spTree>
    <p:extLst>
      <p:ext uri="{BB962C8B-B14F-4D97-AF65-F5344CB8AC3E}">
        <p14:creationId xmlns:p14="http://schemas.microsoft.com/office/powerpoint/2010/main" val="1318647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DDEDD2-FA35-824D-B573-ED42223F6702}"/>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dirty="0"/>
              <a:t>Context:</a:t>
            </a:r>
            <a:br>
              <a:rPr lang="en-US" sz="4400" dirty="0"/>
            </a:br>
            <a:br>
              <a:rPr lang="en-US" sz="4400" dirty="0"/>
            </a:br>
            <a:r>
              <a:rPr lang="en-US" sz="4400" dirty="0"/>
              <a:t>Our Application</a:t>
            </a:r>
            <a:br>
              <a:rPr lang="en-US" sz="4400" dirty="0"/>
            </a:br>
            <a:r>
              <a:rPr lang="en-US" sz="4400" dirty="0"/>
              <a:t>Stack</a:t>
            </a:r>
          </a:p>
        </p:txBody>
      </p:sp>
      <p:pic>
        <p:nvPicPr>
          <p:cNvPr id="11" name="Content Placeholder 10">
            <a:extLst>
              <a:ext uri="{FF2B5EF4-FFF2-40B4-BE49-F238E27FC236}">
                <a16:creationId xmlns:a16="http://schemas.microsoft.com/office/drawing/2014/main" id="{D5B66045-EA5F-5743-9EBE-63DDE9120620}"/>
              </a:ext>
            </a:extLst>
          </p:cNvPr>
          <p:cNvPicPr>
            <a:picLocks noGrp="1" noChangeAspect="1"/>
          </p:cNvPicPr>
          <p:nvPr>
            <p:ph idx="1"/>
          </p:nvPr>
        </p:nvPicPr>
        <p:blipFill>
          <a:blip r:embed="rId4"/>
          <a:stretch>
            <a:fillRect/>
          </a:stretch>
        </p:blipFill>
        <p:spPr>
          <a:xfrm>
            <a:off x="6427792" y="295982"/>
            <a:ext cx="4201855" cy="6246000"/>
          </a:xfrm>
        </p:spPr>
      </p:pic>
      <p:sp>
        <p:nvSpPr>
          <p:cNvPr id="13" name="TextBox 12">
            <a:extLst>
              <a:ext uri="{FF2B5EF4-FFF2-40B4-BE49-F238E27FC236}">
                <a16:creationId xmlns:a16="http://schemas.microsoft.com/office/drawing/2014/main" id="{6C5A9D27-82BD-A647-82F0-56AE004FF271}"/>
              </a:ext>
            </a:extLst>
          </p:cNvPr>
          <p:cNvSpPr txBox="1"/>
          <p:nvPr/>
        </p:nvSpPr>
        <p:spPr>
          <a:xfrm>
            <a:off x="6272213" y="3943349"/>
            <a:ext cx="1571625" cy="646331"/>
          </a:xfrm>
          <a:prstGeom prst="rect">
            <a:avLst/>
          </a:prstGeom>
          <a:noFill/>
        </p:spPr>
        <p:txBody>
          <a:bodyPr wrap="square" rtlCol="0">
            <a:spAutoFit/>
          </a:bodyPr>
          <a:lstStyle/>
          <a:p>
            <a:pPr algn="ctr"/>
            <a:r>
              <a:rPr lang="en-US" dirty="0"/>
              <a:t>Automated </a:t>
            </a:r>
          </a:p>
          <a:p>
            <a:pPr algn="ctr"/>
            <a:r>
              <a:rPr lang="en-US" dirty="0"/>
              <a:t>Tests</a:t>
            </a:r>
          </a:p>
        </p:txBody>
      </p:sp>
      <p:sp>
        <p:nvSpPr>
          <p:cNvPr id="16" name="TextBox 15">
            <a:extLst>
              <a:ext uri="{FF2B5EF4-FFF2-40B4-BE49-F238E27FC236}">
                <a16:creationId xmlns:a16="http://schemas.microsoft.com/office/drawing/2014/main" id="{E9FE9047-96B3-F142-B31A-F2976693D6FD}"/>
              </a:ext>
            </a:extLst>
          </p:cNvPr>
          <p:cNvSpPr txBox="1"/>
          <p:nvPr/>
        </p:nvSpPr>
        <p:spPr>
          <a:xfrm>
            <a:off x="10382246" y="2967036"/>
            <a:ext cx="1571625" cy="646331"/>
          </a:xfrm>
          <a:prstGeom prst="rect">
            <a:avLst/>
          </a:prstGeom>
          <a:noFill/>
        </p:spPr>
        <p:txBody>
          <a:bodyPr wrap="square" rtlCol="0">
            <a:spAutoFit/>
          </a:bodyPr>
          <a:lstStyle/>
          <a:p>
            <a:pPr algn="ctr"/>
            <a:r>
              <a:rPr lang="en-US" dirty="0"/>
              <a:t>Web</a:t>
            </a:r>
          </a:p>
          <a:p>
            <a:pPr algn="ctr"/>
            <a:r>
              <a:rPr lang="en-US" dirty="0"/>
              <a:t>API</a:t>
            </a:r>
          </a:p>
        </p:txBody>
      </p:sp>
      <p:sp>
        <p:nvSpPr>
          <p:cNvPr id="18" name="TextBox 17">
            <a:extLst>
              <a:ext uri="{FF2B5EF4-FFF2-40B4-BE49-F238E27FC236}">
                <a16:creationId xmlns:a16="http://schemas.microsoft.com/office/drawing/2014/main" id="{4D86B5D8-AF71-414E-83D7-46A52BF95719}"/>
              </a:ext>
            </a:extLst>
          </p:cNvPr>
          <p:cNvSpPr txBox="1"/>
          <p:nvPr/>
        </p:nvSpPr>
        <p:spPr>
          <a:xfrm>
            <a:off x="7897149" y="476248"/>
            <a:ext cx="1571625" cy="646331"/>
          </a:xfrm>
          <a:prstGeom prst="rect">
            <a:avLst/>
          </a:prstGeom>
          <a:noFill/>
        </p:spPr>
        <p:txBody>
          <a:bodyPr wrap="square" rtlCol="0">
            <a:spAutoFit/>
          </a:bodyPr>
          <a:lstStyle/>
          <a:p>
            <a:pPr algn="ctr"/>
            <a:r>
              <a:rPr lang="en-US" dirty="0"/>
              <a:t>Web</a:t>
            </a:r>
          </a:p>
          <a:p>
            <a:pPr algn="ctr"/>
            <a:r>
              <a:rPr lang="en-US" dirty="0"/>
              <a:t>Front end</a:t>
            </a:r>
          </a:p>
        </p:txBody>
      </p:sp>
      <p:sp>
        <p:nvSpPr>
          <p:cNvPr id="19" name="TextBox 18">
            <a:extLst>
              <a:ext uri="{FF2B5EF4-FFF2-40B4-BE49-F238E27FC236}">
                <a16:creationId xmlns:a16="http://schemas.microsoft.com/office/drawing/2014/main" id="{109225E6-8637-C540-8B01-B5C1FF90F725}"/>
              </a:ext>
            </a:extLst>
          </p:cNvPr>
          <p:cNvSpPr txBox="1"/>
          <p:nvPr/>
        </p:nvSpPr>
        <p:spPr>
          <a:xfrm>
            <a:off x="7771482" y="5705318"/>
            <a:ext cx="1571625" cy="369332"/>
          </a:xfrm>
          <a:prstGeom prst="rect">
            <a:avLst/>
          </a:prstGeom>
          <a:noFill/>
        </p:spPr>
        <p:txBody>
          <a:bodyPr wrap="square" rtlCol="0">
            <a:spAutoFit/>
          </a:bodyPr>
          <a:lstStyle/>
          <a:p>
            <a:pPr algn="ctr"/>
            <a:r>
              <a:rPr lang="en-US" dirty="0"/>
              <a:t>Database</a:t>
            </a:r>
          </a:p>
        </p:txBody>
      </p:sp>
    </p:spTree>
    <p:extLst>
      <p:ext uri="{BB962C8B-B14F-4D97-AF65-F5344CB8AC3E}">
        <p14:creationId xmlns:p14="http://schemas.microsoft.com/office/powerpoint/2010/main" val="4124585691"/>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p:txBody>
          <a:bodyPr/>
          <a:lstStyle/>
          <a:p>
            <a:r>
              <a:rPr lang="en-US" dirty="0"/>
              <a:t>Questions?</a:t>
            </a:r>
          </a:p>
        </p:txBody>
      </p:sp>
      <p:sp>
        <p:nvSpPr>
          <p:cNvPr id="3" name="Subtitle 2">
            <a:extLst>
              <a:ext uri="{FF2B5EF4-FFF2-40B4-BE49-F238E27FC236}">
                <a16:creationId xmlns:a16="http://schemas.microsoft.com/office/drawing/2014/main" id="{C5668594-C0F7-0747-9C23-EB6C68833AC8}"/>
              </a:ext>
            </a:extLst>
          </p:cNvPr>
          <p:cNvSpPr>
            <a:spLocks noGrp="1"/>
          </p:cNvSpPr>
          <p:nvPr>
            <p:ph type="subTitle" idx="1"/>
          </p:nvPr>
        </p:nvSpPr>
        <p:spPr>
          <a:xfrm>
            <a:off x="926376" y="5280847"/>
            <a:ext cx="4055510" cy="434974"/>
          </a:xfrm>
        </p:spPr>
        <p:txBody>
          <a:bodyPr/>
          <a:lstStyle/>
          <a:p>
            <a:r>
              <a:rPr lang="en-GB" dirty="0"/>
              <a:t>https://medium.com/@dcook_net</a:t>
            </a:r>
            <a:endParaRPr lang="en-US" dirty="0"/>
          </a:p>
        </p:txBody>
      </p:sp>
      <p:sp>
        <p:nvSpPr>
          <p:cNvPr id="6" name="Subtitle 2">
            <a:extLst>
              <a:ext uri="{FF2B5EF4-FFF2-40B4-BE49-F238E27FC236}">
                <a16:creationId xmlns:a16="http://schemas.microsoft.com/office/drawing/2014/main" id="{2AF94828-2F88-0447-B85E-9DF9F614E252}"/>
              </a:ext>
            </a:extLst>
          </p:cNvPr>
          <p:cNvSpPr txBox="1">
            <a:spLocks/>
          </p:cNvSpPr>
          <p:nvPr/>
        </p:nvSpPr>
        <p:spPr>
          <a:xfrm>
            <a:off x="6195750" y="5280847"/>
            <a:ext cx="4055510" cy="434974"/>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n-GB" dirty="0"/>
              <a:t>@dcook_net</a:t>
            </a:r>
            <a:endParaRPr lang="en-US" dirty="0"/>
          </a:p>
        </p:txBody>
      </p:sp>
      <p:pic>
        <p:nvPicPr>
          <p:cNvPr id="10" name="Picture 9">
            <a:extLst>
              <a:ext uri="{FF2B5EF4-FFF2-40B4-BE49-F238E27FC236}">
                <a16:creationId xmlns:a16="http://schemas.microsoft.com/office/drawing/2014/main" id="{23BC176A-486F-0944-8A36-5B42E631FA40}"/>
              </a:ext>
            </a:extLst>
          </p:cNvPr>
          <p:cNvPicPr>
            <a:picLocks noChangeAspect="1"/>
          </p:cNvPicPr>
          <p:nvPr/>
        </p:nvPicPr>
        <p:blipFill>
          <a:blip r:embed="rId3"/>
          <a:stretch>
            <a:fillRect/>
          </a:stretch>
        </p:blipFill>
        <p:spPr>
          <a:xfrm>
            <a:off x="5520000" y="5177702"/>
            <a:ext cx="576000" cy="576000"/>
          </a:xfrm>
          <a:prstGeom prst="rect">
            <a:avLst/>
          </a:prstGeom>
        </p:spPr>
      </p:pic>
      <p:pic>
        <p:nvPicPr>
          <p:cNvPr id="12" name="Picture 11">
            <a:extLst>
              <a:ext uri="{FF2B5EF4-FFF2-40B4-BE49-F238E27FC236}">
                <a16:creationId xmlns:a16="http://schemas.microsoft.com/office/drawing/2014/main" id="{4303DEE4-36A6-364F-95A8-F286C57828D0}"/>
              </a:ext>
            </a:extLst>
          </p:cNvPr>
          <p:cNvPicPr>
            <a:picLocks noChangeAspect="1"/>
          </p:cNvPicPr>
          <p:nvPr/>
        </p:nvPicPr>
        <p:blipFill>
          <a:blip r:embed="rId4"/>
          <a:stretch>
            <a:fillRect/>
          </a:stretch>
        </p:blipFill>
        <p:spPr>
          <a:xfrm>
            <a:off x="234001" y="5177702"/>
            <a:ext cx="576000" cy="576000"/>
          </a:xfrm>
          <a:prstGeom prst="rect">
            <a:avLst/>
          </a:prstGeom>
        </p:spPr>
      </p:pic>
      <p:pic>
        <p:nvPicPr>
          <p:cNvPr id="14" name="Picture 13">
            <a:extLst>
              <a:ext uri="{FF2B5EF4-FFF2-40B4-BE49-F238E27FC236}">
                <a16:creationId xmlns:a16="http://schemas.microsoft.com/office/drawing/2014/main" id="{3F98D68D-DD34-204A-8B17-79274C148971}"/>
              </a:ext>
            </a:extLst>
          </p:cNvPr>
          <p:cNvPicPr>
            <a:picLocks noChangeAspect="1"/>
          </p:cNvPicPr>
          <p:nvPr/>
        </p:nvPicPr>
        <p:blipFill>
          <a:blip r:embed="rId5"/>
          <a:stretch>
            <a:fillRect/>
          </a:stretch>
        </p:blipFill>
        <p:spPr>
          <a:xfrm>
            <a:off x="234001" y="6065630"/>
            <a:ext cx="576000" cy="576000"/>
          </a:xfrm>
          <a:prstGeom prst="rect">
            <a:avLst/>
          </a:prstGeom>
        </p:spPr>
      </p:pic>
      <p:sp>
        <p:nvSpPr>
          <p:cNvPr id="15" name="Subtitle 2">
            <a:extLst>
              <a:ext uri="{FF2B5EF4-FFF2-40B4-BE49-F238E27FC236}">
                <a16:creationId xmlns:a16="http://schemas.microsoft.com/office/drawing/2014/main" id="{C59822C7-730C-9A44-B760-17E189A53ACF}"/>
              </a:ext>
            </a:extLst>
          </p:cNvPr>
          <p:cNvSpPr txBox="1">
            <a:spLocks/>
          </p:cNvSpPr>
          <p:nvPr/>
        </p:nvSpPr>
        <p:spPr>
          <a:xfrm>
            <a:off x="926376" y="6212009"/>
            <a:ext cx="4055510" cy="434974"/>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n-GB" dirty="0"/>
              <a:t>https://github.com/dcook-net/</a:t>
            </a:r>
            <a:endParaRPr lang="en-US" dirty="0"/>
          </a:p>
        </p:txBody>
      </p:sp>
      <p:sp>
        <p:nvSpPr>
          <p:cNvPr id="4" name="Rectangle 3">
            <a:extLst>
              <a:ext uri="{FF2B5EF4-FFF2-40B4-BE49-F238E27FC236}">
                <a16:creationId xmlns:a16="http://schemas.microsoft.com/office/drawing/2014/main" id="{B43A714F-EE7D-F444-A96D-F1C17034511D}"/>
              </a:ext>
            </a:extLst>
          </p:cNvPr>
          <p:cNvSpPr/>
          <p:nvPr/>
        </p:nvSpPr>
        <p:spPr>
          <a:xfrm>
            <a:off x="6201646" y="6207138"/>
            <a:ext cx="6096000" cy="369332"/>
          </a:xfrm>
          <a:prstGeom prst="rect">
            <a:avLst/>
          </a:prstGeom>
        </p:spPr>
        <p:txBody>
          <a:bodyPr>
            <a:spAutoFit/>
          </a:bodyPr>
          <a:lstStyle/>
          <a:p>
            <a:r>
              <a:rPr lang="en-US" dirty="0"/>
              <a:t>Slides &amp; code : </a:t>
            </a:r>
            <a:r>
              <a:rPr lang="en-US" dirty="0">
                <a:hlinkClick r:id="rId6"/>
              </a:rPr>
              <a:t>https://bit.ly/2EO2lth</a:t>
            </a:r>
            <a:endParaRPr lang="en-US" dirty="0"/>
          </a:p>
        </p:txBody>
      </p:sp>
      <p:pic>
        <p:nvPicPr>
          <p:cNvPr id="11" name="Picture 10">
            <a:extLst>
              <a:ext uri="{FF2B5EF4-FFF2-40B4-BE49-F238E27FC236}">
                <a16:creationId xmlns:a16="http://schemas.microsoft.com/office/drawing/2014/main" id="{C5433D9D-2AF2-614C-8C95-F918CC6FB57A}"/>
              </a:ext>
            </a:extLst>
          </p:cNvPr>
          <p:cNvPicPr>
            <a:picLocks noChangeAspect="1"/>
          </p:cNvPicPr>
          <p:nvPr/>
        </p:nvPicPr>
        <p:blipFill>
          <a:blip r:embed="rId5"/>
          <a:stretch>
            <a:fillRect/>
          </a:stretch>
        </p:blipFill>
        <p:spPr>
          <a:xfrm>
            <a:off x="5536625" y="6065630"/>
            <a:ext cx="576000" cy="576000"/>
          </a:xfrm>
          <a:prstGeom prst="rect">
            <a:avLst/>
          </a:prstGeom>
        </p:spPr>
      </p:pic>
    </p:spTree>
    <p:extLst>
      <p:ext uri="{BB962C8B-B14F-4D97-AF65-F5344CB8AC3E}">
        <p14:creationId xmlns:p14="http://schemas.microsoft.com/office/powerpoint/2010/main" val="33884944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DE70-964D-DB48-8A02-5A25BE48C7A9}"/>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D4D9DCFB-1840-DC42-B82A-2047B10C2554}"/>
              </a:ext>
            </a:extLst>
          </p:cNvPr>
          <p:cNvSpPr>
            <a:spLocks noGrp="1"/>
          </p:cNvSpPr>
          <p:nvPr>
            <p:ph idx="1"/>
          </p:nvPr>
        </p:nvSpPr>
        <p:spPr>
          <a:xfrm>
            <a:off x="818712" y="2887301"/>
            <a:ext cx="10554574" cy="3636511"/>
          </a:xfrm>
        </p:spPr>
        <p:txBody>
          <a:bodyPr/>
          <a:lstStyle/>
          <a:p>
            <a:r>
              <a:rPr lang="en-US" dirty="0">
                <a:hlinkClick r:id="rId3"/>
              </a:rPr>
              <a:t>Exploring Net Core Docker Files - Andrew Lock</a:t>
            </a:r>
            <a:endParaRPr lang="en-US" dirty="0"/>
          </a:p>
          <a:p>
            <a:r>
              <a:rPr lang="en-US" dirty="0">
                <a:hlinkClick r:id="rId4"/>
              </a:rPr>
              <a:t>Docker for .Net Developers (7 part Series) - Steve Gordon</a:t>
            </a:r>
            <a:endParaRPr lang="en-US" dirty="0"/>
          </a:p>
          <a:p>
            <a:r>
              <a:rPr lang="en-US" dirty="0">
                <a:hlinkClick r:id="rId5"/>
              </a:rPr>
              <a:t>Announcing the Microsoft Container Registry - Rich Lander</a:t>
            </a:r>
            <a:endParaRPr lang="en-US" dirty="0"/>
          </a:p>
          <a:p>
            <a:r>
              <a:rPr lang="en-US" dirty="0">
                <a:hlinkClick r:id="rId6"/>
              </a:rPr>
              <a:t>How To Build a Smaller Docker Image – Medium</a:t>
            </a:r>
            <a:endParaRPr lang="en-US" dirty="0"/>
          </a:p>
          <a:p>
            <a:r>
              <a:rPr lang="en-US" dirty="0">
                <a:hlinkClick r:id="rId7"/>
              </a:rPr>
              <a:t>What's wrong with Latest</a:t>
            </a:r>
            <a:r>
              <a:rPr lang="en-US" dirty="0"/>
              <a:t> and </a:t>
            </a:r>
            <a:r>
              <a:rPr lang="en-US" dirty="0">
                <a:hlinkClick r:id="rId8"/>
              </a:rPr>
              <a:t>The misunderstood latest tag </a:t>
            </a:r>
            <a:endParaRPr lang="en-US" dirty="0"/>
          </a:p>
          <a:p>
            <a:r>
              <a:rPr lang="en-US" dirty="0">
                <a:hlinkClick r:id="rId9"/>
              </a:rPr>
              <a:t>Play with Docker Classroom - Dockers Labs</a:t>
            </a:r>
            <a:endParaRPr lang="en-US" dirty="0"/>
          </a:p>
          <a:p>
            <a:r>
              <a:rPr lang="en-GB" dirty="0">
                <a:hlinkClick r:id="rId10"/>
              </a:rPr>
              <a:t>https://docs.docker.com/engine/examples/dotnetcore/</a:t>
            </a:r>
            <a:endParaRPr lang="en-GB"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312594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16612-FCE8-9140-B162-F85AB056FD60}"/>
              </a:ext>
            </a:extLst>
          </p:cNvPr>
          <p:cNvSpPr>
            <a:spLocks noGrp="1"/>
          </p:cNvSpPr>
          <p:nvPr>
            <p:ph type="title"/>
          </p:nvPr>
        </p:nvSpPr>
        <p:spPr/>
        <p:txBody>
          <a:bodyPr/>
          <a:lstStyle/>
          <a:p>
            <a:r>
              <a:rPr lang="en-US" dirty="0"/>
              <a:t>Setting up you Dev Environment	</a:t>
            </a:r>
          </a:p>
        </p:txBody>
      </p:sp>
      <p:pic>
        <p:nvPicPr>
          <p:cNvPr id="5" name="Content Placeholder 4">
            <a:extLst>
              <a:ext uri="{FF2B5EF4-FFF2-40B4-BE49-F238E27FC236}">
                <a16:creationId xmlns:a16="http://schemas.microsoft.com/office/drawing/2014/main" id="{114A040B-7788-A946-B455-9F27FF01BBD1}"/>
              </a:ext>
            </a:extLst>
          </p:cNvPr>
          <p:cNvPicPr>
            <a:picLocks noGrp="1" noChangeAspect="1"/>
          </p:cNvPicPr>
          <p:nvPr>
            <p:ph idx="1"/>
          </p:nvPr>
        </p:nvPicPr>
        <p:blipFill rotWithShape="1">
          <a:blip r:embed="rId3"/>
          <a:srcRect l="13455" r="30787"/>
          <a:stretch/>
        </p:blipFill>
        <p:spPr>
          <a:xfrm>
            <a:off x="7261272" y="2604827"/>
            <a:ext cx="4003199" cy="3600000"/>
          </a:xfrm>
        </p:spPr>
      </p:pic>
      <p:pic>
        <p:nvPicPr>
          <p:cNvPr id="7" name="Picture 6">
            <a:extLst>
              <a:ext uri="{FF2B5EF4-FFF2-40B4-BE49-F238E27FC236}">
                <a16:creationId xmlns:a16="http://schemas.microsoft.com/office/drawing/2014/main" id="{5B80EFDE-428A-654B-B9DC-31ABBAC1070B}"/>
              </a:ext>
            </a:extLst>
          </p:cNvPr>
          <p:cNvPicPr>
            <a:picLocks noChangeAspect="1"/>
          </p:cNvPicPr>
          <p:nvPr/>
        </p:nvPicPr>
        <p:blipFill>
          <a:blip r:embed="rId4"/>
          <a:stretch>
            <a:fillRect/>
          </a:stretch>
        </p:blipFill>
        <p:spPr>
          <a:xfrm>
            <a:off x="927531" y="2604827"/>
            <a:ext cx="4003199" cy="3599443"/>
          </a:xfrm>
          <a:prstGeom prst="rect">
            <a:avLst/>
          </a:prstGeom>
        </p:spPr>
      </p:pic>
      <p:sp>
        <p:nvSpPr>
          <p:cNvPr id="9" name="TextBox 8">
            <a:extLst>
              <a:ext uri="{FF2B5EF4-FFF2-40B4-BE49-F238E27FC236}">
                <a16:creationId xmlns:a16="http://schemas.microsoft.com/office/drawing/2014/main" id="{71A641F2-E7AB-944D-88EA-C84305A964DB}"/>
              </a:ext>
            </a:extLst>
          </p:cNvPr>
          <p:cNvSpPr txBox="1"/>
          <p:nvPr/>
        </p:nvSpPr>
        <p:spPr>
          <a:xfrm>
            <a:off x="5450543" y="3942883"/>
            <a:ext cx="1290916" cy="923330"/>
          </a:xfrm>
          <a:prstGeom prst="rect">
            <a:avLst/>
          </a:prstGeom>
          <a:noFill/>
        </p:spPr>
        <p:txBody>
          <a:bodyPr wrap="square" rtlCol="0">
            <a:spAutoFit/>
          </a:bodyPr>
          <a:lstStyle/>
          <a:p>
            <a:pPr algn="ctr"/>
            <a:r>
              <a:rPr lang="en-US" sz="5400" dirty="0"/>
              <a:t>==</a:t>
            </a:r>
          </a:p>
        </p:txBody>
      </p:sp>
    </p:spTree>
    <p:extLst>
      <p:ext uri="{BB962C8B-B14F-4D97-AF65-F5344CB8AC3E}">
        <p14:creationId xmlns:p14="http://schemas.microsoft.com/office/powerpoint/2010/main" val="4163748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DDEDD2-FA35-824D-B573-ED42223F6702}"/>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dirty="0"/>
              <a:t>Same Stack, but running in containers</a:t>
            </a:r>
          </a:p>
        </p:txBody>
      </p:sp>
      <p:pic>
        <p:nvPicPr>
          <p:cNvPr id="9" name="Picture 8">
            <a:extLst>
              <a:ext uri="{FF2B5EF4-FFF2-40B4-BE49-F238E27FC236}">
                <a16:creationId xmlns:a16="http://schemas.microsoft.com/office/drawing/2014/main" id="{D0D2E3BC-D2BC-1A4F-8E4D-DCDBB52109D6}"/>
              </a:ext>
            </a:extLst>
          </p:cNvPr>
          <p:cNvPicPr>
            <a:picLocks noChangeAspect="1"/>
          </p:cNvPicPr>
          <p:nvPr/>
        </p:nvPicPr>
        <p:blipFill rotWithShape="1">
          <a:blip r:embed="rId4"/>
          <a:srcRect l="3313" t="20300" b="23521"/>
          <a:stretch/>
        </p:blipFill>
        <p:spPr>
          <a:xfrm>
            <a:off x="8258188" y="5014920"/>
            <a:ext cx="3069808" cy="1783687"/>
          </a:xfrm>
          <a:prstGeom prst="rect">
            <a:avLst/>
          </a:prstGeom>
        </p:spPr>
      </p:pic>
      <p:pic>
        <p:nvPicPr>
          <p:cNvPr id="11" name="Picture 10">
            <a:extLst>
              <a:ext uri="{FF2B5EF4-FFF2-40B4-BE49-F238E27FC236}">
                <a16:creationId xmlns:a16="http://schemas.microsoft.com/office/drawing/2014/main" id="{1D0D2599-C865-7E4D-B928-20BA4FD001B0}"/>
              </a:ext>
            </a:extLst>
          </p:cNvPr>
          <p:cNvPicPr>
            <a:picLocks noChangeAspect="1"/>
          </p:cNvPicPr>
          <p:nvPr/>
        </p:nvPicPr>
        <p:blipFill rotWithShape="1">
          <a:blip r:embed="rId4"/>
          <a:srcRect l="3313" t="22663" b="23521"/>
          <a:stretch/>
        </p:blipFill>
        <p:spPr>
          <a:xfrm>
            <a:off x="8402653" y="14932"/>
            <a:ext cx="3069808" cy="1708639"/>
          </a:xfrm>
          <a:prstGeom prst="rect">
            <a:avLst/>
          </a:prstGeom>
        </p:spPr>
      </p:pic>
      <p:pic>
        <p:nvPicPr>
          <p:cNvPr id="13" name="Picture 12">
            <a:extLst>
              <a:ext uri="{FF2B5EF4-FFF2-40B4-BE49-F238E27FC236}">
                <a16:creationId xmlns:a16="http://schemas.microsoft.com/office/drawing/2014/main" id="{3005376B-5E46-3A4B-AB0C-117EFBCE3D23}"/>
              </a:ext>
            </a:extLst>
          </p:cNvPr>
          <p:cNvPicPr>
            <a:picLocks noChangeAspect="1"/>
          </p:cNvPicPr>
          <p:nvPr/>
        </p:nvPicPr>
        <p:blipFill rotWithShape="1">
          <a:blip r:embed="rId4"/>
          <a:srcRect l="3313" t="20300" b="23521"/>
          <a:stretch/>
        </p:blipFill>
        <p:spPr>
          <a:xfrm>
            <a:off x="8483612" y="2392590"/>
            <a:ext cx="3069808" cy="1783687"/>
          </a:xfrm>
          <a:prstGeom prst="rect">
            <a:avLst/>
          </a:prstGeom>
        </p:spPr>
      </p:pic>
      <p:pic>
        <p:nvPicPr>
          <p:cNvPr id="15" name="Picture 14">
            <a:extLst>
              <a:ext uri="{FF2B5EF4-FFF2-40B4-BE49-F238E27FC236}">
                <a16:creationId xmlns:a16="http://schemas.microsoft.com/office/drawing/2014/main" id="{F515E070-D9C7-1347-B653-B0E85A3211BE}"/>
              </a:ext>
            </a:extLst>
          </p:cNvPr>
          <p:cNvPicPr>
            <a:picLocks noChangeAspect="1"/>
          </p:cNvPicPr>
          <p:nvPr/>
        </p:nvPicPr>
        <p:blipFill rotWithShape="1">
          <a:blip r:embed="rId4"/>
          <a:srcRect l="3313" t="20300" b="23521"/>
          <a:stretch/>
        </p:blipFill>
        <p:spPr>
          <a:xfrm>
            <a:off x="5431427" y="2337140"/>
            <a:ext cx="3069808" cy="1783687"/>
          </a:xfrm>
          <a:prstGeom prst="rect">
            <a:avLst/>
          </a:prstGeom>
          <a:scene3d>
            <a:camera prst="orthographicFront">
              <a:rot lat="0" lon="0" rev="0"/>
            </a:camera>
            <a:lightRig rig="threePt" dir="t"/>
          </a:scene3d>
        </p:spPr>
      </p:pic>
      <p:pic>
        <p:nvPicPr>
          <p:cNvPr id="7" name="Picture 6">
            <a:extLst>
              <a:ext uri="{FF2B5EF4-FFF2-40B4-BE49-F238E27FC236}">
                <a16:creationId xmlns:a16="http://schemas.microsoft.com/office/drawing/2014/main" id="{40493860-8FD4-9D43-9D23-E96CFB44EA7C}"/>
              </a:ext>
            </a:extLst>
          </p:cNvPr>
          <p:cNvPicPr>
            <a:picLocks noChangeAspect="1"/>
          </p:cNvPicPr>
          <p:nvPr/>
        </p:nvPicPr>
        <p:blipFill>
          <a:blip r:embed="rId5"/>
          <a:stretch>
            <a:fillRect/>
          </a:stretch>
        </p:blipFill>
        <p:spPr>
          <a:xfrm>
            <a:off x="5999172" y="258221"/>
            <a:ext cx="4201200" cy="6245026"/>
          </a:xfrm>
          <a:prstGeom prst="rect">
            <a:avLst/>
          </a:prstGeom>
        </p:spPr>
      </p:pic>
      <p:cxnSp>
        <p:nvCxnSpPr>
          <p:cNvPr id="19" name="Straight Arrow Connector 18">
            <a:extLst>
              <a:ext uri="{FF2B5EF4-FFF2-40B4-BE49-F238E27FC236}">
                <a16:creationId xmlns:a16="http://schemas.microsoft.com/office/drawing/2014/main" id="{681BFF2B-6F5C-DD40-ABFB-8FC7F9F342C4}"/>
              </a:ext>
            </a:extLst>
          </p:cNvPr>
          <p:cNvCxnSpPr>
            <a:cxnSpLocks/>
          </p:cNvCxnSpPr>
          <p:nvPr/>
        </p:nvCxnSpPr>
        <p:spPr>
          <a:xfrm>
            <a:off x="9415460" y="4014788"/>
            <a:ext cx="0" cy="118586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F503F0D-CCCE-D14F-AD0D-673C6528CF10}"/>
              </a:ext>
            </a:extLst>
          </p:cNvPr>
          <p:cNvCxnSpPr>
            <a:cxnSpLocks/>
          </p:cNvCxnSpPr>
          <p:nvPr/>
        </p:nvCxnSpPr>
        <p:spPr>
          <a:xfrm>
            <a:off x="9424988" y="1543050"/>
            <a:ext cx="0" cy="10287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043669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DE70-964D-DB48-8A02-5A25BE48C7A9}"/>
              </a:ext>
            </a:extLst>
          </p:cNvPr>
          <p:cNvSpPr>
            <a:spLocks noGrp="1"/>
          </p:cNvSpPr>
          <p:nvPr>
            <p:ph type="title"/>
          </p:nvPr>
        </p:nvSpPr>
        <p:spPr/>
        <p:txBody>
          <a:bodyPr/>
          <a:lstStyle/>
          <a:p>
            <a:r>
              <a:rPr lang="en-US" dirty="0"/>
              <a:t>Demo 1</a:t>
            </a:r>
          </a:p>
        </p:txBody>
      </p:sp>
      <p:sp>
        <p:nvSpPr>
          <p:cNvPr id="3" name="Content Placeholder 2">
            <a:extLst>
              <a:ext uri="{FF2B5EF4-FFF2-40B4-BE49-F238E27FC236}">
                <a16:creationId xmlns:a16="http://schemas.microsoft.com/office/drawing/2014/main" id="{D4D9DCFB-1840-DC42-B82A-2047B10C255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35662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940F547-7206-4401-94FB-F8421915D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D111284B-6728-2249-A289-247ECCEDB109}"/>
              </a:ext>
            </a:extLst>
          </p:cNvPr>
          <p:cNvPicPr>
            <a:picLocks noChangeAspect="1"/>
          </p:cNvPicPr>
          <p:nvPr/>
        </p:nvPicPr>
        <p:blipFill rotWithShape="1">
          <a:blip r:embed="rId3">
            <a:alphaModFix amt="40000"/>
          </a:blip>
          <a:srcRect t="16667"/>
          <a:stretch/>
        </p:blipFill>
        <p:spPr>
          <a:xfrm>
            <a:off x="20" y="10"/>
            <a:ext cx="12191980" cy="6857990"/>
          </a:xfrm>
          <a:prstGeom prst="rect">
            <a:avLst/>
          </a:prstGeom>
        </p:spPr>
      </p:pic>
      <p:sp>
        <p:nvSpPr>
          <p:cNvPr id="2" name="Title 1">
            <a:extLst>
              <a:ext uri="{FF2B5EF4-FFF2-40B4-BE49-F238E27FC236}">
                <a16:creationId xmlns:a16="http://schemas.microsoft.com/office/drawing/2014/main" id="{7C4F8266-54E1-4E45-B5DB-CE1E4289838D}"/>
              </a:ext>
            </a:extLst>
          </p:cNvPr>
          <p:cNvSpPr>
            <a:spLocks noGrp="1"/>
          </p:cNvSpPr>
          <p:nvPr>
            <p:ph type="title"/>
          </p:nvPr>
        </p:nvSpPr>
        <p:spPr>
          <a:xfrm>
            <a:off x="810000" y="447188"/>
            <a:ext cx="10571998" cy="970450"/>
          </a:xfrm>
        </p:spPr>
        <p:txBody>
          <a:bodyPr>
            <a:normAutofit/>
          </a:bodyPr>
          <a:lstStyle/>
          <a:p>
            <a:r>
              <a:rPr lang="en-US" dirty="0"/>
              <a:t>Use cases for Docker</a:t>
            </a:r>
          </a:p>
        </p:txBody>
      </p:sp>
    </p:spTree>
    <p:extLst>
      <p:ext uri="{BB962C8B-B14F-4D97-AF65-F5344CB8AC3E}">
        <p14:creationId xmlns:p14="http://schemas.microsoft.com/office/powerpoint/2010/main" val="1990400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DDEDD2-FA35-824D-B573-ED42223F6702}"/>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dirty="0"/>
              <a:t>QA / Testers</a:t>
            </a:r>
          </a:p>
        </p:txBody>
      </p:sp>
      <p:pic>
        <p:nvPicPr>
          <p:cNvPr id="9" name="Picture 8">
            <a:extLst>
              <a:ext uri="{FF2B5EF4-FFF2-40B4-BE49-F238E27FC236}">
                <a16:creationId xmlns:a16="http://schemas.microsoft.com/office/drawing/2014/main" id="{D0D2E3BC-D2BC-1A4F-8E4D-DCDBB52109D6}"/>
              </a:ext>
            </a:extLst>
          </p:cNvPr>
          <p:cNvPicPr>
            <a:picLocks noChangeAspect="1"/>
          </p:cNvPicPr>
          <p:nvPr/>
        </p:nvPicPr>
        <p:blipFill rotWithShape="1">
          <a:blip r:embed="rId4"/>
          <a:srcRect l="3313" t="20300" b="23521"/>
          <a:stretch/>
        </p:blipFill>
        <p:spPr>
          <a:xfrm>
            <a:off x="8258188" y="5014920"/>
            <a:ext cx="3069808" cy="1783687"/>
          </a:xfrm>
          <a:prstGeom prst="rect">
            <a:avLst/>
          </a:prstGeom>
        </p:spPr>
      </p:pic>
      <p:pic>
        <p:nvPicPr>
          <p:cNvPr id="11" name="Picture 10">
            <a:extLst>
              <a:ext uri="{FF2B5EF4-FFF2-40B4-BE49-F238E27FC236}">
                <a16:creationId xmlns:a16="http://schemas.microsoft.com/office/drawing/2014/main" id="{1D0D2599-C865-7E4D-B928-20BA4FD001B0}"/>
              </a:ext>
            </a:extLst>
          </p:cNvPr>
          <p:cNvPicPr>
            <a:picLocks noChangeAspect="1"/>
          </p:cNvPicPr>
          <p:nvPr/>
        </p:nvPicPr>
        <p:blipFill rotWithShape="1">
          <a:blip r:embed="rId4"/>
          <a:srcRect l="3313" t="22663" b="23521"/>
          <a:stretch/>
        </p:blipFill>
        <p:spPr>
          <a:xfrm>
            <a:off x="8402653" y="14932"/>
            <a:ext cx="3069808" cy="1708639"/>
          </a:xfrm>
          <a:prstGeom prst="rect">
            <a:avLst/>
          </a:prstGeom>
        </p:spPr>
      </p:pic>
      <p:pic>
        <p:nvPicPr>
          <p:cNvPr id="13" name="Picture 12">
            <a:extLst>
              <a:ext uri="{FF2B5EF4-FFF2-40B4-BE49-F238E27FC236}">
                <a16:creationId xmlns:a16="http://schemas.microsoft.com/office/drawing/2014/main" id="{3005376B-5E46-3A4B-AB0C-117EFBCE3D23}"/>
              </a:ext>
            </a:extLst>
          </p:cNvPr>
          <p:cNvPicPr>
            <a:picLocks noChangeAspect="1"/>
          </p:cNvPicPr>
          <p:nvPr/>
        </p:nvPicPr>
        <p:blipFill rotWithShape="1">
          <a:blip r:embed="rId4"/>
          <a:srcRect l="3313" t="20300" b="23521"/>
          <a:stretch/>
        </p:blipFill>
        <p:spPr>
          <a:xfrm>
            <a:off x="8483612" y="2392590"/>
            <a:ext cx="3069808" cy="1783687"/>
          </a:xfrm>
          <a:prstGeom prst="rect">
            <a:avLst/>
          </a:prstGeom>
        </p:spPr>
      </p:pic>
      <p:pic>
        <p:nvPicPr>
          <p:cNvPr id="7" name="Picture 6">
            <a:extLst>
              <a:ext uri="{FF2B5EF4-FFF2-40B4-BE49-F238E27FC236}">
                <a16:creationId xmlns:a16="http://schemas.microsoft.com/office/drawing/2014/main" id="{40493860-8FD4-9D43-9D23-E96CFB44EA7C}"/>
              </a:ext>
            </a:extLst>
          </p:cNvPr>
          <p:cNvPicPr>
            <a:picLocks noChangeAspect="1"/>
          </p:cNvPicPr>
          <p:nvPr/>
        </p:nvPicPr>
        <p:blipFill rotWithShape="1">
          <a:blip r:embed="rId5"/>
          <a:srcRect l="36126"/>
          <a:stretch/>
        </p:blipFill>
        <p:spPr>
          <a:xfrm>
            <a:off x="7516908" y="258221"/>
            <a:ext cx="2683464" cy="6245026"/>
          </a:xfrm>
          <a:prstGeom prst="rect">
            <a:avLst/>
          </a:prstGeom>
        </p:spPr>
      </p:pic>
      <p:cxnSp>
        <p:nvCxnSpPr>
          <p:cNvPr id="19" name="Straight Arrow Connector 18">
            <a:extLst>
              <a:ext uri="{FF2B5EF4-FFF2-40B4-BE49-F238E27FC236}">
                <a16:creationId xmlns:a16="http://schemas.microsoft.com/office/drawing/2014/main" id="{681BFF2B-6F5C-DD40-ABFB-8FC7F9F342C4}"/>
              </a:ext>
            </a:extLst>
          </p:cNvPr>
          <p:cNvCxnSpPr>
            <a:cxnSpLocks/>
          </p:cNvCxnSpPr>
          <p:nvPr/>
        </p:nvCxnSpPr>
        <p:spPr>
          <a:xfrm>
            <a:off x="9415460" y="4014788"/>
            <a:ext cx="0" cy="118586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F503F0D-CCCE-D14F-AD0D-673C6528CF10}"/>
              </a:ext>
            </a:extLst>
          </p:cNvPr>
          <p:cNvCxnSpPr>
            <a:cxnSpLocks/>
          </p:cNvCxnSpPr>
          <p:nvPr/>
        </p:nvCxnSpPr>
        <p:spPr>
          <a:xfrm>
            <a:off x="9424988" y="1543050"/>
            <a:ext cx="0" cy="10287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EFE59A5-82E9-2541-B9C3-6274873A0E41}"/>
              </a:ext>
            </a:extLst>
          </p:cNvPr>
          <p:cNvPicPr>
            <a:picLocks noChangeAspect="1"/>
          </p:cNvPicPr>
          <p:nvPr/>
        </p:nvPicPr>
        <p:blipFill>
          <a:blip r:embed="rId6"/>
          <a:stretch>
            <a:fillRect/>
          </a:stretch>
        </p:blipFill>
        <p:spPr>
          <a:xfrm>
            <a:off x="4823432" y="1800000"/>
            <a:ext cx="2772000" cy="2772000"/>
          </a:xfrm>
          <a:prstGeom prst="rect">
            <a:avLst/>
          </a:prstGeom>
        </p:spPr>
      </p:pic>
    </p:spTree>
    <p:extLst>
      <p:ext uri="{BB962C8B-B14F-4D97-AF65-F5344CB8AC3E}">
        <p14:creationId xmlns:p14="http://schemas.microsoft.com/office/powerpoint/2010/main" val="38787260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DDEDD2-FA35-824D-B573-ED42223F6702}"/>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dirty="0"/>
              <a:t>UI </a:t>
            </a:r>
            <a:r>
              <a:rPr lang="en-US" sz="4400" dirty="0" err="1"/>
              <a:t>Devs</a:t>
            </a:r>
            <a:endParaRPr lang="en-US" sz="4400" dirty="0"/>
          </a:p>
        </p:txBody>
      </p:sp>
      <p:pic>
        <p:nvPicPr>
          <p:cNvPr id="9" name="Picture 8">
            <a:extLst>
              <a:ext uri="{FF2B5EF4-FFF2-40B4-BE49-F238E27FC236}">
                <a16:creationId xmlns:a16="http://schemas.microsoft.com/office/drawing/2014/main" id="{D0D2E3BC-D2BC-1A4F-8E4D-DCDBB52109D6}"/>
              </a:ext>
            </a:extLst>
          </p:cNvPr>
          <p:cNvPicPr>
            <a:picLocks noChangeAspect="1"/>
          </p:cNvPicPr>
          <p:nvPr/>
        </p:nvPicPr>
        <p:blipFill rotWithShape="1">
          <a:blip r:embed="rId4"/>
          <a:srcRect l="3313" t="20300" b="23521"/>
          <a:stretch/>
        </p:blipFill>
        <p:spPr>
          <a:xfrm>
            <a:off x="8258188" y="5014920"/>
            <a:ext cx="3069808" cy="1783687"/>
          </a:xfrm>
          <a:prstGeom prst="rect">
            <a:avLst/>
          </a:prstGeom>
        </p:spPr>
      </p:pic>
      <p:pic>
        <p:nvPicPr>
          <p:cNvPr id="11" name="Picture 10">
            <a:extLst>
              <a:ext uri="{FF2B5EF4-FFF2-40B4-BE49-F238E27FC236}">
                <a16:creationId xmlns:a16="http://schemas.microsoft.com/office/drawing/2014/main" id="{1D0D2599-C865-7E4D-B928-20BA4FD001B0}"/>
              </a:ext>
            </a:extLst>
          </p:cNvPr>
          <p:cNvPicPr>
            <a:picLocks noChangeAspect="1"/>
          </p:cNvPicPr>
          <p:nvPr/>
        </p:nvPicPr>
        <p:blipFill rotWithShape="1">
          <a:blip r:embed="rId4"/>
          <a:srcRect l="3313" t="22663" b="23521"/>
          <a:stretch/>
        </p:blipFill>
        <p:spPr>
          <a:xfrm>
            <a:off x="8402653" y="14932"/>
            <a:ext cx="3069808" cy="1708639"/>
          </a:xfrm>
          <a:prstGeom prst="rect">
            <a:avLst/>
          </a:prstGeom>
        </p:spPr>
      </p:pic>
      <p:pic>
        <p:nvPicPr>
          <p:cNvPr id="13" name="Picture 12">
            <a:extLst>
              <a:ext uri="{FF2B5EF4-FFF2-40B4-BE49-F238E27FC236}">
                <a16:creationId xmlns:a16="http://schemas.microsoft.com/office/drawing/2014/main" id="{3005376B-5E46-3A4B-AB0C-117EFBCE3D23}"/>
              </a:ext>
            </a:extLst>
          </p:cNvPr>
          <p:cNvPicPr>
            <a:picLocks noChangeAspect="1"/>
          </p:cNvPicPr>
          <p:nvPr/>
        </p:nvPicPr>
        <p:blipFill rotWithShape="1">
          <a:blip r:embed="rId4"/>
          <a:srcRect l="3313" t="20300" b="23521"/>
          <a:stretch/>
        </p:blipFill>
        <p:spPr>
          <a:xfrm>
            <a:off x="8483612" y="2392590"/>
            <a:ext cx="3069808" cy="1783687"/>
          </a:xfrm>
          <a:prstGeom prst="rect">
            <a:avLst/>
          </a:prstGeom>
        </p:spPr>
      </p:pic>
      <p:pic>
        <p:nvPicPr>
          <p:cNvPr id="7" name="Picture 6">
            <a:extLst>
              <a:ext uri="{FF2B5EF4-FFF2-40B4-BE49-F238E27FC236}">
                <a16:creationId xmlns:a16="http://schemas.microsoft.com/office/drawing/2014/main" id="{40493860-8FD4-9D43-9D23-E96CFB44EA7C}"/>
              </a:ext>
            </a:extLst>
          </p:cNvPr>
          <p:cNvPicPr>
            <a:picLocks noChangeAspect="1"/>
          </p:cNvPicPr>
          <p:nvPr/>
        </p:nvPicPr>
        <p:blipFill rotWithShape="1">
          <a:blip r:embed="rId5"/>
          <a:srcRect l="36126"/>
          <a:stretch/>
        </p:blipFill>
        <p:spPr>
          <a:xfrm>
            <a:off x="7516908" y="258221"/>
            <a:ext cx="2683464" cy="6245026"/>
          </a:xfrm>
          <a:prstGeom prst="rect">
            <a:avLst/>
          </a:prstGeom>
        </p:spPr>
      </p:pic>
      <p:cxnSp>
        <p:nvCxnSpPr>
          <p:cNvPr id="19" name="Straight Arrow Connector 18">
            <a:extLst>
              <a:ext uri="{FF2B5EF4-FFF2-40B4-BE49-F238E27FC236}">
                <a16:creationId xmlns:a16="http://schemas.microsoft.com/office/drawing/2014/main" id="{681BFF2B-6F5C-DD40-ABFB-8FC7F9F342C4}"/>
              </a:ext>
            </a:extLst>
          </p:cNvPr>
          <p:cNvCxnSpPr>
            <a:cxnSpLocks/>
          </p:cNvCxnSpPr>
          <p:nvPr/>
        </p:nvCxnSpPr>
        <p:spPr>
          <a:xfrm>
            <a:off x="9415460" y="4014788"/>
            <a:ext cx="0" cy="118586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F503F0D-CCCE-D14F-AD0D-673C6528CF10}"/>
              </a:ext>
            </a:extLst>
          </p:cNvPr>
          <p:cNvCxnSpPr>
            <a:cxnSpLocks/>
          </p:cNvCxnSpPr>
          <p:nvPr/>
        </p:nvCxnSpPr>
        <p:spPr>
          <a:xfrm>
            <a:off x="9424988" y="1543050"/>
            <a:ext cx="0" cy="10287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64C24E91-402B-AA47-9B04-9BF8727BD42D}"/>
              </a:ext>
            </a:extLst>
          </p:cNvPr>
          <p:cNvPicPr>
            <a:picLocks noChangeAspect="1"/>
          </p:cNvPicPr>
          <p:nvPr/>
        </p:nvPicPr>
        <p:blipFill>
          <a:blip r:embed="rId6"/>
          <a:stretch>
            <a:fillRect/>
          </a:stretch>
        </p:blipFill>
        <p:spPr>
          <a:xfrm>
            <a:off x="5343373" y="1800000"/>
            <a:ext cx="1847998" cy="2772000"/>
          </a:xfrm>
          <a:prstGeom prst="rect">
            <a:avLst/>
          </a:prstGeom>
        </p:spPr>
      </p:pic>
    </p:spTree>
    <p:extLst>
      <p:ext uri="{BB962C8B-B14F-4D97-AF65-F5344CB8AC3E}">
        <p14:creationId xmlns:p14="http://schemas.microsoft.com/office/powerpoint/2010/main" val="1492791877"/>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3">
      <a:dk1>
        <a:srgbClr val="000000"/>
      </a:dk1>
      <a:lt1>
        <a:srgbClr val="FFFFFF"/>
      </a:lt1>
      <a:dk2>
        <a:srgbClr val="212121"/>
      </a:dk2>
      <a:lt2>
        <a:srgbClr val="636363"/>
      </a:lt2>
      <a:accent1>
        <a:srgbClr val="19B0F2"/>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2539</Words>
  <Application>Microsoft Macintosh PowerPoint</Application>
  <PresentationFormat>Widescreen</PresentationFormat>
  <Paragraphs>316</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Century Gothic</vt:lpstr>
      <vt:lpstr>Wingdings 2</vt:lpstr>
      <vt:lpstr>Quotable</vt:lpstr>
      <vt:lpstr>Dockerising .Net  applications</vt:lpstr>
      <vt:lpstr>What is Docker?</vt:lpstr>
      <vt:lpstr>Context:  Our Application Stack</vt:lpstr>
      <vt:lpstr>Setting up you Dev Environment </vt:lpstr>
      <vt:lpstr>Same Stack, but running in containers</vt:lpstr>
      <vt:lpstr>Demo 1</vt:lpstr>
      <vt:lpstr>Use cases for Docker</vt:lpstr>
      <vt:lpstr>QA / Testers</vt:lpstr>
      <vt:lpstr>UI Devs</vt:lpstr>
      <vt:lpstr>Devs</vt:lpstr>
      <vt:lpstr>Context Switching</vt:lpstr>
      <vt:lpstr>You  can’t use Docker! (In Prod)</vt:lpstr>
      <vt:lpstr>Building  Containers</vt:lpstr>
      <vt:lpstr>Building  Containers</vt:lpstr>
      <vt:lpstr>Context: Our Sample service</vt:lpstr>
      <vt:lpstr>Our Dockerfile</vt:lpstr>
      <vt:lpstr>Build an Image</vt:lpstr>
      <vt:lpstr>Demo – Build an Image</vt:lpstr>
      <vt:lpstr>Start a Container</vt:lpstr>
      <vt:lpstr>Demo – Start a Container</vt:lpstr>
      <vt:lpstr>Docker Compose</vt:lpstr>
      <vt:lpstr>Docker Compose YML</vt:lpstr>
      <vt:lpstr>Road To Production</vt:lpstr>
      <vt:lpstr>Automate your build process</vt:lpstr>
      <vt:lpstr>What this means for Devs</vt:lpstr>
      <vt:lpstr>New  Challenges</vt:lpstr>
      <vt:lpstr>Things to consider</vt:lpstr>
      <vt:lpstr>Fin!</vt:lpstr>
      <vt:lpstr>Quick Plug, then Questions</vt:lpstr>
      <vt:lpstr>Questions?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Dockerising .Net  applications</dc:title>
  <dc:creator>David Cook</dc:creator>
  <cp:lastModifiedBy>David Cook</cp:lastModifiedBy>
  <cp:revision>25</cp:revision>
  <dcterms:created xsi:type="dcterms:W3CDTF">2019-06-24T16:48:45Z</dcterms:created>
  <dcterms:modified xsi:type="dcterms:W3CDTF">2019-06-24T17:52:49Z</dcterms:modified>
</cp:coreProperties>
</file>