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73" r:id="rId4"/>
    <p:sldId id="281" r:id="rId5"/>
    <p:sldId id="275" r:id="rId6"/>
    <p:sldId id="282" r:id="rId7"/>
    <p:sldId id="290" r:id="rId8"/>
    <p:sldId id="284" r:id="rId9"/>
    <p:sldId id="285" r:id="rId10"/>
    <p:sldId id="286" r:id="rId11"/>
    <p:sldId id="291" r:id="rId12"/>
    <p:sldId id="277" r:id="rId13"/>
    <p:sldId id="269" r:id="rId14"/>
    <p:sldId id="292" r:id="rId15"/>
    <p:sldId id="297" r:id="rId16"/>
    <p:sldId id="303" r:id="rId17"/>
    <p:sldId id="302" r:id="rId18"/>
    <p:sldId id="300" r:id="rId19"/>
    <p:sldId id="276" r:id="rId20"/>
    <p:sldId id="299" r:id="rId21"/>
    <p:sldId id="278" r:id="rId22"/>
    <p:sldId id="304" r:id="rId23"/>
    <p:sldId id="305" r:id="rId24"/>
    <p:sldId id="265" r:id="rId25"/>
    <p:sldId id="30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34"/>
    <p:restoredTop sz="61252"/>
  </p:normalViewPr>
  <p:slideViewPr>
    <p:cSldViewPr snapToGrid="0" snapToObjects="1">
      <p:cViewPr varScale="1">
        <p:scale>
          <a:sx n="77" d="100"/>
          <a:sy n="77" d="100"/>
        </p:scale>
        <p:origin x="8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E84ED-F91A-D64D-846C-FB437175AFB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7520C-4FC8-4341-86D5-1A3A798B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5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7520C-4FC8-4341-86D5-1A3A798BBF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80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7520C-4FC8-4341-86D5-1A3A798BBF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7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docker run -p 80:9021 isprime_dotnetcore:1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7520C-4FC8-4341-86D5-1A3A798BBF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43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7520C-4FC8-4341-86D5-1A3A798BBF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8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7520C-4FC8-4341-86D5-1A3A798BBF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50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7520C-4FC8-4341-86D5-1A3A798BBF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8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7520C-4FC8-4341-86D5-1A3A798BBF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77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7520C-4FC8-4341-86D5-1A3A798BBF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9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7520C-4FC8-4341-86D5-1A3A798BBF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04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7520C-4FC8-4341-86D5-1A3A798BBF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2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7520C-4FC8-4341-86D5-1A3A798BBF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0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7520C-4FC8-4341-86D5-1A3A798BBF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5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7520C-4FC8-4341-86D5-1A3A798BBF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60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we now know what Docker is and have an idea of what it can do for us once we have our apps in Containers.</a:t>
            </a:r>
          </a:p>
          <a:p>
            <a:r>
              <a:rPr lang="en-US" dirty="0"/>
              <a:t>Now we need to know how to get our app inside a container?</a:t>
            </a:r>
          </a:p>
          <a:p>
            <a:endParaRPr lang="en-US" dirty="0"/>
          </a:p>
          <a:p>
            <a:r>
              <a:rPr lang="en-US" dirty="0"/>
              <a:t>You spin up a Container instance from an Image. (note the language I used there - spin up a Container Instance or Instances, from an image)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runtime instance of an image, and you can have many instances, for example, in a load balanced environment.</a:t>
            </a:r>
          </a:p>
          <a:p>
            <a:endParaRPr lang="en-US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executable package that includes everything needed to run an application-</a:t>
            </a:r>
            <a:endParaRPr lang="en-US" dirty="0"/>
          </a:p>
          <a:p>
            <a:r>
              <a:rPr lang="en-US" dirty="0"/>
              <a:t>You define an image using a </a:t>
            </a:r>
            <a:r>
              <a:rPr lang="en-US" dirty="0" err="1"/>
              <a:t>Dockerfile</a:t>
            </a:r>
            <a:r>
              <a:rPr lang="en-US" dirty="0"/>
              <a:t>, which contains all the instructions for creating your image.</a:t>
            </a:r>
          </a:p>
          <a:p>
            <a:endParaRPr lang="en-US" dirty="0"/>
          </a:p>
          <a:p>
            <a:r>
              <a:rPr lang="en-US" dirty="0"/>
              <a:t>Its essentially the blue prints for what every Container instance created from it will look like and behave.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7520C-4FC8-4341-86D5-1A3A798BBF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5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moment we will have a look at our first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before that, let me first introduce the application that we are going to be </a:t>
            </a:r>
            <a:r>
              <a:rPr lang="en-US" dirty="0" err="1"/>
              <a:t>Dockerising</a:t>
            </a:r>
            <a:r>
              <a:rPr lang="en-US" dirty="0"/>
              <a:t>: A really simple web </a:t>
            </a:r>
            <a:r>
              <a:rPr lang="en-US" dirty="0" err="1"/>
              <a:t>api</a:t>
            </a:r>
            <a:r>
              <a:rPr lang="en-US" dirty="0"/>
              <a:t> project, running on </a:t>
            </a:r>
            <a:r>
              <a:rPr lang="en-US" dirty="0" err="1"/>
              <a:t>.Net</a:t>
            </a:r>
            <a:r>
              <a:rPr lang="en-US" dirty="0"/>
              <a:t> Core.</a:t>
            </a:r>
          </a:p>
          <a:p>
            <a:r>
              <a:rPr lang="en-US" dirty="0"/>
              <a:t>This provides a single HTTP endpoint to make a get request, and returns a response indicating if the supplied parameter is a prime number or not.</a:t>
            </a:r>
          </a:p>
          <a:p>
            <a:endParaRPr lang="en-US" dirty="0"/>
          </a:p>
          <a:p>
            <a:r>
              <a:rPr lang="en-US" dirty="0"/>
              <a:t>On the left you can see the solution structure – there is a single project folder called </a:t>
            </a:r>
            <a:r>
              <a:rPr lang="en-US" dirty="0" err="1"/>
              <a:t>IsPrime</a:t>
            </a:r>
            <a:r>
              <a:rPr lang="en-US" dirty="0"/>
              <a:t> which contains the </a:t>
            </a:r>
            <a:r>
              <a:rPr lang="en-US" dirty="0" err="1"/>
              <a:t>WebApi</a:t>
            </a:r>
            <a:r>
              <a:rPr lang="en-US" dirty="0"/>
              <a:t> service, and a single test project called </a:t>
            </a:r>
            <a:r>
              <a:rPr lang="en-US" dirty="0" err="1"/>
              <a:t>IsPrime.Tests</a:t>
            </a:r>
            <a:r>
              <a:rPr lang="en-US" dirty="0"/>
              <a:t>, with a few tests to run over the code on the right.</a:t>
            </a:r>
          </a:p>
          <a:p>
            <a:endParaRPr lang="en-US" dirty="0"/>
          </a:p>
          <a:p>
            <a:r>
              <a:rPr lang="en-US" dirty="0"/>
              <a:t>The code in the service is super simple - I’ve omitted things like error handling and Dependency injection for clarity.</a:t>
            </a:r>
          </a:p>
          <a:p>
            <a:endParaRPr lang="en-US" dirty="0"/>
          </a:p>
          <a:p>
            <a:r>
              <a:rPr lang="en-US" dirty="0"/>
              <a:t>Something you can’t see here is that this service is configured in </a:t>
            </a:r>
            <a:r>
              <a:rPr lang="en-US" dirty="0" err="1"/>
              <a:t>Program.cs</a:t>
            </a:r>
            <a:r>
              <a:rPr lang="en-US" dirty="0"/>
              <a:t> to run on Port 9021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7520C-4FC8-4341-86D5-1A3A798BBF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5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7520C-4FC8-4341-86D5-1A3A798BBF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69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7520C-4FC8-4341-86D5-1A3A798BBF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docker build -t isprime_dotnetcore:1 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7520C-4FC8-4341-86D5-1A3A798BBF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9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EO2lt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ddeastanglia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it.ly/2EO2lth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ccode/the-misunderstood-docker-tag-latest-af3babfd6375" TargetMode="External"/><Relationship Id="rId3" Type="http://schemas.openxmlformats.org/officeDocument/2006/relationships/hyperlink" Target="https://andrewlock.net/exploring-the-net-core-2-1-docker-files-dotnet-runtime-vs-aspnetcore-runtime-vs-sdk/" TargetMode="External"/><Relationship Id="rId7" Type="http://schemas.openxmlformats.org/officeDocument/2006/relationships/hyperlink" Target="https://vsupalov.com/docker-latest-ta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gdiener/how-to-build-a-smaller-docker-image-76779e18d48a" TargetMode="External"/><Relationship Id="rId5" Type="http://schemas.openxmlformats.org/officeDocument/2006/relationships/hyperlink" Target="https://devblogs.microsoft.com/dotnet/net-core-container-images-now-published-to-microsoft-container-registry/" TargetMode="External"/><Relationship Id="rId10" Type="http://schemas.openxmlformats.org/officeDocument/2006/relationships/hyperlink" Target="https://docs.docker.com/engine/examples/dotnetcore/" TargetMode="External"/><Relationship Id="rId4" Type="http://schemas.openxmlformats.org/officeDocument/2006/relationships/hyperlink" Target="https://www.stevejgordon.co.uk/docker-dotnet-developers-part-1" TargetMode="External"/><Relationship Id="rId9" Type="http://schemas.openxmlformats.org/officeDocument/2006/relationships/hyperlink" Target="https://training.play-with-docke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A9F0-73A3-AD40-8035-9605FCC9B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Dockerising</a:t>
            </a:r>
            <a:r>
              <a:rPr lang="en-GB" dirty="0"/>
              <a:t> </a:t>
            </a:r>
            <a:r>
              <a:rPr lang="en-GB" dirty="0" err="1"/>
              <a:t>.Net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applications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68594-C0F7-0747-9C23-EB6C68833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030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Simplifying software delivery for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Devs</a:t>
            </a:r>
            <a:r>
              <a:rPr lang="en-US" dirty="0"/>
              <a:t> (even if your boss says you can’t use Docker!)</a:t>
            </a:r>
          </a:p>
          <a:p>
            <a:endParaRPr lang="en-US" dirty="0"/>
          </a:p>
          <a:p>
            <a:r>
              <a:rPr lang="en-US" dirty="0"/>
              <a:t>Slides &amp; code available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https://bit.ly/2EO2lth</a:t>
            </a:r>
            <a:r>
              <a:rPr lang="en-US" dirty="0"/>
              <a:t> (case sensitive!)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C40BC7-9FC8-C842-BAED-C7CFF24AAB80}"/>
              </a:ext>
            </a:extLst>
          </p:cNvPr>
          <p:cNvGrpSpPr/>
          <p:nvPr/>
        </p:nvGrpSpPr>
        <p:grpSpPr>
          <a:xfrm>
            <a:off x="6840000" y="1080000"/>
            <a:ext cx="4680000" cy="3600000"/>
            <a:chOff x="6820983" y="1078074"/>
            <a:chExt cx="4561016" cy="33421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9CAC79-38CD-F846-8180-F4EC7BCA0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0983" y="1078074"/>
              <a:ext cx="4561016" cy="334212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0DB772-1C34-834F-A57F-0A4DD6263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96237" y="1623865"/>
              <a:ext cx="325185" cy="36420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73918A-3DCD-7E40-8F00-8F441D67A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96237" y="2057033"/>
              <a:ext cx="325185" cy="36420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652BFB4-D9BF-4642-8E15-AD4640C7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96237" y="2503092"/>
              <a:ext cx="325185" cy="36420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5F44012-0F5B-7B45-AFF0-1E6AE6AA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34311" y="2503092"/>
              <a:ext cx="325185" cy="36420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791FD40-EDF8-1849-B5A3-A694BB760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3425" y="2501373"/>
              <a:ext cx="325185" cy="36420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998E42-0BDA-EF4F-BB0F-D80D778F4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46586" y="2502000"/>
              <a:ext cx="321429" cy="360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411339F-EF44-094B-86E6-7E035E61A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4660" y="2503013"/>
              <a:ext cx="325185" cy="364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653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DEDD2-FA35-824D-B573-ED42223F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Devs</a:t>
            </a:r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D2E3BC-D2BC-1A4F-8E4D-DCDBB52109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3" t="20300" b="23521"/>
          <a:stretch/>
        </p:blipFill>
        <p:spPr>
          <a:xfrm>
            <a:off x="8258188" y="5014920"/>
            <a:ext cx="3069808" cy="1783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05376B-5E46-3A4B-AB0C-117EFBCE3D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3" t="20300" b="23521"/>
          <a:stretch/>
        </p:blipFill>
        <p:spPr>
          <a:xfrm>
            <a:off x="8483612" y="2392590"/>
            <a:ext cx="3069808" cy="1783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93860-8FD4-9D43-9D23-E96CFB44EA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126"/>
          <a:stretch/>
        </p:blipFill>
        <p:spPr>
          <a:xfrm>
            <a:off x="7516908" y="258221"/>
            <a:ext cx="2683464" cy="624502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1BFF2B-6F5C-DD40-ABFB-8FC7F9F342C4}"/>
              </a:ext>
            </a:extLst>
          </p:cNvPr>
          <p:cNvCxnSpPr>
            <a:cxnSpLocks/>
          </p:cNvCxnSpPr>
          <p:nvPr/>
        </p:nvCxnSpPr>
        <p:spPr>
          <a:xfrm>
            <a:off x="9415460" y="4014788"/>
            <a:ext cx="0" cy="1185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503F0D-CCCE-D14F-AD0D-673C6528CF10}"/>
              </a:ext>
            </a:extLst>
          </p:cNvPr>
          <p:cNvCxnSpPr>
            <a:cxnSpLocks/>
          </p:cNvCxnSpPr>
          <p:nvPr/>
        </p:nvCxnSpPr>
        <p:spPr>
          <a:xfrm>
            <a:off x="9424988" y="1543050"/>
            <a:ext cx="0" cy="1028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25F40F-3DEA-174F-9222-198C5EE53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000" y="1800000"/>
            <a:ext cx="2773082" cy="2773082"/>
          </a:xfrm>
          <a:prstGeom prst="rect">
            <a:avLst/>
          </a:prstGeom>
        </p:spPr>
      </p:pic>
      <p:pic>
        <p:nvPicPr>
          <p:cNvPr id="15" name="Content Placeholder 10">
            <a:extLst>
              <a:ext uri="{FF2B5EF4-FFF2-40B4-BE49-F238E27FC236}">
                <a16:creationId xmlns:a16="http://schemas.microsoft.com/office/drawing/2014/main" id="{3404618F-E501-C241-845E-8DD7744C4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65923" b="86655"/>
          <a:stretch/>
        </p:blipFill>
        <p:spPr>
          <a:xfrm>
            <a:off x="8634325" y="697663"/>
            <a:ext cx="1431859" cy="833544"/>
          </a:xfrm>
        </p:spPr>
      </p:pic>
    </p:spTree>
    <p:extLst>
      <p:ext uri="{BB962C8B-B14F-4D97-AF65-F5344CB8AC3E}">
        <p14:creationId xmlns:p14="http://schemas.microsoft.com/office/powerpoint/2010/main" val="205995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BE080139-A5DB-DC43-87A8-DF27B5E0EB8C}"/>
              </a:ext>
            </a:extLst>
          </p:cNvPr>
          <p:cNvSpPr/>
          <p:nvPr/>
        </p:nvSpPr>
        <p:spPr>
          <a:xfrm>
            <a:off x="7968341" y="0"/>
            <a:ext cx="3690500" cy="3984171"/>
          </a:xfrm>
          <a:prstGeom prst="cloud">
            <a:avLst/>
          </a:prstGeom>
          <a:noFill/>
          <a:scene3d>
            <a:camera prst="orthographicFront">
              <a:rot lat="0" lon="0" rev="15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DEDD2-FA35-824D-B573-ED42223F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Context Switching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D2E3BC-D2BC-1A4F-8E4D-DCDBB5210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" t="20300" b="23521"/>
          <a:stretch/>
        </p:blipFill>
        <p:spPr>
          <a:xfrm>
            <a:off x="9197987" y="2702370"/>
            <a:ext cx="1418814" cy="824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0D2599-C865-7E4D-B928-20BA4FD001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" t="22663" b="23521"/>
          <a:stretch/>
        </p:blipFill>
        <p:spPr>
          <a:xfrm>
            <a:off x="9228150" y="409084"/>
            <a:ext cx="1418814" cy="7897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05376B-5E46-3A4B-AB0C-117EFBCE3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" t="20300" b="23521"/>
          <a:stretch/>
        </p:blipFill>
        <p:spPr>
          <a:xfrm>
            <a:off x="9227464" y="1516959"/>
            <a:ext cx="1418814" cy="824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93860-8FD4-9D43-9D23-E96CFB44EA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126"/>
          <a:stretch/>
        </p:blipFill>
        <p:spPr>
          <a:xfrm flipH="1">
            <a:off x="9407939" y="563332"/>
            <a:ext cx="1208853" cy="281327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1BFF2B-6F5C-DD40-ABFB-8FC7F9F342C4}"/>
              </a:ext>
            </a:extLst>
          </p:cNvPr>
          <p:cNvCxnSpPr>
            <a:cxnSpLocks/>
          </p:cNvCxnSpPr>
          <p:nvPr/>
        </p:nvCxnSpPr>
        <p:spPr>
          <a:xfrm>
            <a:off x="9758361" y="2261498"/>
            <a:ext cx="0" cy="5633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503F0D-CCCE-D14F-AD0D-673C6528CF10}"/>
              </a:ext>
            </a:extLst>
          </p:cNvPr>
          <p:cNvCxnSpPr>
            <a:cxnSpLocks/>
          </p:cNvCxnSpPr>
          <p:nvPr/>
        </p:nvCxnSpPr>
        <p:spPr>
          <a:xfrm>
            <a:off x="9758361" y="1110342"/>
            <a:ext cx="0" cy="514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EDDEF-5FCD-D947-BEA5-39C76FB68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455" y="307742"/>
            <a:ext cx="1719502" cy="1719502"/>
          </a:xfrm>
          <a:prstGeom prst="rect">
            <a:avLst/>
          </a:prstGeom>
        </p:spPr>
      </p:pic>
      <p:sp>
        <p:nvSpPr>
          <p:cNvPr id="20" name="Cloud 19">
            <a:extLst>
              <a:ext uri="{FF2B5EF4-FFF2-40B4-BE49-F238E27FC236}">
                <a16:creationId xmlns:a16="http://schemas.microsoft.com/office/drawing/2014/main" id="{3A6B50C1-0952-3042-A55D-006F603974E9}"/>
              </a:ext>
            </a:extLst>
          </p:cNvPr>
          <p:cNvSpPr/>
          <p:nvPr/>
        </p:nvSpPr>
        <p:spPr>
          <a:xfrm>
            <a:off x="4800465" y="2237013"/>
            <a:ext cx="3690500" cy="3984171"/>
          </a:xfrm>
          <a:prstGeom prst="cloud">
            <a:avLst/>
          </a:prstGeom>
          <a:noFill/>
          <a:scene3d>
            <a:camera prst="orthographicFront">
              <a:rot lat="0" lon="0" rev="15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1878BB-F64A-7E4B-8ABE-A1A4C83AC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" t="20300" b="23521"/>
          <a:stretch/>
        </p:blipFill>
        <p:spPr>
          <a:xfrm>
            <a:off x="6030111" y="4939383"/>
            <a:ext cx="1418814" cy="8243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EF35D1-F01F-AC44-97FD-F82F04AB9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" t="22663" b="23521"/>
          <a:stretch/>
        </p:blipFill>
        <p:spPr>
          <a:xfrm>
            <a:off x="6060274" y="2646097"/>
            <a:ext cx="1418814" cy="7897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A145FD-491D-784F-BB40-E831BC1363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" t="20300" b="23521"/>
          <a:stretch/>
        </p:blipFill>
        <p:spPr>
          <a:xfrm>
            <a:off x="6059588" y="3753972"/>
            <a:ext cx="1418814" cy="8243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BEAD9D-51F0-CB43-9C09-249C4D43C0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126"/>
          <a:stretch/>
        </p:blipFill>
        <p:spPr>
          <a:xfrm flipH="1">
            <a:off x="6240063" y="2800345"/>
            <a:ext cx="1208853" cy="28132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CC2885-811E-6E4C-8AE8-932036CCA748}"/>
              </a:ext>
            </a:extLst>
          </p:cNvPr>
          <p:cNvCxnSpPr>
            <a:cxnSpLocks/>
          </p:cNvCxnSpPr>
          <p:nvPr/>
        </p:nvCxnSpPr>
        <p:spPr>
          <a:xfrm>
            <a:off x="6590485" y="4498511"/>
            <a:ext cx="0" cy="5633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CEB1CC-D004-8F41-9250-CE6E66BDC7B3}"/>
              </a:ext>
            </a:extLst>
          </p:cNvPr>
          <p:cNvCxnSpPr>
            <a:cxnSpLocks/>
          </p:cNvCxnSpPr>
          <p:nvPr/>
        </p:nvCxnSpPr>
        <p:spPr>
          <a:xfrm>
            <a:off x="6590485" y="3347355"/>
            <a:ext cx="0" cy="514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A8D1F2-E53F-5C43-8031-64E4102E420F}"/>
              </a:ext>
            </a:extLst>
          </p:cNvPr>
          <p:cNvSpPr txBox="1"/>
          <p:nvPr/>
        </p:nvSpPr>
        <p:spPr>
          <a:xfrm>
            <a:off x="10210361" y="3935185"/>
            <a:ext cx="2199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FA545F-B9B6-4B43-9578-2003888DFE95}"/>
              </a:ext>
            </a:extLst>
          </p:cNvPr>
          <p:cNvSpPr txBox="1"/>
          <p:nvPr/>
        </p:nvSpPr>
        <p:spPr>
          <a:xfrm>
            <a:off x="8376662" y="5399703"/>
            <a:ext cx="2199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</a:t>
            </a:r>
          </a:p>
        </p:txBody>
      </p:sp>
    </p:spTree>
    <p:extLst>
      <p:ext uri="{BB962C8B-B14F-4D97-AF65-F5344CB8AC3E}">
        <p14:creationId xmlns:p14="http://schemas.microsoft.com/office/powerpoint/2010/main" val="1345375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D51B3-61DE-1843-84B0-FFC822D30282}"/>
              </a:ext>
            </a:extLst>
          </p:cNvPr>
          <p:cNvPicPr>
            <a:picLocks/>
          </p:cNvPicPr>
          <p:nvPr/>
        </p:nvPicPr>
        <p:blipFill rotWithShape="1">
          <a:blip r:embed="rId3">
            <a:alphaModFix amt="40000"/>
            <a:extLst/>
          </a:blip>
          <a:srcRect t="13162" b="2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7A9F0-73A3-AD40-8035-9605FCC9B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/>
              <a:t>Building </a:t>
            </a:r>
            <a:br>
              <a:rPr lang="en-US" dirty="0"/>
            </a:br>
            <a:r>
              <a:rPr lang="en-US" dirty="0"/>
              <a:t>Containers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2B6F396-074E-C744-847D-E93875039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7"/>
            <a:ext cx="7236720" cy="1377128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Containers are running instances of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are created from a </a:t>
            </a:r>
            <a:r>
              <a:rPr lang="en-US" dirty="0" err="1"/>
              <a:t>Dockerfile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Dockerfiles</a:t>
            </a:r>
            <a:r>
              <a:rPr lang="en-US" dirty="0"/>
              <a:t> contain instructions of how to build you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7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103-F885-8D4A-AA1E-C3FC2BDC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Context: Our Sample service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96830-EDF6-904A-BF59-B68EEA14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4663" y="1898596"/>
            <a:ext cx="8242673" cy="4909529"/>
          </a:xfrm>
        </p:spPr>
      </p:pic>
    </p:spTree>
    <p:extLst>
      <p:ext uri="{BB962C8B-B14F-4D97-AF65-F5344CB8AC3E}">
        <p14:creationId xmlns:p14="http://schemas.microsoft.com/office/powerpoint/2010/main" val="152828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DE70-964D-DB48-8A02-5A25BE48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DCFB-1840-DC42-B82A-2047B10C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9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DE70-964D-DB48-8A02-5A25BE48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DCFB-1840-DC42-B82A-2047B10C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3636511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docker build -t isprime_dotnetcore:1 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249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DE70-964D-DB48-8A02-5A25BE48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Build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DCFB-1840-DC42-B82A-2047B10C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3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DE70-964D-DB48-8A02-5A25BE48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DCFB-1840-DC42-B82A-2047B10C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docker run -p 80:9021 isprime_dotnetcore:1</a:t>
            </a:r>
          </a:p>
        </p:txBody>
      </p:sp>
    </p:spTree>
    <p:extLst>
      <p:ext uri="{BB962C8B-B14F-4D97-AF65-F5344CB8AC3E}">
        <p14:creationId xmlns:p14="http://schemas.microsoft.com/office/powerpoint/2010/main" val="414275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DE70-964D-DB48-8A02-5A25BE48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Start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DCFB-1840-DC42-B82A-2047B10C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80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6A6D0-9189-AD4D-8C81-4881427119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/>
          </a:blip>
          <a:srcRect t="19636" b="11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7A9F0-73A3-AD40-8035-9605FCC9B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/>
              <a:t>Docker</a:t>
            </a:r>
            <a:br>
              <a:rPr lang="en-US" dirty="0"/>
            </a:br>
            <a:r>
              <a:rPr lang="en-US" dirty="0"/>
              <a:t>Compose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68594-C0F7-0747-9C23-EB6C68833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4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94340-A3C6-3B4F-AE36-909AD7A9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What is Docker?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88D77-5D8E-B841-AF79-97FD613B8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253059"/>
            <a:ext cx="6268062" cy="417870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0835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DE70-964D-DB48-8A02-5A25BE48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YML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DCFB-1840-DC42-B82A-2047B10C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07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87CCE0-EA4C-6D4B-A0A9-351F020AC57F}"/>
              </a:ext>
            </a:extLst>
          </p:cNvPr>
          <p:cNvPicPr>
            <a:picLocks/>
          </p:cNvPicPr>
          <p:nvPr/>
        </p:nvPicPr>
        <p:blipFill rotWithShape="1">
          <a:blip r:embed="rId3">
            <a:alphaModFix/>
            <a:extLst/>
          </a:blip>
          <a:srcRect t="16631" b="18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7A9F0-73A3-AD40-8035-9605FCC9B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9366" y="883881"/>
            <a:ext cx="7425143" cy="811915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in Production</a:t>
            </a:r>
          </a:p>
        </p:txBody>
      </p:sp>
    </p:spTree>
    <p:extLst>
      <p:ext uri="{BB962C8B-B14F-4D97-AF65-F5344CB8AC3E}">
        <p14:creationId xmlns:p14="http://schemas.microsoft.com/office/powerpoint/2010/main" val="678680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970DF2-0A7E-7744-80AD-D30A5FE38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7A9F0-73A3-AD40-8035-9605FCC9B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3061" y="166251"/>
            <a:ext cx="4881447" cy="16957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New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692919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DE70-964D-DB48-8A02-5A25BE48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Quick Plug, then Questions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B58BF46-AB90-4648-BB7E-1F54A040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18019"/>
            <a:ext cx="12192000" cy="1098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dirty="0">
                <a:hlinkClick r:id="rId3"/>
              </a:rPr>
              <a:t>www.dddeastanglia.com/</a:t>
            </a:r>
            <a:endParaRPr lang="en-US" sz="44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EE6076C-03FE-E844-A5F5-73D6CD61C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9823" y="1417638"/>
            <a:ext cx="7372351" cy="484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47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A9F0-73A3-AD40-8035-9605FCC9B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68594-C0F7-0747-9C23-EB6C68833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376" y="5280847"/>
            <a:ext cx="4055510" cy="434974"/>
          </a:xfrm>
        </p:spPr>
        <p:txBody>
          <a:bodyPr/>
          <a:lstStyle/>
          <a:p>
            <a:r>
              <a:rPr lang="en-GB" dirty="0"/>
              <a:t>https://medium.com/@dcook_net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AF94828-2F88-0447-B85E-9DF9F614E252}"/>
              </a:ext>
            </a:extLst>
          </p:cNvPr>
          <p:cNvSpPr txBox="1">
            <a:spLocks/>
          </p:cNvSpPr>
          <p:nvPr/>
        </p:nvSpPr>
        <p:spPr>
          <a:xfrm>
            <a:off x="6195750" y="5280847"/>
            <a:ext cx="405551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@dcook_net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BC176A-486F-0944-8A36-5B42E631F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000" y="5177702"/>
            <a:ext cx="576000" cy="57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03DEE4-36A6-364F-95A8-F286C5782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01" y="5177702"/>
            <a:ext cx="576000" cy="57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98D68D-DD34-204A-8B17-79274C148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01" y="6065630"/>
            <a:ext cx="576000" cy="57600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C59822C7-730C-9A44-B760-17E189A53ACF}"/>
              </a:ext>
            </a:extLst>
          </p:cNvPr>
          <p:cNvSpPr txBox="1">
            <a:spLocks/>
          </p:cNvSpPr>
          <p:nvPr/>
        </p:nvSpPr>
        <p:spPr>
          <a:xfrm>
            <a:off x="926376" y="6212009"/>
            <a:ext cx="405551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https://github.com/dcook-net/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A714F-EE7D-F444-A96D-F1C17034511D}"/>
              </a:ext>
            </a:extLst>
          </p:cNvPr>
          <p:cNvSpPr/>
          <p:nvPr/>
        </p:nvSpPr>
        <p:spPr>
          <a:xfrm>
            <a:off x="6201646" y="62071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Slides &amp; code : </a:t>
            </a:r>
            <a:r>
              <a:rPr lang="en-US" dirty="0">
                <a:hlinkClick r:id="rId6"/>
              </a:rPr>
              <a:t>https://bit.ly/2EO2lth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33D9D-2AF2-614C-8C95-F918CC6FB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625" y="6065630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4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DE70-964D-DB48-8A02-5A25BE48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DCFB-1840-DC42-B82A-2047B10C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887301"/>
            <a:ext cx="10554574" cy="3636511"/>
          </a:xfrm>
        </p:spPr>
        <p:txBody>
          <a:bodyPr/>
          <a:lstStyle/>
          <a:p>
            <a:r>
              <a:rPr lang="en-US" dirty="0">
                <a:hlinkClick r:id="rId3"/>
              </a:rPr>
              <a:t>Exploring Net Core Docker Files - Andrew Lock</a:t>
            </a:r>
            <a:endParaRPr lang="en-US" dirty="0"/>
          </a:p>
          <a:p>
            <a:r>
              <a:rPr lang="en-US" dirty="0">
                <a:hlinkClick r:id="rId4"/>
              </a:rPr>
              <a:t>Docker for .Net Developers (7 part Series) - Steve Gordon</a:t>
            </a:r>
            <a:endParaRPr lang="en-US" dirty="0"/>
          </a:p>
          <a:p>
            <a:r>
              <a:rPr lang="en-US" dirty="0">
                <a:hlinkClick r:id="rId5"/>
              </a:rPr>
              <a:t>Announcing the Microsoft Container Registry - Rich Lander</a:t>
            </a:r>
            <a:endParaRPr lang="en-US" dirty="0"/>
          </a:p>
          <a:p>
            <a:r>
              <a:rPr lang="en-US" dirty="0">
                <a:hlinkClick r:id="rId6"/>
              </a:rPr>
              <a:t>How To Build a Smaller Docker Image – Medium</a:t>
            </a:r>
            <a:endParaRPr lang="en-US" dirty="0"/>
          </a:p>
          <a:p>
            <a:r>
              <a:rPr lang="en-US" dirty="0">
                <a:hlinkClick r:id="rId7"/>
              </a:rPr>
              <a:t>What's wrong with Latest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The misunderstood latest tag </a:t>
            </a:r>
            <a:endParaRPr lang="en-US" dirty="0"/>
          </a:p>
          <a:p>
            <a:r>
              <a:rPr lang="en-US" dirty="0">
                <a:hlinkClick r:id="rId9"/>
              </a:rPr>
              <a:t>Play with Docker Classroom - Dockers Labs</a:t>
            </a:r>
            <a:endParaRPr lang="en-US" dirty="0"/>
          </a:p>
          <a:p>
            <a:r>
              <a:rPr lang="en-GB" dirty="0">
                <a:hlinkClick r:id="rId10"/>
              </a:rPr>
              <a:t>https://docs.docker.com/engine/examples/dotnetcore/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9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DEDD2-FA35-824D-B573-ED42223F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Context: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Our Application</a:t>
            </a:r>
            <a:br>
              <a:rPr lang="en-US" sz="4400" dirty="0"/>
            </a:br>
            <a:r>
              <a:rPr lang="en-US" sz="4400" dirty="0"/>
              <a:t>Stack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5B66045-EA5F-5743-9EBE-63DDE9120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7792" y="295982"/>
            <a:ext cx="4201855" cy="62460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5A9D27-82BD-A647-82F0-56AE004FF271}"/>
              </a:ext>
            </a:extLst>
          </p:cNvPr>
          <p:cNvSpPr txBox="1"/>
          <p:nvPr/>
        </p:nvSpPr>
        <p:spPr>
          <a:xfrm>
            <a:off x="6272213" y="3943349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Automated </a:t>
            </a:r>
          </a:p>
          <a:p>
            <a:pPr algn="ctr"/>
            <a:r>
              <a:rPr lang="en-US" dirty="0"/>
              <a:t>Tests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E9047-96B3-F142-B31A-F2976693D6FD}"/>
              </a:ext>
            </a:extLst>
          </p:cNvPr>
          <p:cNvSpPr txBox="1"/>
          <p:nvPr/>
        </p:nvSpPr>
        <p:spPr>
          <a:xfrm>
            <a:off x="10382246" y="2967036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86B5D8-AF71-414E-83D7-46A52BF95719}"/>
              </a:ext>
            </a:extLst>
          </p:cNvPr>
          <p:cNvSpPr txBox="1"/>
          <p:nvPr/>
        </p:nvSpPr>
        <p:spPr>
          <a:xfrm>
            <a:off x="7897149" y="476248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Front 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225E6-8637-C540-8B01-B5C1FF90F725}"/>
              </a:ext>
            </a:extLst>
          </p:cNvPr>
          <p:cNvSpPr txBox="1"/>
          <p:nvPr/>
        </p:nvSpPr>
        <p:spPr>
          <a:xfrm>
            <a:off x="7771482" y="5705318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124585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6612-FCE8-9140-B162-F85AB056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 Dev Environment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4A040B-7788-A946-B455-9F27FF01B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55" r="30787"/>
          <a:stretch/>
        </p:blipFill>
        <p:spPr>
          <a:xfrm>
            <a:off x="7261272" y="2604827"/>
            <a:ext cx="4003199" cy="360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0EFDE-428A-654B-B9DC-31ABBAC1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31" y="2604827"/>
            <a:ext cx="4003199" cy="3599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A641F2-E7AB-944D-88EA-C84305A964DB}"/>
              </a:ext>
            </a:extLst>
          </p:cNvPr>
          <p:cNvSpPr txBox="1"/>
          <p:nvPr/>
        </p:nvSpPr>
        <p:spPr>
          <a:xfrm>
            <a:off x="5450543" y="3942883"/>
            <a:ext cx="1290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416374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DEDD2-FA35-824D-B573-ED42223F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Same Stack, but running in containers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D2E3BC-D2BC-1A4F-8E4D-DCDBB52109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3" t="20300" b="23521"/>
          <a:stretch/>
        </p:blipFill>
        <p:spPr>
          <a:xfrm>
            <a:off x="8258188" y="5014920"/>
            <a:ext cx="3069808" cy="1783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0D2599-C865-7E4D-B928-20BA4FD001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3" t="22663" b="23521"/>
          <a:stretch/>
        </p:blipFill>
        <p:spPr>
          <a:xfrm>
            <a:off x="8402653" y="14932"/>
            <a:ext cx="3069808" cy="17086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05376B-5E46-3A4B-AB0C-117EFBCE3D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3" t="20300" b="23521"/>
          <a:stretch/>
        </p:blipFill>
        <p:spPr>
          <a:xfrm>
            <a:off x="8483612" y="2392590"/>
            <a:ext cx="3069808" cy="17836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15E070-D9C7-1347-B653-B0E85A3211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3" t="20300" b="23521"/>
          <a:stretch/>
        </p:blipFill>
        <p:spPr>
          <a:xfrm>
            <a:off x="5431427" y="2337140"/>
            <a:ext cx="3069808" cy="178368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93860-8FD4-9D43-9D23-E96CFB44E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172" y="258221"/>
            <a:ext cx="4201200" cy="624502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1BFF2B-6F5C-DD40-ABFB-8FC7F9F342C4}"/>
              </a:ext>
            </a:extLst>
          </p:cNvPr>
          <p:cNvCxnSpPr>
            <a:cxnSpLocks/>
          </p:cNvCxnSpPr>
          <p:nvPr/>
        </p:nvCxnSpPr>
        <p:spPr>
          <a:xfrm>
            <a:off x="9415460" y="4014788"/>
            <a:ext cx="0" cy="1185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503F0D-CCCE-D14F-AD0D-673C6528CF10}"/>
              </a:ext>
            </a:extLst>
          </p:cNvPr>
          <p:cNvCxnSpPr>
            <a:cxnSpLocks/>
          </p:cNvCxnSpPr>
          <p:nvPr/>
        </p:nvCxnSpPr>
        <p:spPr>
          <a:xfrm>
            <a:off x="9424988" y="1543050"/>
            <a:ext cx="0" cy="1028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436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DE70-964D-DB48-8A02-5A25BE48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DCFB-1840-DC42-B82A-2047B10C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6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111284B-6728-2249-A289-247ECCEDB1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F8266-54E1-4E45-B5DB-CE1E4289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Use cases for Docker</a:t>
            </a:r>
          </a:p>
        </p:txBody>
      </p:sp>
    </p:spTree>
    <p:extLst>
      <p:ext uri="{BB962C8B-B14F-4D97-AF65-F5344CB8AC3E}">
        <p14:creationId xmlns:p14="http://schemas.microsoft.com/office/powerpoint/2010/main" val="199040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DEDD2-FA35-824D-B573-ED42223F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QA / Testers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D2E3BC-D2BC-1A4F-8E4D-DCDBB5210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" t="20300" b="23521"/>
          <a:stretch/>
        </p:blipFill>
        <p:spPr>
          <a:xfrm>
            <a:off x="8258188" y="5014920"/>
            <a:ext cx="3069808" cy="1783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0D2599-C865-7E4D-B928-20BA4FD001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" t="22663" b="23521"/>
          <a:stretch/>
        </p:blipFill>
        <p:spPr>
          <a:xfrm>
            <a:off x="8402653" y="14932"/>
            <a:ext cx="3069808" cy="17086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05376B-5E46-3A4B-AB0C-117EFBCE3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" t="20300" b="23521"/>
          <a:stretch/>
        </p:blipFill>
        <p:spPr>
          <a:xfrm>
            <a:off x="8483612" y="2392590"/>
            <a:ext cx="3069808" cy="1783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93860-8FD4-9D43-9D23-E96CFB44EA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126"/>
          <a:stretch/>
        </p:blipFill>
        <p:spPr>
          <a:xfrm>
            <a:off x="7516908" y="258221"/>
            <a:ext cx="2683464" cy="624502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1BFF2B-6F5C-DD40-ABFB-8FC7F9F342C4}"/>
              </a:ext>
            </a:extLst>
          </p:cNvPr>
          <p:cNvCxnSpPr>
            <a:cxnSpLocks/>
          </p:cNvCxnSpPr>
          <p:nvPr/>
        </p:nvCxnSpPr>
        <p:spPr>
          <a:xfrm>
            <a:off x="9415460" y="4014788"/>
            <a:ext cx="0" cy="1185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503F0D-CCCE-D14F-AD0D-673C6528CF10}"/>
              </a:ext>
            </a:extLst>
          </p:cNvPr>
          <p:cNvCxnSpPr>
            <a:cxnSpLocks/>
          </p:cNvCxnSpPr>
          <p:nvPr/>
        </p:nvCxnSpPr>
        <p:spPr>
          <a:xfrm>
            <a:off x="9424988" y="1543050"/>
            <a:ext cx="0" cy="1028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EFE59A5-82E9-2541-B9C3-6274873A0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432" y="1800000"/>
            <a:ext cx="2772000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2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DEDD2-FA35-824D-B573-ED42223F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UI </a:t>
            </a:r>
            <a:r>
              <a:rPr lang="en-US" sz="4400" dirty="0" err="1"/>
              <a:t>Devs</a:t>
            </a:r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D2E3BC-D2BC-1A4F-8E4D-DCDBB5210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" t="20300" b="23521"/>
          <a:stretch/>
        </p:blipFill>
        <p:spPr>
          <a:xfrm>
            <a:off x="8258188" y="5014920"/>
            <a:ext cx="3069808" cy="1783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0D2599-C865-7E4D-B928-20BA4FD001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" t="22663" b="23521"/>
          <a:stretch/>
        </p:blipFill>
        <p:spPr>
          <a:xfrm>
            <a:off x="8402653" y="14932"/>
            <a:ext cx="3069808" cy="17086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05376B-5E46-3A4B-AB0C-117EFBCE3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" t="20300" b="23521"/>
          <a:stretch/>
        </p:blipFill>
        <p:spPr>
          <a:xfrm>
            <a:off x="8483612" y="2392590"/>
            <a:ext cx="3069808" cy="1783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93860-8FD4-9D43-9D23-E96CFB44EA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126"/>
          <a:stretch/>
        </p:blipFill>
        <p:spPr>
          <a:xfrm>
            <a:off x="7516908" y="258221"/>
            <a:ext cx="2683464" cy="624502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1BFF2B-6F5C-DD40-ABFB-8FC7F9F342C4}"/>
              </a:ext>
            </a:extLst>
          </p:cNvPr>
          <p:cNvCxnSpPr>
            <a:cxnSpLocks/>
          </p:cNvCxnSpPr>
          <p:nvPr/>
        </p:nvCxnSpPr>
        <p:spPr>
          <a:xfrm>
            <a:off x="9415460" y="4014788"/>
            <a:ext cx="0" cy="1185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503F0D-CCCE-D14F-AD0D-673C6528CF10}"/>
              </a:ext>
            </a:extLst>
          </p:cNvPr>
          <p:cNvCxnSpPr>
            <a:cxnSpLocks/>
          </p:cNvCxnSpPr>
          <p:nvPr/>
        </p:nvCxnSpPr>
        <p:spPr>
          <a:xfrm>
            <a:off x="9424988" y="1543050"/>
            <a:ext cx="0" cy="1028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4C24E91-402B-AA47-9B04-9BF8727BD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373" y="1800000"/>
            <a:ext cx="1847998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91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19B0F2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553</Words>
  <Application>Microsoft Macintosh PowerPoint</Application>
  <PresentationFormat>Widescreen</PresentationFormat>
  <Paragraphs>105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2</vt:lpstr>
      <vt:lpstr>Quotable</vt:lpstr>
      <vt:lpstr>Dockerising .Net  applications</vt:lpstr>
      <vt:lpstr>What is Docker?</vt:lpstr>
      <vt:lpstr>Context:  Our Application Stack</vt:lpstr>
      <vt:lpstr>Setting up you Dev Environment </vt:lpstr>
      <vt:lpstr>Same Stack, but running in containers</vt:lpstr>
      <vt:lpstr>Demo 1</vt:lpstr>
      <vt:lpstr>Use cases for Docker</vt:lpstr>
      <vt:lpstr>QA / Testers</vt:lpstr>
      <vt:lpstr>UI Devs</vt:lpstr>
      <vt:lpstr>Devs</vt:lpstr>
      <vt:lpstr>Context Switching</vt:lpstr>
      <vt:lpstr>Building  Containers</vt:lpstr>
      <vt:lpstr>Context: Our Sample service</vt:lpstr>
      <vt:lpstr>Our Dockerfile</vt:lpstr>
      <vt:lpstr>Build an Image</vt:lpstr>
      <vt:lpstr>Demo – Build an Image</vt:lpstr>
      <vt:lpstr>Start a Container</vt:lpstr>
      <vt:lpstr>Demo – Start a Container</vt:lpstr>
      <vt:lpstr>Docker Compose</vt:lpstr>
      <vt:lpstr>Docker Compose YML</vt:lpstr>
      <vt:lpstr>Docker in Production</vt:lpstr>
      <vt:lpstr>New  Challenges</vt:lpstr>
      <vt:lpstr>Quick Plug, then Questions</vt:lpstr>
      <vt:lpstr>Questions?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Dockerising .Net  applications</dc:title>
  <dc:creator>David Cook</dc:creator>
  <cp:lastModifiedBy>David Cook</cp:lastModifiedBy>
  <cp:revision>4</cp:revision>
  <dcterms:created xsi:type="dcterms:W3CDTF">2019-06-19T16:50:56Z</dcterms:created>
  <dcterms:modified xsi:type="dcterms:W3CDTF">2019-06-19T20:49:45Z</dcterms:modified>
</cp:coreProperties>
</file>