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947C33-B6AB-4976-A986-93434D9F4051}">
  <a:tblStyle styleId="{ED947C33-B6AB-4976-A986-93434D9F4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04f9fb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04f9fb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04f9fbe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04f9fb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b04f9fbe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b04f9fbe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04f9fbe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04f9fbe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04f9fbe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04f9fbe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04f9fbe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b04f9fbe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b04f9fbe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b04f9fbe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04f9fbe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b04f9fbe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b04f9fbe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b04f9fb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04f9fb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b04f9fb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f1292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f1292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04f9fb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04f9fb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04f9fb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04f9fb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04f9fb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04f9fb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04f9fb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04f9fb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04f9fb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04f9fb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04f9fbe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04f9fbe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04f9fbe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04f9fb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m4KpTvEz3vg" TargetMode="External"/><Relationship Id="rId4" Type="http://schemas.openxmlformats.org/officeDocument/2006/relationships/hyperlink" Target="https://www.selenium.dev/selenium-ide/docs/en/api/commands" TargetMode="External"/><Relationship Id="rId5" Type="http://schemas.openxmlformats.org/officeDocument/2006/relationships/hyperlink" Target="https://www.softwaretestinghelp.com/selenium-ide-script-selenium-tutorial-3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ltexsoft.com/blog/engineering/the-good-and-the-bad-of-selenium-test-automation-tool/#:~:text=With%20a%20list%20of%20several,different%20testing%20problems%20and%20needs" TargetMode="External"/><Relationship Id="rId4" Type="http://schemas.openxmlformats.org/officeDocument/2006/relationships/hyperlink" Target="https://www.browserstack.com/guide/what-is-selenium-ide#:~:text=Selenium%20IDE%20" TargetMode="External"/><Relationship Id="rId5" Type="http://schemas.openxmlformats.org/officeDocument/2006/relationships/hyperlink" Target="https://www.selenium.dev/selenium-ide/docs/en/introduction/getting-started" TargetMode="External"/><Relationship Id="rId6" Type="http://schemas.openxmlformats.org/officeDocument/2006/relationships/hyperlink" Target="https://www.altexsoft.com/blog/engineering/the-good-and-the-bad-of-katalon-studio-automation-testing-tool/#:~:text=Katalon%20vs%20Selenium,-Comparison%20of%20Selenium&amp;text=Katalon%20is%20younger%2C%20has%20a,the%20most%20popular%20programming%20languages" TargetMode="External"/><Relationship Id="rId7" Type="http://schemas.openxmlformats.org/officeDocument/2006/relationships/hyperlink" Target="https://u-tor.com/topic/qa-roles-and-responsibilities" TargetMode="External"/><Relationship Id="rId8" Type="http://schemas.openxmlformats.org/officeDocument/2006/relationships/hyperlink" Target="https://d1xu91qo2vrtxn.cloudfront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Selenium IDE</a:t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David Corcoran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vs Zephyr</a:t>
            </a:r>
            <a:endParaRPr/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502800" y="19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{ED947C33-B6AB-4976-A986-93434D9F4051}</a:tableStyleId>
              </a:tblPr>
              <a:tblGrid>
                <a:gridCol w="2023600"/>
                <a:gridCol w="2245850"/>
                <a:gridCol w="2125850"/>
                <a:gridCol w="1690725"/>
              </a:tblGrid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Winner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Ease of Use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Browser extension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Sync requirements and tests from Jira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IDE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Functionality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“Selenese” commands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Parallel Testing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Import automated tests and export results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scheduling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IDE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$10/Month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30-Day Trial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IDE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400" y="2009475"/>
            <a:ext cx="576294" cy="6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050" y="2009475"/>
            <a:ext cx="60387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vs Selenium WebDriver</a:t>
            </a:r>
            <a:endParaRPr/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498925" y="19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{ED947C33-B6AB-4976-A986-93434D9F4051}</a:tableStyleId>
              </a:tblPr>
              <a:tblGrid>
                <a:gridCol w="2027175"/>
                <a:gridCol w="2243600"/>
                <a:gridCol w="2110375"/>
                <a:gridCol w="1727550"/>
              </a:tblGrid>
              <a:tr h="6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Winner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Ease of Use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Browser extension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Steep Learning curve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Programming knowledge required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IDE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Functionality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“Selenese” commands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Parallel Testing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aleway"/>
                        <a:buChar char="●"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Multiple language support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aleway"/>
                        <a:buChar char="●"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Handling of </a:t>
                      </a: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dynamic</a:t>
                      </a: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web elements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aleway"/>
                        <a:buChar char="●"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Cross-device testing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WebDriver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400" y="2009475"/>
            <a:ext cx="576294" cy="6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550" y="2010326"/>
            <a:ext cx="576299" cy="60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vs Katalon Studio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0" y="2009475"/>
            <a:ext cx="576294" cy="6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300" y="2023250"/>
            <a:ext cx="576300" cy="5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4"/>
          <p:cNvGraphicFramePr/>
          <p:nvPr/>
        </p:nvGraphicFramePr>
        <p:xfrm>
          <a:off x="498925" y="19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{ED947C33-B6AB-4976-A986-93434D9F4051}</a:tableStyleId>
              </a:tblPr>
              <a:tblGrid>
                <a:gridCol w="2027175"/>
                <a:gridCol w="2243600"/>
                <a:gridCol w="2110375"/>
                <a:gridCol w="1727550"/>
              </a:tblGrid>
              <a:tr h="6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Winner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Ease of Use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Browser extension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Dashboard view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Functionality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“Selenese” commands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Parallel Testing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Supports Java &amp; groovy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Manual test writing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Katalon Studio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vs Pingdom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0" y="2009475"/>
            <a:ext cx="576294" cy="6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550" y="2023250"/>
            <a:ext cx="576300" cy="5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5"/>
          <p:cNvGraphicFramePr/>
          <p:nvPr/>
        </p:nvGraphicFramePr>
        <p:xfrm>
          <a:off x="498925" y="19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{ED947C33-B6AB-4976-A986-93434D9F4051}</a:tableStyleId>
              </a:tblPr>
              <a:tblGrid>
                <a:gridCol w="2027175"/>
                <a:gridCol w="2243600"/>
                <a:gridCol w="2110375"/>
                <a:gridCol w="1727550"/>
              </a:tblGrid>
              <a:tr h="6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Winner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Ease of Use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Browser extension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No-code environment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Functionality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“Selenese” commands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Parallel Testing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Website insights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Root cause analysis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aleway"/>
                        <a:buChar char="●"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Repeated testing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Pingdom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$10/Month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30-Day Trial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</a:t>
                      </a: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IDE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Comparison</a:t>
            </a:r>
            <a:endParaRPr/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729450" y="1853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{ED947C33-B6AB-4976-A986-93434D9F4051}</a:tableStyleId>
              </a:tblPr>
              <a:tblGrid>
                <a:gridCol w="1038600"/>
                <a:gridCol w="1263300"/>
                <a:gridCol w="1088575"/>
                <a:gridCol w="1130125"/>
                <a:gridCol w="1213375"/>
                <a:gridCol w="1096875"/>
                <a:gridCol w="11384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Winner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Ease of Use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</a:t>
                      </a: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Simple layout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No-code environment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Browser extension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Simple Layout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Sync requirements and tests from Jira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Steep Learning curve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Programming knowledge required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Simple Layout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No-code environment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Dashboard view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Simple layout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No-code environment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IDE &amp; Katalon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Functionality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Record/Playback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“Selenese” commands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Parallel Testing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Import automated tests and export results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Sprint scheduling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Multiple language support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Handling of dynamic web elements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Cross-device testing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Record/Playback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Supports Java &amp; groovy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Manual test writing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Website insights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Root cause analysis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 Repeated testing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Webdriver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$10/Month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30-Day Trial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$10/Month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30-Day Trial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Selenium &amp; Katalon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075" y="1863600"/>
            <a:ext cx="388639" cy="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850" y="1869388"/>
            <a:ext cx="378626" cy="39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009" y="1863597"/>
            <a:ext cx="407225" cy="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000" y="1863587"/>
            <a:ext cx="407226" cy="4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500" y="1863588"/>
            <a:ext cx="407225" cy="4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Conclusions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729450" y="2078875"/>
            <a:ext cx="2474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Ease of Use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Selenium IDE and Katalon Studio are the easiest to learn and 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Almost identical graphical layouts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Selenium Webdriver difficult to learn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362050" y="2078875"/>
            <a:ext cx="24747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Features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Selenium WebDriver is by far the best platform in terms of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language support, cross-device testing, and testing of dynamic web elements</a:t>
            </a:r>
            <a:endParaRPr sz="15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5994650" y="2078875"/>
            <a:ext cx="24747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Price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Selenium IDE, Katalon Studio and Selenium WebDriver are both completely free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programs have free and paid versions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Applications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325" y="2078875"/>
            <a:ext cx="23691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Sprint 1 - Peer Eval</a:t>
            </a:r>
            <a:endParaRPr b="1" sz="17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Complete Student Evaluation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Invalid Student Login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Valid Student Login</a:t>
            </a:r>
            <a:endParaRPr sz="1500"/>
          </a:p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3503900" y="2078875"/>
            <a:ext cx="23691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Sprint 2 - Scheduling</a:t>
            </a:r>
            <a:endParaRPr b="1" sz="17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Schedule Peer Evaluation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Invalid Instructor Login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Valid Instructor Login</a:t>
            </a:r>
            <a:endParaRPr sz="1500"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6284050" y="2078875"/>
            <a:ext cx="23691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Sprint 3 - Edit Groups</a:t>
            </a:r>
            <a:endParaRPr b="1" sz="17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Edit Student Groups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Import Students and Courses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078875"/>
            <a:ext cx="3842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Selenium IDE is:</a:t>
            </a:r>
            <a:endParaRPr sz="2550"/>
          </a:p>
          <a:p>
            <a:pPr indent="-366236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Free</a:t>
            </a:r>
            <a:endParaRPr sz="2550"/>
          </a:p>
          <a:p>
            <a:pPr indent="-36623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Easy to lean</a:t>
            </a:r>
            <a:endParaRPr sz="2550"/>
          </a:p>
          <a:p>
            <a:pPr indent="-36623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Programming-free</a:t>
            </a:r>
            <a:endParaRPr sz="25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706100" y="2078875"/>
            <a:ext cx="38427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Helpful for beginners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navigate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29450" y="2022450"/>
            <a:ext cx="76887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Selenium IDE Tutorial For Beginners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Selenium IDE Commands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Selenium IDE Commands With Examples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https://www.altexsoft.com/blog/engineering/the-good-and-the-bad-of-selenium-test-automation-tool/#:~:text=With%20a%20list%20of%20several,different%20testing%20problems%20and%20needs</a:t>
            </a:r>
            <a:r>
              <a:rPr lang="en" sz="700"/>
              <a:t>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https://www.browserstack.com/guide/what-is-selenium-ide#:~:text=Selenium%20IDE%20</a:t>
            </a:r>
            <a:r>
              <a:rPr lang="en" sz="700"/>
              <a:t>(Integrated%20Development%20Environment,cases%20for%20their%20web%20applications.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https://www.selenium.dev/selenium-ide/docs/en/introduction/getting-started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https://www.altexsoft.com/blog/engineering/the-good-and-the-bad-of-katalon-studio-automation-testing-tool/#:~:text=Katalon%20vs%20Selenium,-Comparison%20of%20Selenium&amp;text=Katalon%20is%20younger%2C%20has%20a,the%20most%20popular%20programming%20languages</a:t>
            </a:r>
            <a:r>
              <a:rPr lang="en" sz="700"/>
              <a:t>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https://u-tor.com/topic/qa-roles-and-responsibilities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https://d1xu91qo2vrtxn.cloudfront.net/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1700" y="181970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Contents</a:t>
            </a:r>
            <a:endParaRPr sz="37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536750"/>
            <a:ext cx="3374400" cy="4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Automated Testing</a:t>
            </a:r>
            <a:endParaRPr sz="1717"/>
          </a:p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Overview of Selenium</a:t>
            </a:r>
            <a:endParaRPr sz="1717"/>
          </a:p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Pros &amp; Cons</a:t>
            </a:r>
            <a:endParaRPr sz="1717"/>
          </a:p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Comparative Analysis of Alternatives</a:t>
            </a:r>
            <a:endParaRPr sz="1717"/>
          </a:p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Summary</a:t>
            </a:r>
            <a:endParaRPr sz="1717"/>
          </a:p>
          <a:p>
            <a:pPr indent="-3376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18"/>
              <a:buChar char="●"/>
            </a:pPr>
            <a:r>
              <a:rPr lang="en" sz="1717"/>
              <a:t>Live Demo</a:t>
            </a:r>
            <a:endParaRPr sz="17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What Is </a:t>
            </a:r>
            <a:r>
              <a:rPr lang="en" sz="2540"/>
              <a:t>Automated Testing?</a:t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practice of automating</a:t>
            </a:r>
            <a:r>
              <a:rPr lang="en" sz="2000"/>
              <a:t> a process to verify whether a program meets predefined </a:t>
            </a:r>
            <a:r>
              <a:rPr lang="en" sz="2000"/>
              <a:t>requirements</a:t>
            </a:r>
            <a:r>
              <a:rPr lang="en" sz="2000"/>
              <a:t> through expected and unexpected test case scenarios.</a:t>
            </a:r>
            <a:endParaRPr sz="20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6" y="3558325"/>
            <a:ext cx="1258601" cy="13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25" y="3558325"/>
            <a:ext cx="1318850" cy="13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045" y="3558320"/>
            <a:ext cx="1318850" cy="13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6700" y="3560192"/>
            <a:ext cx="1258598" cy="13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4375" y="3558325"/>
            <a:ext cx="1318851" cy="13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4950" y="172815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Requirements Analysts</a:t>
            </a:r>
            <a:endParaRPr sz="294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65900" y="703050"/>
            <a:ext cx="3864300" cy="3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Identify system requirements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Describe user expectations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Write test cases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 an automated testing software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Compare results to predetermined expectations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Overview of Selenium IDE</a:t>
            </a:r>
            <a:endParaRPr sz="254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53199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“Integrated Development Environment”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Previously known as Selenium Recorder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by Shinya Kasatani in 2006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Actively Maintained since 2018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Record interactions with websites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Editing and playback of tests scripts</a:t>
            </a:r>
            <a:endParaRPr sz="17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874" y="1747750"/>
            <a:ext cx="3171051" cy="30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Who Uses Selenium IDE?</a:t>
            </a:r>
            <a:endParaRPr sz="254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6525" y="2216350"/>
            <a:ext cx="37743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Requirements Analysts</a:t>
            </a:r>
            <a:endParaRPr sz="2000"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3106000" y="2217150"/>
            <a:ext cx="31983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Developers</a:t>
            </a:r>
            <a:endParaRPr sz="2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97" y="3112750"/>
            <a:ext cx="1576150" cy="15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062" y="3017050"/>
            <a:ext cx="1576150" cy="15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5863450" y="2217150"/>
            <a:ext cx="31983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Quality Assurance Teams</a:t>
            </a:r>
            <a:endParaRPr sz="20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525" y="3112750"/>
            <a:ext cx="1576150" cy="15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Important Features</a:t>
            </a:r>
            <a:endParaRPr sz="254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34902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Record/Playback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suites/Parallel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Breakpoints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“Target” functions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log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Command reference</a:t>
            </a:r>
            <a:endParaRPr sz="18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75" y="2993164"/>
            <a:ext cx="4624926" cy="160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975" y="2078887"/>
            <a:ext cx="4624925" cy="64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Selenium IDE Pros and Cons</a:t>
            </a:r>
            <a:endParaRPr sz="254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325" y="2078875"/>
            <a:ext cx="37743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Advantages</a:t>
            </a:r>
            <a:endParaRPr b="1" sz="18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Small learning curve - simple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programming </a:t>
            </a:r>
            <a:r>
              <a:rPr lang="en" sz="1500"/>
              <a:t>knowledge</a:t>
            </a:r>
            <a:r>
              <a:rPr lang="en" sz="1500"/>
              <a:t> required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 export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Official and non-official plug-ins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Updatable scripts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Simple installation </a:t>
            </a:r>
            <a:endParaRPr sz="1500"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643600" y="2078875"/>
            <a:ext cx="3774300" cy="24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Disadvantages</a:t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to Chrome and Firefox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mobile applications testing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 to test dynamic web applications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12" y="4063224"/>
            <a:ext cx="3856476" cy="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55075" y="172815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Alternatives to Selenium IDE</a:t>
            </a:r>
            <a:endParaRPr sz="3000"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5157575" y="699000"/>
            <a:ext cx="3374400" cy="3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Zephyr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Selenium Webdriver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Katalon Studio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Pingdom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