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8"/>
  </p:notesMasterIdLst>
  <p:handoutMasterIdLst>
    <p:handoutMasterId r:id="rId19"/>
  </p:handoutMasterIdLst>
  <p:sldIdLst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0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67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6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71586-1388-197C-1294-83D4DD8529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299013" cy="3914910"/>
          </a:xfrm>
        </p:spPr>
        <p:txBody>
          <a:bodyPr/>
          <a:lstStyle/>
          <a:p>
            <a:r>
              <a:rPr lang="en-US" dirty="0"/>
              <a:t>Opportunity to build</a:t>
            </a:r>
          </a:p>
          <a:p>
            <a:r>
              <a:rPr lang="en-US" dirty="0"/>
              <a:t>Fully inclusive market</a:t>
            </a:r>
          </a:p>
          <a:p>
            <a:r>
              <a:rPr lang="en-US" dirty="0"/>
              <a:t>Total addressable market</a:t>
            </a:r>
          </a:p>
          <a:p>
            <a:r>
              <a:rPr lang="en-US" noProof="1"/>
              <a:t>Freedom to invent</a:t>
            </a:r>
            <a:endParaRPr lang="en-US" dirty="0"/>
          </a:p>
          <a:p>
            <a:r>
              <a:rPr lang="en-US" noProof="1"/>
              <a:t>Selectively inclusive market</a:t>
            </a:r>
          </a:p>
          <a:p>
            <a:r>
              <a:rPr lang="en-US" noProof="1"/>
              <a:t>Serviceable available market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2EE5D6E7-8306-54E8-220A-099D3B755FFE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2564561545"/>
              </p:ext>
            </p:extLst>
          </p:nvPr>
        </p:nvGraphicFramePr>
        <p:xfrm>
          <a:off x="4602163" y="2017713"/>
          <a:ext cx="6675294" cy="392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272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  <a:gridCol w="1085272">
                  <a:extLst>
                    <a:ext uri="{9D8B030D-6E8A-4147-A177-3AD203B41FA5}">
                      <a16:colId xmlns:a16="http://schemas.microsoft.com/office/drawing/2014/main" val="1014947327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2653728004"/>
                    </a:ext>
                  </a:extLst>
                </a:gridCol>
                <a:gridCol w="1709739">
                  <a:extLst>
                    <a:ext uri="{9D8B030D-6E8A-4147-A177-3AD203B41FA5}">
                      <a16:colId xmlns:a16="http://schemas.microsoft.com/office/drawing/2014/main" val="4218738779"/>
                    </a:ext>
                  </a:extLst>
                </a:gridCol>
              </a:tblGrid>
              <a:tr h="785097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Clients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Orders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Gross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Net revenue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$7,000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$16,000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$25,000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785097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20XX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$40,000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$30,000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6257366" cy="3914910"/>
          </a:xfrm>
        </p:spPr>
        <p:txBody>
          <a:bodyPr/>
          <a:lstStyle/>
          <a:p>
            <a:r>
              <a:rPr lang="en-US" dirty="0"/>
              <a:t>Our product makes consumer lives easier, and no other product on the market offers the same features</a:t>
            </a:r>
          </a:p>
          <a:p>
            <a:pPr lvl="1"/>
            <a:r>
              <a:rPr lang="en-US" dirty="0"/>
              <a:t>Gen Z (18-25 years old)</a:t>
            </a:r>
          </a:p>
          <a:p>
            <a:pPr lvl="1"/>
            <a:r>
              <a:rPr lang="en-US" dirty="0"/>
              <a:t>Reduce expenses for replacement products </a:t>
            </a:r>
          </a:p>
          <a:p>
            <a:pPr lvl="1"/>
            <a:r>
              <a:rPr lang="en-US" dirty="0"/>
              <a:t>Simple design that gives customers the targeted information they need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AC68-D86C-E73B-5402-F22C9F54DC0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67475" y="2018119"/>
            <a:ext cx="2449514" cy="3931919"/>
          </a:xfrm>
        </p:spPr>
        <p:txBody>
          <a:bodyPr/>
          <a:lstStyle/>
          <a:p>
            <a:r>
              <a:rPr lang="en-US" dirty="0"/>
              <a:t>Close the gap</a:t>
            </a:r>
          </a:p>
          <a:p>
            <a:r>
              <a:rPr lang="en-US" dirty="0"/>
              <a:t>Target audience </a:t>
            </a:r>
          </a:p>
          <a:p>
            <a:r>
              <a:rPr lang="en-US" dirty="0"/>
              <a:t>Cost savings</a:t>
            </a:r>
          </a:p>
          <a:p>
            <a:r>
              <a:rPr lang="en-US" dirty="0"/>
              <a:t>Easy to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CED9-3D31-C7EF-C4E5-0D218F61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5" y="584477"/>
            <a:ext cx="10354052" cy="1209765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B782709C-FC0C-E355-9C94-A8EE025BAC7B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829977845"/>
              </p:ext>
            </p:extLst>
          </p:nvPr>
        </p:nvGraphicFramePr>
        <p:xfrm>
          <a:off x="923925" y="2009775"/>
          <a:ext cx="10363201" cy="3934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4555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012882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</a:tblGrid>
              <a:tr h="56201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2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Year 3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Income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Users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1,600,000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Sales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Average price per sale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Revenue @ 15%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56201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Gross profit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28800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5,625,000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48,000,000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216,000,000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50FF3-CE3C-DDFB-B8EA-5BA1668A1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50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/>
              <a:t>About 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/>
          <a:lstStyle/>
          <a:p>
            <a:r>
              <a:rPr lang="en-US" dirty="0"/>
              <a:t>At Contoso, we empower organizations to foster collaborative thinking to further drive workplace innovation. By closing the loop and leveraging agile frameworks, we help business grow organically and foster a consumer first mindset.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0640"/>
            <a:ext cx="5181600" cy="3368819"/>
          </a:xfrm>
        </p:spPr>
        <p:txBody>
          <a:bodyPr/>
          <a:lstStyle/>
          <a:p>
            <a:r>
              <a:rPr lang="en-US" dirty="0"/>
              <a:t>Company overview</a:t>
            </a:r>
          </a:p>
        </p:txBody>
      </p:sp>
      <p:pic>
        <p:nvPicPr>
          <p:cNvPr id="14" name="Picture Placeholder 13" descr="A person looking at a piece of paper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9" b="119"/>
          <a:stretch/>
        </p:blipFill>
        <p:spPr>
          <a:xfrm>
            <a:off x="6085840" y="-10159"/>
            <a:ext cx="6116320" cy="6868160"/>
          </a:xfr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0" y="1310639"/>
            <a:ext cx="4805997" cy="2689629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pic>
        <p:nvPicPr>
          <p:cNvPr id="5" name="Picture Placeholder 4" descr="A person smelling a small glass bottle">
            <a:extLst>
              <a:ext uri="{FF2B5EF4-FFF2-40B4-BE49-F238E27FC236}">
                <a16:creationId xmlns:a16="http://schemas.microsoft.com/office/drawing/2014/main" id="{95D91661-037A-ECB3-7904-2C3843A98D9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0394" r="20394"/>
          <a:stretch/>
        </p:blipFill>
        <p:spPr>
          <a:xfrm>
            <a:off x="0" y="-10160"/>
            <a:ext cx="6096000" cy="68580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6163" y="4172990"/>
            <a:ext cx="4805997" cy="2389736"/>
          </a:xfrm>
        </p:spPr>
        <p:txBody>
          <a:bodyPr/>
          <a:lstStyle/>
          <a:p>
            <a:r>
              <a:rPr lang="en-US" dirty="0"/>
              <a:t>First beautifully designed product that's both stylish and functional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Market gap</a:t>
            </a:r>
            <a:r>
              <a:rPr lang="en-US" sz="2000" cap="none" dirty="0"/>
              <a:t>: few, if any, products on the market help customers like we do</a:t>
            </a:r>
            <a:endParaRPr lang="en-US" sz="2000" cap="none" dirty="0">
              <a:cs typeface="Calibri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Customers</a:t>
            </a:r>
            <a:r>
              <a:rPr lang="en-US" sz="2000" cap="none" dirty="0"/>
              <a:t>: 66% of US consumers spend money on multiple products that only partially resolves their issue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Financials</a:t>
            </a:r>
            <a:r>
              <a:rPr lang="en-US" sz="2000" cap="none" dirty="0"/>
              <a:t>: </a:t>
            </a:r>
            <a:r>
              <a:rPr lang="en-US" sz="2000" cap="none" dirty="0">
                <a:ea typeface="+mn-lt"/>
                <a:cs typeface="+mn-lt"/>
              </a:rPr>
              <a:t>millennials account for about a quarter of the $48 billion spent on other products in 2018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Costs</a:t>
            </a:r>
            <a:r>
              <a:rPr lang="en-US" sz="2000" cap="none" dirty="0"/>
              <a:t>: loss of productivity costing consumers thousands of dollars </a:t>
            </a:r>
            <a:endParaRPr lang="en-US" sz="2000" cap="none" dirty="0">
              <a:cs typeface="Calibri" panose="020F0502020204030204"/>
            </a:endParaRPr>
          </a:p>
          <a:p>
            <a:pPr marL="228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cap="none" dirty="0"/>
              <a:t>Usability</a:t>
            </a:r>
            <a:r>
              <a:rPr lang="en-US" sz="2000" cap="none" dirty="0"/>
              <a:t>: customers want something easy to use that helps make their life easier </a:t>
            </a: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/>
          <a:lstStyle/>
          <a:p>
            <a:r>
              <a:rPr lang="en-US" dirty="0"/>
              <a:t>Product benefits</a:t>
            </a:r>
          </a:p>
        </p:txBody>
      </p:sp>
      <p:pic>
        <p:nvPicPr>
          <p:cNvPr id="5" name="Picture Placeholder 4" descr="A person standing in a greenhouse">
            <a:extLst>
              <a:ext uri="{FF2B5EF4-FFF2-40B4-BE49-F238E27FC236}">
                <a16:creationId xmlns:a16="http://schemas.microsoft.com/office/drawing/2014/main" id="{EE30546E-D63D-6DD8-4DA7-41DD51A44C2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2487" b="12487"/>
          <a:stretch/>
        </p:blipFill>
        <p:spPr>
          <a:xfrm>
            <a:off x="0" y="0"/>
            <a:ext cx="6096000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/>
          <a:lstStyle/>
          <a:p>
            <a:r>
              <a:rPr lang="en-US" noProof="1"/>
              <a:t>Online store and market swap</a:t>
            </a:r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Our 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4992709" cy="3747180"/>
          </a:xfrm>
        </p:spPr>
        <p:txBody>
          <a:bodyPr/>
          <a:lstStyle/>
          <a:p>
            <a:r>
              <a:rPr lang="en-US" noProof="1"/>
              <a:t>Our product is priced below that of other companies on the market</a:t>
            </a:r>
          </a:p>
          <a:p>
            <a:r>
              <a:rPr lang="en-US" noProof="1"/>
              <a:t>Design is simple and easy to use, compared to the complex designs of the competitors</a:t>
            </a:r>
          </a:p>
          <a:p>
            <a:r>
              <a:rPr lang="en-US" noProof="1"/>
              <a:t>Affordability is the main draw for our consumers to our product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DA2D-CE7A-511E-45B9-EAF4FA520E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4891" y="2022250"/>
            <a:ext cx="4992709" cy="3747180"/>
          </a:xfrm>
        </p:spPr>
        <p:txBody>
          <a:bodyPr/>
          <a:lstStyle/>
          <a:p>
            <a:r>
              <a:rPr lang="en-US" noProof="1"/>
              <a:t>Company A product is more expensive</a:t>
            </a:r>
          </a:p>
          <a:p>
            <a:r>
              <a:rPr lang="en-US" noProof="1"/>
              <a:t>Companies B &amp; C product is expensive and inconvenient to use</a:t>
            </a:r>
          </a:p>
          <a:p>
            <a:r>
              <a:rPr lang="en-US" noProof="1"/>
              <a:t>Companies D &amp; E product is affordable, but inconvenient to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Product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310129" cy="3747180"/>
          </a:xfrm>
        </p:spPr>
        <p:txBody>
          <a:bodyPr/>
          <a:lstStyle/>
          <a:p>
            <a:r>
              <a:rPr lang="en-US" dirty="0"/>
              <a:t>Unique</a:t>
            </a:r>
          </a:p>
          <a:p>
            <a:r>
              <a:rPr lang="en-US" dirty="0"/>
              <a:t>First to market</a:t>
            </a:r>
          </a:p>
          <a:p>
            <a:r>
              <a:rPr lang="en-US" dirty="0"/>
              <a:t>Tested</a:t>
            </a:r>
          </a:p>
          <a:p>
            <a:r>
              <a:rPr lang="en-US" dirty="0"/>
              <a:t>Authentic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C2F4A-ABC8-39B2-B7BB-36C02B7A45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02310" y="2018120"/>
            <a:ext cx="6751489" cy="3747180"/>
          </a:xfrm>
        </p:spPr>
        <p:txBody>
          <a:bodyPr/>
          <a:lstStyle/>
          <a:p>
            <a:r>
              <a:rPr lang="en-US" dirty="0"/>
              <a:t>Only product specifically dedicated to this niche market</a:t>
            </a:r>
          </a:p>
          <a:p>
            <a:r>
              <a:rPr lang="en-US" dirty="0"/>
              <a:t>First beautifully designed product that's both stylish and functional</a:t>
            </a:r>
          </a:p>
          <a:p>
            <a:r>
              <a:rPr lang="en-US" dirty="0"/>
              <a:t>Conducted testing with college students in the area</a:t>
            </a:r>
          </a:p>
          <a:p>
            <a:r>
              <a:rPr lang="en-US" dirty="0"/>
              <a:t>Designed with the help and input of experts in the field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A13-E02F-EB47-E510-E3F48A95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5179615" cy="1448747"/>
          </a:xfrm>
        </p:spPr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6637-007F-EC9E-F644-AAFBA0900F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5181600" cy="3747180"/>
          </a:xfrm>
        </p:spPr>
        <p:txBody>
          <a:bodyPr/>
          <a:lstStyle/>
          <a:p>
            <a:r>
              <a:rPr lang="en-US" b="1" dirty="0"/>
              <a:t>Feb 20XX: </a:t>
            </a:r>
            <a:r>
              <a:rPr lang="en-US" dirty="0"/>
              <a:t>roll out product to high profile or top-level participants to help establish the product</a:t>
            </a:r>
          </a:p>
          <a:p>
            <a:r>
              <a:rPr lang="en-US" b="1" dirty="0"/>
              <a:t>May 20XX: </a:t>
            </a:r>
            <a:r>
              <a:rPr lang="en-US" dirty="0"/>
              <a:t>release the product to the public and monitor press release and social media accounts</a:t>
            </a:r>
          </a:p>
          <a:p>
            <a:r>
              <a:rPr lang="en-US" b="1" dirty="0"/>
              <a:t>Oct 20XX: </a:t>
            </a:r>
            <a:r>
              <a:rPr lang="en-US" dirty="0"/>
              <a:t>gather feedback and adjust product design as necessary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D930B-FB1B-543D-6828-8C31F30B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8" name="Picture Placeholder 17" descr="Two people looking at their phones">
            <a:extLst>
              <a:ext uri="{FF2B5EF4-FFF2-40B4-BE49-F238E27FC236}">
                <a16:creationId xmlns:a16="http://schemas.microsoft.com/office/drawing/2014/main" id="{1609D79A-E8EF-302E-E8CA-07C644CE0E0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81" r="81"/>
          <a:stretch/>
        </p:blipFill>
        <p:spPr>
          <a:xfrm>
            <a:off x="6076950" y="0"/>
            <a:ext cx="6115050" cy="6868886"/>
          </a:xfrm>
        </p:spPr>
      </p:pic>
    </p:spTree>
    <p:extLst>
      <p:ext uri="{BB962C8B-B14F-4D97-AF65-F5344CB8AC3E}">
        <p14:creationId xmlns:p14="http://schemas.microsoft.com/office/powerpoint/2010/main" val="15174470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{32B4F0A8-06A8-4049-B6A5-A22E1FD05CB2}TF44172dc5-d19e-4d2a-aaf3-e2c69a283fd81f4275d0_win32-950e754c5494</Template>
  <TotalTime>0</TotalTime>
  <Words>477</Words>
  <Application>Microsoft Office PowerPoint</Application>
  <PresentationFormat>Widescreen</PresentationFormat>
  <Paragraphs>125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Pitch deck</vt:lpstr>
      <vt:lpstr>About us</vt:lpstr>
      <vt:lpstr>Company overview</vt:lpstr>
      <vt:lpstr>Product overview</vt:lpstr>
      <vt:lpstr>Problem </vt:lpstr>
      <vt:lpstr>Product benefits</vt:lpstr>
      <vt:lpstr>Our competition</vt:lpstr>
      <vt:lpstr>Product overview </vt:lpstr>
      <vt:lpstr>Growth strategy</vt:lpstr>
      <vt:lpstr>Market overview</vt:lpstr>
      <vt:lpstr>Solution</vt:lpstr>
      <vt:lpstr>Financials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Cormican, Dylan</dc:creator>
  <cp:lastModifiedBy>Cormican, Dylan</cp:lastModifiedBy>
  <cp:revision>1</cp:revision>
  <dcterms:created xsi:type="dcterms:W3CDTF">2025-07-02T23:16:12Z</dcterms:created>
  <dcterms:modified xsi:type="dcterms:W3CDTF">2025-07-02T23:16:45Z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