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7"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923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1067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2363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8349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5/19/24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4130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5/19/24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923925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5/19/24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778744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5/19/24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8982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5/19/24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7285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5/19/24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173878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5/19/24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3375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71E64-FE02-4DE5-B72F-53C3706641C3}" type="datetimeFigureOut">
              <a:rPr lang="en-US" smtClean="0"/>
              <a:t>5/19/24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244369420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345999" y="800533"/>
            <a:ext cx="3790573" cy="2523643"/>
          </a:xfrm>
        </p:spPr>
        <p:txBody>
          <a:bodyPr>
            <a:normAutofit/>
          </a:bodyPr>
          <a:lstStyle/>
          <a:p>
            <a:pPr algn="ctr"/>
            <a:r>
              <a:rPr lang="en-US" sz="5400" b="1" dirty="0" err="1">
                <a:solidFill>
                  <a:schemeClr val="accent1">
                    <a:lumMod val="20000"/>
                    <a:lumOff val="80000"/>
                  </a:schemeClr>
                </a:solidFill>
              </a:rPr>
              <a:t>GoodMind</a:t>
            </a:r>
            <a:br>
              <a:rPr lang="en-US" sz="3200" dirty="0">
                <a:solidFill>
                  <a:schemeClr val="accent1">
                    <a:lumMod val="20000"/>
                    <a:lumOff val="80000"/>
                  </a:schemeClr>
                </a:solidFill>
              </a:rPr>
            </a:br>
            <a:br>
              <a:rPr lang="en-US" sz="3200" dirty="0">
                <a:solidFill>
                  <a:schemeClr val="accent1">
                    <a:lumMod val="20000"/>
                    <a:lumOff val="80000"/>
                  </a:schemeClr>
                </a:solidFill>
              </a:rPr>
            </a:br>
            <a:r>
              <a:rPr lang="en-US" sz="3200" dirty="0">
                <a:solidFill>
                  <a:schemeClr val="accent1">
                    <a:lumMod val="20000"/>
                    <a:lumOff val="80000"/>
                  </a:schemeClr>
                </a:solidFill>
              </a:rPr>
              <a:t>Mental Health</a:t>
            </a:r>
            <a:br>
              <a:rPr lang="en-US" sz="3200" dirty="0">
                <a:solidFill>
                  <a:schemeClr val="accent1">
                    <a:lumMod val="20000"/>
                    <a:lumOff val="80000"/>
                  </a:schemeClr>
                </a:solidFill>
              </a:rPr>
            </a:br>
            <a:r>
              <a:rPr lang="en-US" sz="3200" dirty="0">
                <a:solidFill>
                  <a:schemeClr val="accent1">
                    <a:lumMod val="20000"/>
                    <a:lumOff val="80000"/>
                  </a:schemeClr>
                </a:solidFill>
              </a:rPr>
              <a:t>Support Program</a:t>
            </a:r>
          </a:p>
        </p:txBody>
      </p:sp>
    </p:spTree>
    <p:extLst>
      <p:ext uri="{BB962C8B-B14F-4D97-AF65-F5344CB8AC3E}">
        <p14:creationId xmlns:p14="http://schemas.microsoft.com/office/powerpoint/2010/main" val="34532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3468" y="1647881"/>
            <a:ext cx="5452532" cy="3562237"/>
          </a:xfrm>
        </p:spPr>
        <p:txBody>
          <a:bodyPr>
            <a:normAutofit/>
          </a:bodyPr>
          <a:lstStyle/>
          <a:p>
            <a:pPr algn="l">
              <a:spcBef>
                <a:spcPts val="0"/>
              </a:spcBef>
            </a:pP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New York, N.Y. : Infobase, [2012], c2012. 1 streaming video file (19 min.) : sd., col. + instructional materials (online) Language: English, Database: Pima College Library Catalog</a:t>
            </a:r>
            <a:r>
              <a:rPr lang="en-US" sz="1800" kern="100" dirty="0">
                <a:latin typeface="Calibri" panose="020F0502020204030204" pitchFamily="34" charset="0"/>
                <a:cs typeface="Calibri" panose="020F0502020204030204" pitchFamily="34" charset="0"/>
              </a:rPr>
              <a:t>.</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2- </a:t>
            </a:r>
            <a:r>
              <a:rPr lang="en-US" sz="1800" dirty="0" err="1">
                <a:latin typeface="Calibri" panose="020F0502020204030204" pitchFamily="34" charset="0"/>
                <a:cs typeface="Calibri" panose="020F0502020204030204" pitchFamily="34" charset="0"/>
              </a:rPr>
              <a:t>Nydegger</a:t>
            </a:r>
            <a:r>
              <a:rPr lang="en-US" sz="1800" dirty="0">
                <a:latin typeface="Calibri" panose="020F0502020204030204" pitchFamily="34" charset="0"/>
                <a:cs typeface="Calibri" panose="020F0502020204030204" pitchFamily="34" charset="0"/>
              </a:rPr>
              <a:t>, Rudy V. </a:t>
            </a:r>
            <a:r>
              <a:rPr lang="en-US" sz="1800" i="1" dirty="0">
                <a:latin typeface="Calibri" panose="020F0502020204030204" pitchFamily="34" charset="0"/>
                <a:cs typeface="Calibri" panose="020F0502020204030204" pitchFamily="34" charset="0"/>
              </a:rPr>
              <a:t>Suicide and Mental Health</a:t>
            </a:r>
            <a:r>
              <a:rPr lang="en-US" sz="1800" dirty="0">
                <a:latin typeface="Calibri" panose="020F0502020204030204" pitchFamily="34" charset="0"/>
                <a:cs typeface="Calibri" panose="020F0502020204030204" pitchFamily="34" charset="0"/>
              </a:rPr>
              <a:t>. Greenwood Press, 2014. </a:t>
            </a:r>
            <a:br>
              <a:rPr lang="en-US" sz="1800" dirty="0">
                <a:latin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3- </a:t>
            </a:r>
            <a:r>
              <a:rPr lang="en-US" sz="1800" dirty="0">
                <a:latin typeface="Calibri" panose="020F0502020204030204" pitchFamily="34" charset="0"/>
                <a:cs typeface="Calibri" panose="020F0502020204030204" pitchFamily="34" charset="0"/>
              </a:rPr>
              <a:t>Rodriguez, Jaclyn, and Tracy Irons-Georges. </a:t>
            </a:r>
            <a:r>
              <a:rPr lang="en-US" sz="1800" i="1" dirty="0">
                <a:latin typeface="Calibri" panose="020F0502020204030204" pitchFamily="34" charset="0"/>
                <a:cs typeface="Calibri" panose="020F0502020204030204" pitchFamily="34" charset="0"/>
              </a:rPr>
              <a:t>Psychology and Mental Health</a:t>
            </a:r>
            <a:r>
              <a:rPr lang="en-US" sz="1800" dirty="0">
                <a:latin typeface="Calibri" panose="020F0502020204030204" pitchFamily="34" charset="0"/>
                <a:cs typeface="Calibri" panose="020F0502020204030204" pitchFamily="34" charset="0"/>
              </a:rPr>
              <a:t>. Salem Press, 2001. </a:t>
            </a:r>
            <a:br>
              <a:rPr lang="en-US" sz="1800" dirty="0">
                <a:latin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3468" y="487970"/>
            <a:ext cx="4620584" cy="775494"/>
          </a:xfrm>
        </p:spPr>
        <p:txBody>
          <a:bodyPr>
            <a:normAutofit/>
          </a:bodyPr>
          <a:lstStyle/>
          <a:p>
            <a:pPr algn="l"/>
            <a:r>
              <a:rPr lang="en-US" sz="2800" b="1" dirty="0">
                <a:solidFill>
                  <a:srgbClr val="FF0000"/>
                </a:solidFill>
                <a:latin typeface="Calibri" panose="020F0502020204030204" pitchFamily="34" charset="0"/>
                <a:cs typeface="Calibri" panose="020F0502020204030204" pitchFamily="34" charset="0"/>
              </a:rPr>
              <a:t>WORK CITED</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751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3468" y="1754426"/>
            <a:ext cx="5452532" cy="3349147"/>
          </a:xfrm>
        </p:spPr>
        <p:txBody>
          <a:bodyPr>
            <a:normAutofit/>
          </a:bodyPr>
          <a:lstStyle/>
          <a:p>
            <a:pPr algn="l"/>
            <a:r>
              <a:rPr lang="en-US" sz="2800" kern="100" dirty="0">
                <a:effectLst/>
                <a:latin typeface="Calibri" panose="020F0502020204030204" pitchFamily="34" charset="0"/>
                <a:ea typeface="Aptos" panose="020B0004020202020204" pitchFamily="34" charset="0"/>
                <a:cs typeface="Calibri" panose="020F0502020204030204" pitchFamily="34" charset="0"/>
              </a:rPr>
              <a:t>Mental health issues are pervasive, affecting millions worldwide. However, access to support and resources can be limited, leading to untreated conditions and negative outcomes.</a:t>
            </a:r>
            <a:br>
              <a:rPr lang="en-US" sz="2800" kern="100" dirty="0">
                <a:effectLst/>
                <a:latin typeface="Calibri" panose="020F0502020204030204" pitchFamily="34" charset="0"/>
                <a:ea typeface="Aptos" panose="020B000402020202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3468" y="497495"/>
            <a:ext cx="4620584" cy="775494"/>
          </a:xfrm>
        </p:spPr>
        <p:txBody>
          <a:bodyPr>
            <a:normAutofit/>
          </a:bodyPr>
          <a:lstStyle/>
          <a:p>
            <a:pPr algn="l"/>
            <a:r>
              <a:rPr lang="en-US" sz="2800" b="1" dirty="0">
                <a:solidFill>
                  <a:srgbClr val="FF0000"/>
                </a:solidFill>
              </a:rPr>
              <a:t>PROBLEM</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6933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3468" y="1737487"/>
            <a:ext cx="5582699" cy="3383025"/>
          </a:xfrm>
        </p:spPr>
        <p:txBody>
          <a:bodyPr>
            <a:normAutofit/>
          </a:bodyPr>
          <a:lstStyle/>
          <a:p>
            <a:pPr algn="l"/>
            <a:r>
              <a:rPr lang="en-US" sz="2800" kern="100" dirty="0">
                <a:effectLst/>
                <a:latin typeface="Calibri" panose="020F0502020204030204" pitchFamily="34" charset="0"/>
                <a:ea typeface="Aptos" panose="020B0004020202020204" pitchFamily="34" charset="0"/>
                <a:cs typeface="Calibri" panose="020F0502020204030204" pitchFamily="34" charset="0"/>
              </a:rPr>
              <a:t>Current solutions include therapy apps, online support communities, and telehealth platforms. While these have expanded access to mental health services, challenges such as privacy concerns and varying effectiveness still exist.</a:t>
            </a:r>
            <a:br>
              <a:rPr lang="en-US" sz="2800" kern="100" dirty="0">
                <a:effectLst/>
                <a:latin typeface="Calibri" panose="020F0502020204030204" pitchFamily="34" charset="0"/>
                <a:ea typeface="Aptos" panose="020B0004020202020204" pitchFamily="34" charset="0"/>
                <a:cs typeface="Calibri" panose="020F0502020204030204" pitchFamily="34" charset="0"/>
              </a:rPr>
            </a:br>
            <a:r>
              <a:rPr lang="en-US" sz="2800" dirty="0">
                <a:effectLst/>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3468" y="419934"/>
            <a:ext cx="4620584" cy="775494"/>
          </a:xfrm>
        </p:spPr>
        <p:txBody>
          <a:bodyPr>
            <a:normAutofit/>
          </a:bodyPr>
          <a:lstStyle/>
          <a:p>
            <a:pPr algn="l"/>
            <a:r>
              <a:rPr lang="en-US" sz="2800" b="1" dirty="0">
                <a:solidFill>
                  <a:srgbClr val="FF0000"/>
                </a:solidFill>
              </a:rPr>
              <a:t>EXISTING SOLUTIONS</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5839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0420" y="1436914"/>
            <a:ext cx="5455580" cy="3984171"/>
          </a:xfrm>
        </p:spPr>
        <p:txBody>
          <a:bodyPr>
            <a:normAutofit/>
          </a:bodyPr>
          <a:lstStyle/>
          <a:p>
            <a:pPr algn="l"/>
            <a:r>
              <a:rPr lang="en-US" sz="2800" kern="100" dirty="0">
                <a:effectLst/>
                <a:latin typeface="Calibri" panose="020F0502020204030204" pitchFamily="34" charset="0"/>
                <a:ea typeface="Aptos" panose="020B0004020202020204" pitchFamily="34" charset="0"/>
                <a:cs typeface="Calibri" panose="020F0502020204030204" pitchFamily="34" charset="0"/>
              </a:rPr>
              <a:t>Mental health is a pressing issue with profound societal implications. By developing effective software solutions, we can increase accessibility, reduce stigma, and improve outcomes for individuals struggling with mental health challenges.</a:t>
            </a:r>
            <a:br>
              <a:rPr lang="en-US" sz="2800" kern="100" dirty="0">
                <a:effectLst/>
                <a:latin typeface="Calibri" panose="020F0502020204030204" pitchFamily="34" charset="0"/>
                <a:ea typeface="Aptos" panose="020B0004020202020204" pitchFamily="34" charset="0"/>
                <a:cs typeface="Calibri" panose="020F0502020204030204" pitchFamily="34" charset="0"/>
              </a:rPr>
            </a:br>
            <a:br>
              <a:rPr lang="en-US" sz="2800" kern="100" dirty="0">
                <a:effectLst/>
                <a:latin typeface="Calibri" panose="020F0502020204030204" pitchFamily="34" charset="0"/>
                <a:ea typeface="Aptos" panose="020B0004020202020204" pitchFamily="34" charset="0"/>
                <a:cs typeface="Calibri" panose="020F0502020204030204" pitchFamily="34" charset="0"/>
              </a:rPr>
            </a:br>
            <a:r>
              <a:rPr lang="en-US" sz="2800" dirty="0">
                <a:effectLst/>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0420" y="419934"/>
            <a:ext cx="4620584" cy="775494"/>
          </a:xfrm>
        </p:spPr>
        <p:txBody>
          <a:bodyPr>
            <a:normAutofit/>
          </a:bodyPr>
          <a:lstStyle/>
          <a:p>
            <a:pPr algn="l"/>
            <a:r>
              <a:rPr lang="en-US" sz="2800" b="1" dirty="0">
                <a:solidFill>
                  <a:srgbClr val="FF0000"/>
                </a:solidFill>
              </a:rPr>
              <a:t>WHY?</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793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3468" y="2687867"/>
            <a:ext cx="5452532" cy="1482265"/>
          </a:xfrm>
        </p:spPr>
        <p:txBody>
          <a:bodyPr>
            <a:normAutofit/>
          </a:bodyPr>
          <a:lstStyle/>
          <a:p>
            <a:r>
              <a:rPr lang="en-US" sz="3200" b="1" dirty="0" err="1">
                <a:solidFill>
                  <a:srgbClr val="FF0000"/>
                </a:solidFill>
                <a:latin typeface="Calibri" panose="020F0502020204030204" pitchFamily="34" charset="0"/>
                <a:cs typeface="Calibri" panose="020F0502020204030204" pitchFamily="34" charset="0"/>
              </a:rPr>
              <a:t>GoodMind</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mental health companion</a:t>
            </a:r>
            <a:r>
              <a:rPr lang="en-US" sz="2800" dirty="0">
                <a:effectLst/>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3468" y="505659"/>
            <a:ext cx="5234818" cy="775494"/>
          </a:xfrm>
        </p:spPr>
        <p:txBody>
          <a:bodyPr>
            <a:noAutofit/>
          </a:bodyPr>
          <a:lstStyle/>
          <a:p>
            <a:pPr algn="l"/>
            <a:r>
              <a:rPr lang="en-US" sz="2800" b="1" dirty="0">
                <a:solidFill>
                  <a:srgbClr val="FF0000"/>
                </a:solidFill>
              </a:rPr>
              <a:t>PROPOSED SOFTWARE SOLUTION</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027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4992" y="936171"/>
            <a:ext cx="5584223" cy="4985657"/>
          </a:xfrm>
        </p:spPr>
        <p:txBody>
          <a:bodyPr>
            <a:noAutofit/>
          </a:bodyPr>
          <a:lstStyle/>
          <a:p>
            <a:pPr algn="l">
              <a:spcBef>
                <a:spcPts val="0"/>
              </a:spcBef>
            </a:pP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r>
              <a:rPr lang="en-US" sz="1800" b="1" dirty="0" err="1">
                <a:solidFill>
                  <a:srgbClr val="FF0000"/>
                </a:solidFill>
                <a:latin typeface="Calibri" panose="020F0502020204030204" pitchFamily="34" charset="0"/>
                <a:ea typeface="Aptos" panose="020B0004020202020204" pitchFamily="34" charset="0"/>
                <a:cs typeface="Calibri" panose="020F0502020204030204" pitchFamily="34" charset="0"/>
              </a:rPr>
              <a:t>GoodMind</a:t>
            </a:r>
            <a:r>
              <a:rPr lang="en-US" sz="1800" dirty="0">
                <a:latin typeface="Calibri" panose="020F0502020204030204" pitchFamily="34" charset="0"/>
                <a:ea typeface="Aptos" panose="020B0004020202020204" pitchFamily="34" charset="0"/>
                <a:cs typeface="Calibri" panose="020F0502020204030204" pitchFamily="34" charset="0"/>
              </a:rPr>
              <a:t> is a comprehensive mental health support platform designed to provide accessible and personalized assistance to users. It offers a range of features to promote mental well-being, including:</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kern="100" dirty="0">
                <a:latin typeface="Calibri" panose="020F0502020204030204" pitchFamily="34" charset="0"/>
                <a:ea typeface="Aptos" panose="020B0004020202020204" pitchFamily="34" charset="0"/>
                <a:cs typeface="Calibri" panose="020F0502020204030204" pitchFamily="34" charset="0"/>
              </a:rPr>
              <a:t>1- </a:t>
            </a:r>
            <a:r>
              <a:rPr lang="en-US" sz="1800" kern="100" dirty="0">
                <a:effectLst/>
                <a:latin typeface="Calibri" panose="020F0502020204030204" pitchFamily="34" charset="0"/>
                <a:ea typeface="Aptos" panose="020B0004020202020204" pitchFamily="34" charset="0"/>
                <a:cs typeface="Calibri" panose="020F0502020204030204" pitchFamily="34" charset="0"/>
              </a:rPr>
              <a:t>Assessment and Monitoring: Users can complete self-assessments to identify potential mental health concerns and track their well-being over time.</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latin typeface="Calibri" panose="020F0502020204030204" pitchFamily="34" charset="0"/>
                <a:ea typeface="Aptos" panose="020B0004020202020204" pitchFamily="34" charset="0"/>
                <a:cs typeface="Calibri" panose="020F0502020204030204" pitchFamily="34" charset="0"/>
              </a:rPr>
              <a:t>2- </a:t>
            </a:r>
            <a:r>
              <a:rPr lang="en-US" sz="1800" kern="100" dirty="0">
                <a:effectLst/>
                <a:latin typeface="Calibri" panose="020F0502020204030204" pitchFamily="34" charset="0"/>
                <a:ea typeface="Aptos" panose="020B0004020202020204" pitchFamily="34" charset="0"/>
                <a:cs typeface="Calibri" panose="020F0502020204030204" pitchFamily="34" charset="0"/>
              </a:rPr>
              <a:t>Resources and Education: </a:t>
            </a:r>
            <a:r>
              <a:rPr lang="en-US" sz="1800" b="1" kern="100" dirty="0" err="1">
                <a:solidFill>
                  <a:srgbClr val="FF0000"/>
                </a:solidFill>
                <a:latin typeface="Calibri" panose="020F0502020204030204" pitchFamily="34" charset="0"/>
                <a:ea typeface="Aptos" panose="020B0004020202020204" pitchFamily="34" charset="0"/>
                <a:cs typeface="Calibri" panose="020F0502020204030204" pitchFamily="34" charset="0"/>
              </a:rPr>
              <a:t>G</a:t>
            </a:r>
            <a:r>
              <a:rPr lang="en-US" sz="1800" b="1" kern="100" dirty="0" err="1">
                <a:solidFill>
                  <a:srgbClr val="FF0000"/>
                </a:solidFill>
                <a:effectLst/>
                <a:latin typeface="Calibri" panose="020F0502020204030204" pitchFamily="34" charset="0"/>
                <a:ea typeface="Aptos" panose="020B0004020202020204" pitchFamily="34" charset="0"/>
                <a:cs typeface="Calibri" panose="020F0502020204030204" pitchFamily="34" charset="0"/>
              </a:rPr>
              <a:t>oodMind</a:t>
            </a:r>
            <a:r>
              <a:rPr lang="en-US" sz="1800" kern="100" dirty="0">
                <a:effectLst/>
                <a:latin typeface="Calibri" panose="020F0502020204030204" pitchFamily="34" charset="0"/>
                <a:ea typeface="Aptos" panose="020B0004020202020204" pitchFamily="34" charset="0"/>
                <a:cs typeface="Calibri" panose="020F0502020204030204" pitchFamily="34" charset="0"/>
              </a:rPr>
              <a:t> offers a library of articles, videos, and interactive modules on various mental health topics, empowering users with knowledge and strategies for self-care.</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effectLst/>
                <a:latin typeface="Calibri" panose="020F0502020204030204" pitchFamily="34" charset="0"/>
                <a:ea typeface="Aptos" panose="020B000402020202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1950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52830" y="1184734"/>
            <a:ext cx="5441646" cy="4488531"/>
          </a:xfrm>
        </p:spPr>
        <p:txBody>
          <a:bodyPr>
            <a:normAutofit fontScale="90000"/>
          </a:bodyPr>
          <a:lstStyle/>
          <a:p>
            <a:pPr marL="0" marR="0" algn="l">
              <a:spcBef>
                <a:spcPts val="0"/>
              </a:spcBef>
              <a:spcAft>
                <a:spcPts val="0"/>
              </a:spcAft>
            </a:pPr>
            <a:r>
              <a:rPr lang="en-US" sz="2000" kern="100" dirty="0">
                <a:latin typeface="Calibri" panose="020F0502020204030204" pitchFamily="34" charset="0"/>
                <a:ea typeface="Aptos" panose="020B0004020202020204" pitchFamily="34" charset="0"/>
                <a:cs typeface="Calibri" panose="020F0502020204030204" pitchFamily="34" charset="0"/>
              </a:rPr>
              <a:t>3- Peer Support Groups: Users can join virtual support groups based on specific interests or challenges, fostering a sense of community and connection with others facing similar experiences.</a:t>
            </a:r>
            <a:br>
              <a:rPr lang="en-US" sz="2000" kern="100" dirty="0">
                <a:latin typeface="Calibri" panose="020F0502020204030204" pitchFamily="34" charset="0"/>
                <a:ea typeface="Aptos" panose="020B0004020202020204" pitchFamily="34" charset="0"/>
                <a:cs typeface="Calibri" panose="020F0502020204030204" pitchFamily="34" charset="0"/>
              </a:rPr>
            </a:br>
            <a:br>
              <a:rPr lang="en-US" sz="2000" kern="100" dirty="0">
                <a:latin typeface="Calibri" panose="020F0502020204030204" pitchFamily="34" charset="0"/>
                <a:ea typeface="Aptos" panose="020B0004020202020204" pitchFamily="34" charset="0"/>
                <a:cs typeface="Calibri" panose="020F0502020204030204" pitchFamily="34" charset="0"/>
              </a:rPr>
            </a:br>
            <a:r>
              <a:rPr lang="en-US" sz="2000" kern="100" dirty="0">
                <a:latin typeface="Calibri" panose="020F0502020204030204" pitchFamily="34" charset="0"/>
                <a:ea typeface="Aptos" panose="020B0004020202020204" pitchFamily="34" charset="0"/>
                <a:cs typeface="Calibri" panose="020F0502020204030204" pitchFamily="34" charset="0"/>
              </a:rPr>
              <a:t>4- </a:t>
            </a:r>
            <a:r>
              <a:rPr lang="en-US" sz="2000" kern="100" dirty="0">
                <a:effectLst/>
                <a:latin typeface="Calibri" panose="020F0502020204030204" pitchFamily="34" charset="0"/>
                <a:ea typeface="Aptos" panose="020B0004020202020204" pitchFamily="34" charset="0"/>
                <a:cs typeface="Calibri" panose="020F0502020204030204" pitchFamily="34" charset="0"/>
              </a:rPr>
              <a:t>Therapist Matching: For those seeking professional help, </a:t>
            </a:r>
            <a:r>
              <a:rPr lang="en-US" sz="2000" b="1" kern="100" dirty="0" err="1">
                <a:solidFill>
                  <a:srgbClr val="FF0000"/>
                </a:solidFill>
                <a:latin typeface="Calibri" panose="020F0502020204030204" pitchFamily="34" charset="0"/>
                <a:ea typeface="Aptos" panose="020B0004020202020204" pitchFamily="34" charset="0"/>
                <a:cs typeface="Calibri" panose="020F0502020204030204" pitchFamily="34" charset="0"/>
              </a:rPr>
              <a:t>G</a:t>
            </a:r>
            <a:r>
              <a:rPr lang="en-US" sz="2000" b="1" kern="100" dirty="0" err="1">
                <a:solidFill>
                  <a:srgbClr val="FF0000"/>
                </a:solidFill>
                <a:effectLst/>
                <a:latin typeface="Calibri" panose="020F0502020204030204" pitchFamily="34" charset="0"/>
                <a:ea typeface="Aptos" panose="020B0004020202020204" pitchFamily="34" charset="0"/>
                <a:cs typeface="Calibri" panose="020F0502020204030204" pitchFamily="34" charset="0"/>
              </a:rPr>
              <a:t>oodMind</a:t>
            </a:r>
            <a:r>
              <a:rPr lang="en-US" sz="2000" kern="100" dirty="0">
                <a:effectLst/>
                <a:latin typeface="Calibri" panose="020F0502020204030204" pitchFamily="34" charset="0"/>
                <a:ea typeface="Aptos" panose="020B0004020202020204" pitchFamily="34" charset="0"/>
                <a:cs typeface="Calibri" panose="020F0502020204030204" pitchFamily="34" charset="0"/>
              </a:rPr>
              <a:t> facilitates the process of finding a therapist by matching users with licensed professionals based on their preferences and needs.</a:t>
            </a: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 </a:t>
            </a: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5- Journaling and Reflection: A built-in journaling feature allows users to record their thoughts and emotions, facilitating self-reflection and introspection.</a:t>
            </a: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effectLst/>
                <a:latin typeface="Calibri" panose="020F0502020204030204" pitchFamily="34" charset="0"/>
                <a:ea typeface="Aptos" panose="020B000402020202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1900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38896" y="1263465"/>
            <a:ext cx="5457104" cy="5594535"/>
          </a:xfrm>
        </p:spPr>
        <p:txBody>
          <a:bodyPr>
            <a:noAutofit/>
          </a:bodyPr>
          <a:lstStyle/>
          <a:p>
            <a:pPr marL="0" marR="0" algn="l">
              <a:spcBef>
                <a:spcPts val="0"/>
              </a:spcBef>
              <a:spcAft>
                <a:spcPts val="0"/>
              </a:spcAft>
            </a:pP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 </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br>
              <a:rPr lang="en-US" sz="1800" kern="100" dirty="0">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1. User opens </a:t>
            </a:r>
            <a:r>
              <a:rPr lang="en-US" sz="1800" b="1" kern="100" dirty="0" err="1">
                <a:solidFill>
                  <a:srgbClr val="FF0000"/>
                </a:solidFill>
                <a:latin typeface="Calibri" panose="020F0502020204030204" pitchFamily="34" charset="0"/>
                <a:ea typeface="Aptos" panose="020B0004020202020204" pitchFamily="34" charset="0"/>
                <a:cs typeface="Calibri" panose="020F0502020204030204" pitchFamily="34" charset="0"/>
              </a:rPr>
              <a:t>G</a:t>
            </a:r>
            <a:r>
              <a:rPr lang="en-US" sz="1800" b="1" kern="100" dirty="0" err="1">
                <a:solidFill>
                  <a:srgbClr val="FF0000"/>
                </a:solidFill>
                <a:effectLst/>
                <a:latin typeface="Calibri" panose="020F0502020204030204" pitchFamily="34" charset="0"/>
                <a:ea typeface="Aptos" panose="020B0004020202020204" pitchFamily="34" charset="0"/>
                <a:cs typeface="Calibri" panose="020F0502020204030204" pitchFamily="34" charset="0"/>
              </a:rPr>
              <a:t>oodMind</a:t>
            </a:r>
            <a:r>
              <a:rPr lang="en-US" sz="1800" kern="100" dirty="0">
                <a:effectLst/>
                <a:latin typeface="Calibri" panose="020F0502020204030204" pitchFamily="34" charset="0"/>
                <a:ea typeface="Aptos" panose="020B0004020202020204" pitchFamily="34" charset="0"/>
                <a:cs typeface="Calibri" panose="020F0502020204030204" pitchFamily="34" charset="0"/>
              </a:rPr>
              <a:t> app</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2. User completes mental health assessment questionnaire</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3. System analyzes responses and generates personalized recommendations</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4. User explores educational resources and engages with interactive modules</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5. User joins virtual support group or schedules therapy session</a:t>
            </a:r>
            <a:br>
              <a:rPr lang="en-US" sz="1800" kern="100" dirty="0">
                <a:effectLst/>
                <a:latin typeface="Calibri" panose="020F0502020204030204" pitchFamily="34" charset="0"/>
                <a:ea typeface="Aptos" panose="020B0004020202020204" pitchFamily="34" charset="0"/>
                <a:cs typeface="Calibri" panose="020F0502020204030204" pitchFamily="34" charset="0"/>
              </a:rPr>
            </a:b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rPr>
              <a:t>6. User utilizes journaling feature to track mood and reflect on experiences</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0420" y="487970"/>
            <a:ext cx="4620584" cy="775494"/>
          </a:xfrm>
        </p:spPr>
        <p:txBody>
          <a:bodyPr>
            <a:normAutofit/>
          </a:bodyPr>
          <a:lstStyle/>
          <a:p>
            <a:pPr algn="l"/>
            <a:r>
              <a:rPr lang="en-US" sz="2800" b="1" dirty="0">
                <a:solidFill>
                  <a:srgbClr val="FF0000"/>
                </a:solidFill>
                <a:latin typeface="Aptos" panose="020B0004020202020204" pitchFamily="34" charset="0"/>
                <a:ea typeface="Aptos" panose="020B0004020202020204" pitchFamily="34" charset="0"/>
                <a:cs typeface="Times New Roman" panose="02020603050405020304" pitchFamily="18" charset="0"/>
              </a:rPr>
              <a:t>PSEUDOCODE</a:t>
            </a:r>
            <a:endParaRPr lang="en-US" sz="2800" b="1" dirty="0">
              <a:solidFill>
                <a:srgbClr val="FF0000"/>
              </a:solidFill>
            </a:endParaRP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404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7CF9-9B1C-574A-05A2-2517EB5BF7CC}"/>
              </a:ext>
            </a:extLst>
          </p:cNvPr>
          <p:cNvSpPr>
            <a:spLocks noGrp="1"/>
          </p:cNvSpPr>
          <p:nvPr>
            <p:ph type="ctrTitle"/>
          </p:nvPr>
        </p:nvSpPr>
        <p:spPr>
          <a:xfrm>
            <a:off x="643468" y="1447800"/>
            <a:ext cx="5452532" cy="4857637"/>
          </a:xfrm>
        </p:spPr>
        <p:txBody>
          <a:bodyPr>
            <a:normAutofit fontScale="90000"/>
          </a:bodyPr>
          <a:lstStyle/>
          <a:p>
            <a:pPr marL="0" marR="0" algn="l">
              <a:spcBef>
                <a:spcPts val="0"/>
              </a:spcBef>
              <a:spcAft>
                <a:spcPts val="0"/>
              </a:spcAft>
            </a:pP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1- Upon opening the app, users are greeted with a simple and intuitive interface.</a:t>
            </a: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2- They can easily navigate through different sections such as assessments, resources, support groups, and therapy.</a:t>
            </a: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3- Interactive elements encourage engagement, such as quizzes to assess knowledge and guided exercises for relaxation and stress management.</a:t>
            </a:r>
            <a:br>
              <a:rPr lang="en-US" sz="2000" kern="100" dirty="0">
                <a:effectLst/>
                <a:latin typeface="Calibri" panose="020F0502020204030204" pitchFamily="34" charset="0"/>
                <a:ea typeface="Aptos" panose="020B0004020202020204" pitchFamily="34" charset="0"/>
                <a:cs typeface="Calibri" panose="020F0502020204030204" pitchFamily="34" charset="0"/>
              </a:rPr>
            </a:b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This conceptual design aims to provide users with a holistic approach to mental health support, combining assessment, education, community, and professional assistance in one accessible platform.</a:t>
            </a:r>
            <a:br>
              <a:rPr lang="en-US" sz="2000" kern="100" dirty="0">
                <a:effectLst/>
                <a:latin typeface="Calibri" panose="020F0502020204030204" pitchFamily="34" charset="0"/>
                <a:ea typeface="Aptos" panose="020B0004020202020204" pitchFamily="34" charset="0"/>
                <a:cs typeface="Calibri" panose="020F0502020204030204" pitchFamily="34" charset="0"/>
              </a:rPr>
            </a:br>
            <a:r>
              <a:rPr lang="en-US" sz="2000" kern="100" dirty="0">
                <a:effectLst/>
                <a:latin typeface="Calibri" panose="020F0502020204030204" pitchFamily="34" charset="0"/>
                <a:ea typeface="Aptos" panose="020B0004020202020204" pitchFamily="34" charset="0"/>
                <a:cs typeface="Calibri" panose="020F0502020204030204" pitchFamily="34" charset="0"/>
              </a:rPr>
              <a:t> </a:t>
            </a:r>
            <a:br>
              <a:rPr lang="en-US" sz="2000" kern="100" dirty="0">
                <a:effectLst/>
                <a:latin typeface="Calibri" panose="020F0502020204030204" pitchFamily="34" charset="0"/>
                <a:ea typeface="Aptos" panose="020B000402020202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17E2250-169A-F352-62C6-0D436E159D2B}"/>
              </a:ext>
            </a:extLst>
          </p:cNvPr>
          <p:cNvSpPr>
            <a:spLocks noGrp="1"/>
          </p:cNvSpPr>
          <p:nvPr>
            <p:ph type="subTitle" idx="1"/>
          </p:nvPr>
        </p:nvSpPr>
        <p:spPr>
          <a:xfrm>
            <a:off x="643468" y="487970"/>
            <a:ext cx="4620584" cy="775494"/>
          </a:xfrm>
        </p:spPr>
        <p:txBody>
          <a:bodyPr>
            <a:normAutofit/>
          </a:bodyPr>
          <a:lstStyle/>
          <a:p>
            <a:pPr algn="l"/>
            <a:r>
              <a:rPr lang="en-US" sz="2800" b="1" dirty="0">
                <a:solidFill>
                  <a:srgbClr val="FF0000"/>
                </a:solidFill>
                <a:latin typeface="Calibri" panose="020F0502020204030204" pitchFamily="34" charset="0"/>
                <a:cs typeface="Calibri" panose="020F0502020204030204" pitchFamily="34" charset="0"/>
              </a:rPr>
              <a:t>USER INTERACTION</a:t>
            </a:r>
          </a:p>
        </p:txBody>
      </p:sp>
      <p:pic>
        <p:nvPicPr>
          <p:cNvPr id="4" name="Picture 3" descr="Vector background of vibrant colors splashing">
            <a:extLst>
              <a:ext uri="{FF2B5EF4-FFF2-40B4-BE49-F238E27FC236}">
                <a16:creationId xmlns:a16="http://schemas.microsoft.com/office/drawing/2014/main" id="{61D579CB-8915-E689-1FC3-2A1C6EBE3C5B}"/>
              </a:ext>
            </a:extLst>
          </p:cNvPr>
          <p:cNvPicPr>
            <a:picLocks noChangeAspect="1"/>
          </p:cNvPicPr>
          <p:nvPr/>
        </p:nvPicPr>
        <p:blipFill rotWithShape="1">
          <a:blip r:embed="rId2"/>
          <a:srcRect l="27191" r="13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959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800" decel="100000"/>
                                        <p:tgtEl>
                                          <p:spTgt spid="2"/>
                                        </p:tgtEl>
                                      </p:cBhvr>
                                    </p:animEffect>
                                    <p:anim calcmode="lin" valueType="num">
                                      <p:cBhvr>
                                        <p:cTn id="13" dur="800" decel="100000" fill="hold"/>
                                        <p:tgtEl>
                                          <p:spTgt spid="2"/>
                                        </p:tgtEl>
                                        <p:attrNameLst>
                                          <p:attrName>style.rotation</p:attrName>
                                        </p:attrNameLst>
                                      </p:cBhvr>
                                      <p:tavLst>
                                        <p:tav tm="0">
                                          <p:val>
                                            <p:fltVal val="-90"/>
                                          </p:val>
                                        </p:tav>
                                        <p:tav tm="100000">
                                          <p:val>
                                            <p:fltVal val="0"/>
                                          </p:val>
                                        </p:tav>
                                      </p:tavLst>
                                    </p:anim>
                                    <p:anim calcmode="lin" valueType="num">
                                      <p:cBhvr>
                                        <p:cTn id="14" dur="800" decel="100000" fill="hold"/>
                                        <p:tgtEl>
                                          <p:spTgt spid="2"/>
                                        </p:tgtEl>
                                        <p:attrNameLst>
                                          <p:attrName>ppt_x</p:attrName>
                                        </p:attrNameLst>
                                      </p:cBhvr>
                                      <p:tavLst>
                                        <p:tav tm="0">
                                          <p:val>
                                            <p:strVal val="#ppt_x+0.4"/>
                                          </p:val>
                                        </p:tav>
                                        <p:tav tm="100000">
                                          <p:val>
                                            <p:strVal val="#ppt_x-0.05"/>
                                          </p:val>
                                        </p:tav>
                                      </p:tavLst>
                                    </p:anim>
                                    <p:anim calcmode="lin" valueType="num">
                                      <p:cBhvr>
                                        <p:cTn id="15" dur="800" decel="100000" fill="hold"/>
                                        <p:tgtEl>
                                          <p:spTgt spid="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1172</TotalTime>
  <Words>617</Words>
  <Application>Microsoft Macintosh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Times New Roman</vt:lpstr>
      <vt:lpstr>Office 2013 - 2022 Theme</vt:lpstr>
      <vt:lpstr>GoodMind  Mental Health Support Program</vt:lpstr>
      <vt:lpstr>Mental health issues are pervasive, affecting millions worldwide. However, access to support and resources can be limited, leading to untreated conditions and negative outcomes. </vt:lpstr>
      <vt:lpstr>Current solutions include therapy apps, online support communities, and telehealth platforms. While these have expanded access to mental health services, challenges such as privacy concerns and varying effectiveness still exist.  </vt:lpstr>
      <vt:lpstr>Mental health is a pressing issue with profound societal implications. By developing effective software solutions, we can increase accessibility, reduce stigma, and improve outcomes for individuals struggling with mental health challenges.   </vt:lpstr>
      <vt:lpstr>GoodMind  Your mental health companion </vt:lpstr>
      <vt:lpstr>        GoodMind is a comprehensive mental health support platform designed to provide accessible and personalized assistance to users. It offers a range of features to promote mental well-being, including:    1- Assessment and Monitoring: Users can complete self-assessments to identify potential mental health concerns and track their well-being over time.   2- Resources and Education: GoodMind offers a library of articles, videos, and interactive modules on various mental health topics, empowering users with knowledge and strategies for self-care.       </vt:lpstr>
      <vt:lpstr>3- Peer Support Groups: Users can join virtual support groups based on specific interests or challenges, fostering a sense of community and connection with others facing similar experiences.  4- Therapist Matching: For those seeking professional help, GoodMind facilitates the process of finding a therapist by matching users with licensed professionals based on their preferences and needs.    5- Journaling and Reflection: A built-in journaling feature allows users to record their thoughts and emotions, facilitating self-reflection and introspection.     </vt:lpstr>
      <vt:lpstr>             1. User opens GoodMind app  2. User completes mental health assessment questionnaire  3. System analyzes responses and generates personalized recommendations  4. User explores educational resources and engages with interactive modules  5. User joins virtual support group or schedules therapy session  6. User utilizes journaling feature to track mood and reflect on experiences        </vt:lpstr>
      <vt:lpstr>   1- Upon opening the app, users are greeted with a simple and intuitive interface.   2- They can easily navigate through different sections such as assessments, resources, support groups, and therapy.   3- Interactive elements encourage engagement, such as quizzes to assess knowledge and guided exercises for relaxation and stress management.  This conceptual design aims to provide users with a holistic approach to mental health support, combining assessment, education, community, and professional assistance in one accessible platform.   </vt:lpstr>
      <vt:lpstr>   1- New York, N.Y. : Infobase, [2012], c2012. 1 streaming video file (19 min.) : sd., col. + instructional materials (online) Language: English, Database: Pima College Library Catalog.  2- Nydegger, Rudy V. Suicide and Mental Health. Greenwood Press, 2014.   3- Rodriguez, Jaclyn, and Tracy Irons-Georges. Psychology and Mental Health. Salem Press, 2001.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Correia Menezes Da Nobrega</dc:creator>
  <cp:lastModifiedBy>Diego Correia Menezes Da Nobrega</cp:lastModifiedBy>
  <cp:revision>3</cp:revision>
  <dcterms:created xsi:type="dcterms:W3CDTF">2024-05-15T17:31:42Z</dcterms:created>
  <dcterms:modified xsi:type="dcterms:W3CDTF">2024-05-20T04:28:41Z</dcterms:modified>
</cp:coreProperties>
</file>