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73" r:id="rId5"/>
    <p:sldId id="256" r:id="rId6"/>
    <p:sldId id="257" r:id="rId7"/>
    <p:sldId id="264" r:id="rId8"/>
    <p:sldId id="269" r:id="rId9"/>
    <p:sldId id="265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647F-BE00-41D8-956E-8DF346EDE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212C-6FF0-4FFD-86B5-FD0EFB699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E5F8-D397-43EA-A040-4A02549F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1636-A0B2-4842-80D0-EA1AF3A6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8C26-0D41-4B9F-9CEB-17E34975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ACC0-1A56-4F2D-A20D-592947F8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D5F88-C4B4-4ABD-A5E7-6447E9558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7AD7-7D7E-4D86-9CEA-704EE7BD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37B7-F346-46A8-9ECB-8BCF4B5B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65F4A-F7A4-44B3-94CA-252A51B8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008B7-DCD3-4F30-82C9-DB8CC8C59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136DE-BEF6-4564-A937-40B80FBAB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66A0-6184-40C3-97A1-50AED1C2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58F1-19B9-44EF-8D1D-D1B9D3E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8C2B-5C34-4DF6-89C5-CE3FA313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EA81-CAAA-44D3-A568-4E3C0BE6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0393-F676-4508-84C5-BA92E3EB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52F6-2D78-4DC8-BD31-978258F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0216-AEF7-4573-B6B9-BB0DEED8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C281-B382-460A-BF00-604A145C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9A10-E6B1-4D26-908C-FEADE639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A3501-5C14-4FA8-998C-EBF45BBC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6B81-77C9-427D-8C00-3A11AA9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39B3-9616-4657-A22E-12D7442A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6158-790C-4A7F-B384-551AE738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BB9F-48DB-4F37-8924-B4A51DA2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36ED-6BF0-42B9-ACF7-4F7B92E12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6A04-0F31-4180-8EE2-02C5EB00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71D79-45AF-4A8F-A298-12943DBF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2271-23D8-4ED6-AF5F-29817367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6F52E-53CB-4AB4-B854-8EB23B50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3334-FF4C-4D07-9376-2176657E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8AB3B-F2AD-470E-97C2-4346B712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9192A-149B-4C30-9FB1-A16B303EF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B5BA9-6E81-43E6-A31F-8E936EC30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B58B7-D108-4B34-A49B-DA499203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F5A8B-A2F0-4FC7-B604-451AB97E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259A4-9D19-410F-AC99-90140C3F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6B693-6A6A-48AA-99E9-3C057529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6452-4477-480A-8272-FF8CB649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3417B-FB61-4272-9266-60B9538A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A8F97-0147-4002-A502-82D5A713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B986E-8335-4A3C-BB36-BA1349FF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411D3-60D1-4F49-9394-E7FA182D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5DA9C-9922-40EE-B9BF-EADA373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FFA9-293E-40C5-B5FE-7CAD4C3D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8497-021B-4C41-A723-0F87EA7A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5E41-6700-4089-AF0E-7026959E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36181-10DE-4F3E-A778-8C545382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8BB0-F617-4F0F-982E-7799476E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19ABF-CFD0-487D-B9C1-67C06FC5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A3756-AC0C-4802-9C5C-CA78F2D5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1979-2AE0-4AAC-AC05-0591E16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62AFF-C883-4DB1-8A49-B8C02ABF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88367-316F-4DA6-B690-A164CFB17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4232A-A4AF-4225-8938-6949B0E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FB83-3DD3-4A87-A2A5-8829F39C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17B70-8D4A-4A12-A389-9C52D9B7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EC004-306A-4023-9D54-554D3C03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13D7-8720-4ADE-A78B-BEFA614F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52A6-F5B8-44C6-A0A7-418ADCFE3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6BC5-02A5-4CD6-9865-73D0ABC9485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13FF-07CB-4429-9153-B4A1B380E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0B910-57F1-4ED6-9587-4C6974065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DB5E-F11A-43E0-B9C1-7A7F2298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>
                <a:alpha val="16000"/>
              </a:srgbClr>
            </a:gs>
            <a:gs pos="56000">
              <a:srgbClr val="00B050">
                <a:alpha val="0"/>
                <a:lumMod val="42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A977-7EB4-4164-8A03-F561886F3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6" y="1122363"/>
            <a:ext cx="11310730" cy="2387600"/>
          </a:xfrm>
        </p:spPr>
        <p:txBody>
          <a:bodyPr/>
          <a:lstStyle/>
          <a:p>
            <a:r>
              <a:rPr lang="en-US" dirty="0"/>
              <a:t>Analysis of restaurant markets by city using TripAdvisor and </a:t>
            </a:r>
            <a:r>
              <a:rPr lang="en-US" dirty="0" err="1"/>
              <a:t>Scrapy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4ED6-F805-4327-9A4D-0B2FA6C07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David Corrigan – Web Scraping Project</a:t>
            </a:r>
          </a:p>
          <a:p>
            <a:r>
              <a:rPr lang="en-US" dirty="0"/>
              <a:t>October 16, 2018</a:t>
            </a:r>
          </a:p>
        </p:txBody>
      </p:sp>
    </p:spTree>
    <p:extLst>
      <p:ext uri="{BB962C8B-B14F-4D97-AF65-F5344CB8AC3E}">
        <p14:creationId xmlns:p14="http://schemas.microsoft.com/office/powerpoint/2010/main" val="317024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330A472-5AEB-4C81-AC66-0748EFB0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" y="2001015"/>
            <a:ext cx="69437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1D2B1B-7FD9-4FE9-BA42-D9D2A2A2D4D9}"/>
              </a:ext>
            </a:extLst>
          </p:cNvPr>
          <p:cNvCxnSpPr/>
          <p:nvPr/>
        </p:nvCxnSpPr>
        <p:spPr>
          <a:xfrm>
            <a:off x="609600" y="1532019"/>
            <a:ext cx="0" cy="60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6CD50-FC19-43EC-B864-12B7C1B9DA1D}"/>
              </a:ext>
            </a:extLst>
          </p:cNvPr>
          <p:cNvCxnSpPr/>
          <p:nvPr/>
        </p:nvCxnSpPr>
        <p:spPr>
          <a:xfrm>
            <a:off x="6833937" y="1524014"/>
            <a:ext cx="0" cy="60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37D74-B9F3-4356-A7A6-CC45F2899351}"/>
              </a:ext>
            </a:extLst>
          </p:cNvPr>
          <p:cNvCxnSpPr/>
          <p:nvPr/>
        </p:nvCxnSpPr>
        <p:spPr>
          <a:xfrm>
            <a:off x="3785937" y="1486312"/>
            <a:ext cx="0" cy="60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4">
            <a:extLst>
              <a:ext uri="{FF2B5EF4-FFF2-40B4-BE49-F238E27FC236}">
                <a16:creationId xmlns:a16="http://schemas.microsoft.com/office/drawing/2014/main" id="{ABEE7109-5524-46B0-84AF-58B822AC0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22" y="2132291"/>
            <a:ext cx="5002389" cy="360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34B7ED0-C36D-452C-9E65-E141E255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74" y="140591"/>
            <a:ext cx="1138587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Using these modified DF, we can easily visualize the distribution of cuisines in a given city, or among all cities for a given cuisine – ex. Seafood</a:t>
            </a:r>
          </a:p>
        </p:txBody>
      </p:sp>
    </p:spTree>
    <p:extLst>
      <p:ext uri="{BB962C8B-B14F-4D97-AF65-F5344CB8AC3E}">
        <p14:creationId xmlns:p14="http://schemas.microsoft.com/office/powerpoint/2010/main" val="315810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E76D-D684-43DD-8565-D2093FA3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070644"/>
          </a:xfrm>
        </p:spPr>
        <p:txBody>
          <a:bodyPr>
            <a:normAutofit/>
          </a:bodyPr>
          <a:lstStyle/>
          <a:p>
            <a:r>
              <a:rPr lang="en-US" sz="3200" dirty="0"/>
              <a:t>Importantly, we can also visualize the relative abundance and relative popularity of cuisines within a particular city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2DBC999-75AB-413A-A5E8-E912A6F25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"/>
          <a:stretch/>
        </p:blipFill>
        <p:spPr bwMode="auto">
          <a:xfrm>
            <a:off x="5856418" y="2086728"/>
            <a:ext cx="6319932" cy="424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AAA9B-7074-497B-B0C2-9F69983462A1}"/>
              </a:ext>
            </a:extLst>
          </p:cNvPr>
          <p:cNvSpPr txBox="1"/>
          <p:nvPr/>
        </p:nvSpPr>
        <p:spPr>
          <a:xfrm>
            <a:off x="2676359" y="6488668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combine these two pieces of data to get a more succinct perspective?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BE0A-E2D3-4872-B61D-6BA304A79810}"/>
              </a:ext>
            </a:extLst>
          </p:cNvPr>
          <p:cNvSpPr txBox="1"/>
          <p:nvPr/>
        </p:nvSpPr>
        <p:spPr>
          <a:xfrm>
            <a:off x="2542674" y="1717396"/>
            <a:ext cx="18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TripAdvisor 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ECE6A-4183-4064-B324-870AE3BD16A3}"/>
              </a:ext>
            </a:extLst>
          </p:cNvPr>
          <p:cNvSpPr txBox="1"/>
          <p:nvPr/>
        </p:nvSpPr>
        <p:spPr>
          <a:xfrm>
            <a:off x="8486274" y="1750026"/>
            <a:ext cx="204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6B3E8C-74B9-4672-B9F8-4C82A335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0" y="2070686"/>
            <a:ext cx="5733846" cy="424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0245F9-265B-46C7-AD17-3169C74A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16" y="1792212"/>
            <a:ext cx="7824768" cy="4828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76B36C-6EDF-44F9-935C-DC709416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236789"/>
            <a:ext cx="11670631" cy="886158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Ggplot</a:t>
            </a:r>
            <a:r>
              <a:rPr lang="en-US" sz="3200" dirty="0"/>
              <a:t> can tell us in one glance both the relative abundance, and average TripAdvisor ratings of a cuisine within a particular city</a:t>
            </a:r>
          </a:p>
        </p:txBody>
      </p:sp>
    </p:spTree>
    <p:extLst>
      <p:ext uri="{BB962C8B-B14F-4D97-AF65-F5344CB8AC3E}">
        <p14:creationId xmlns:p14="http://schemas.microsoft.com/office/powerpoint/2010/main" val="4859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595D-0D5F-4054-B93A-28A47948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F832-4B4C-4F70-A62C-D95EE3C2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5350042"/>
          </a:xfrm>
        </p:spPr>
        <p:txBody>
          <a:bodyPr>
            <a:normAutofit/>
          </a:bodyPr>
          <a:lstStyle/>
          <a:p>
            <a:r>
              <a:rPr lang="en-US" dirty="0"/>
              <a:t>Scrape of TripAdvisor data from 50 major US cities</a:t>
            </a:r>
          </a:p>
          <a:p>
            <a:pPr lvl="1"/>
            <a:r>
              <a:rPr lang="en-US" dirty="0"/>
              <a:t>50 cities, 110K restaurants</a:t>
            </a:r>
          </a:p>
          <a:p>
            <a:pPr lvl="1"/>
            <a:r>
              <a:rPr lang="en-US" dirty="0"/>
              <a:t>Cuisine type, opportunities to better understand a market from either a consumer or entrepreneurial perspective</a:t>
            </a:r>
          </a:p>
          <a:p>
            <a:pPr lvl="1"/>
            <a:r>
              <a:rPr lang="en-US" dirty="0"/>
              <a:t>Expandable to other geographies</a:t>
            </a:r>
          </a:p>
          <a:p>
            <a:pPr lvl="2"/>
            <a:r>
              <a:rPr lang="en-US" dirty="0"/>
              <a:t>Middlesex County, NJ – 1M people, plenty of restaurants</a:t>
            </a:r>
          </a:p>
          <a:p>
            <a:pPr lvl="2"/>
            <a:r>
              <a:rPr lang="en-US" dirty="0"/>
              <a:t>Analysis would need to be two-fold – scraping data from individual locations then joining to a larger “region” using another data source (the towns in Middlesex county, for example)</a:t>
            </a:r>
          </a:p>
          <a:p>
            <a:pPr lvl="1"/>
            <a:r>
              <a:rPr lang="en-US" dirty="0"/>
              <a:t>Able to visualize data either by cuisine, or city name, quickly using Python or R</a:t>
            </a:r>
          </a:p>
          <a:p>
            <a:pPr lvl="1"/>
            <a:r>
              <a:rPr lang="en-US" dirty="0"/>
              <a:t>In some instances (vegan options, i.e.), may be a question of marketing, or an indication that restaurants in that city could do a better job of informing TripAdvisor about their dietary options</a:t>
            </a:r>
          </a:p>
        </p:txBody>
      </p:sp>
    </p:spTree>
    <p:extLst>
      <p:ext uri="{BB962C8B-B14F-4D97-AF65-F5344CB8AC3E}">
        <p14:creationId xmlns:p14="http://schemas.microsoft.com/office/powerpoint/2010/main" val="24884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969D-EFA9-478B-BD48-4312DA77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6"/>
            <a:ext cx="10515600" cy="845007"/>
          </a:xfrm>
        </p:spPr>
        <p:txBody>
          <a:bodyPr/>
          <a:lstStyle/>
          <a:p>
            <a:r>
              <a:rPr lang="en-US" dirty="0"/>
              <a:t>Restaurant Analysis by City -- Rationale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07D52-0694-4F54-B8C9-4B23013CF1D1}"/>
              </a:ext>
            </a:extLst>
          </p:cNvPr>
          <p:cNvSpPr txBox="1"/>
          <p:nvPr/>
        </p:nvSpPr>
        <p:spPr>
          <a:xfrm>
            <a:off x="312820" y="1227221"/>
            <a:ext cx="11514045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Potential interest for two groups – consumers and 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Consumers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Which cuisines/types of restaurants are successful and well-received in a specific city?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Vacation planning – what to avoid, try in a particular place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Restaurant Developers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What cuisines/restaurant types are thriving in a given city?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Likely high barriers to entry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What types of restaurants are well-rated but underrepresented?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Good opportunities for development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What types of restaurants are poorly-received in a city of interest?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Further research needed – possible cultural or geographical reasons, potentially an opportunity to develop a market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514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09B5-6733-40C1-B9DB-42F44D70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75" y="212607"/>
            <a:ext cx="823762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Web Scraping from TripAdvisor.com -- </a:t>
            </a:r>
            <a:r>
              <a:rPr lang="en-US" sz="3200" dirty="0" err="1"/>
              <a:t>Scrapy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D4199-E76D-49CA-98BE-CBD834F8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5" y="2181476"/>
            <a:ext cx="7190121" cy="1769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049943-F1A2-4AC6-A790-4192C18F6DD2}"/>
              </a:ext>
            </a:extLst>
          </p:cNvPr>
          <p:cNvSpPr txBox="1"/>
          <p:nvPr/>
        </p:nvSpPr>
        <p:spPr>
          <a:xfrm>
            <a:off x="173205" y="1679226"/>
            <a:ext cx="392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20 Cities in the US on the first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88189-D3BD-4514-8CC1-91292F249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80"/>
          <a:stretch/>
        </p:blipFill>
        <p:spPr>
          <a:xfrm>
            <a:off x="173205" y="4413105"/>
            <a:ext cx="3975881" cy="2318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E65-F79C-4C56-B838-9BC985AF7B73}"/>
              </a:ext>
            </a:extLst>
          </p:cNvPr>
          <p:cNvSpPr txBox="1"/>
          <p:nvPr/>
        </p:nvSpPr>
        <p:spPr>
          <a:xfrm>
            <a:off x="4279984" y="4550764"/>
            <a:ext cx="308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subsequent pages (20 cities per 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9952-316B-4FDC-B3F3-42C3A3A9E42E}"/>
              </a:ext>
            </a:extLst>
          </p:cNvPr>
          <p:cNvSpPr txBox="1"/>
          <p:nvPr/>
        </p:nvSpPr>
        <p:spPr>
          <a:xfrm>
            <a:off x="4279984" y="5338151"/>
            <a:ext cx="3083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 URLS, parse the first page of the city (general info and the top 30 restaurants), create parse function for subsequent pages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7060C-4DC1-4691-881A-700B6945BC7E}"/>
              </a:ext>
            </a:extLst>
          </p:cNvPr>
          <p:cNvSpPr txBox="1"/>
          <p:nvPr/>
        </p:nvSpPr>
        <p:spPr>
          <a:xfrm>
            <a:off x="8042916" y="5530998"/>
            <a:ext cx="411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137,000 restaurants parsed among the top 60 US cities</a:t>
            </a:r>
          </a:p>
          <a:p>
            <a:r>
              <a:rPr lang="en-US" dirty="0"/>
              <a:t>- Cut to 50 (Bronx, Scottsdale, AZ, </a:t>
            </a:r>
            <a:r>
              <a:rPr lang="en-US" dirty="0" err="1"/>
              <a:t>Oahu&amp;Honolulu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74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F59E-3918-4343-8AE8-82A0F97B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365125"/>
            <a:ext cx="11438021" cy="733759"/>
          </a:xfrm>
        </p:spPr>
        <p:txBody>
          <a:bodyPr>
            <a:normAutofit/>
          </a:bodyPr>
          <a:lstStyle/>
          <a:p>
            <a:r>
              <a:rPr lang="en-US" sz="2800" dirty="0"/>
              <a:t>One technical issue – Is every restaurant on the city’s page actually in the city?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EFBA6-33CA-4E6D-AFF0-A4F0165C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5" y="1746312"/>
            <a:ext cx="5935579" cy="1863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FE275-5BE9-420C-85F1-8B6BD658901C}"/>
              </a:ext>
            </a:extLst>
          </p:cNvPr>
          <p:cNvSpPr txBox="1"/>
          <p:nvPr/>
        </p:nvSpPr>
        <p:spPr>
          <a:xfrm>
            <a:off x="344905" y="137698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Lee, NJ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84E0D-3344-4DE9-8AEF-91C07D2F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" y="3720613"/>
            <a:ext cx="5229726" cy="303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4FF58-4C00-4310-B3F2-5D000534A618}"/>
              </a:ext>
            </a:extLst>
          </p:cNvPr>
          <p:cNvSpPr txBox="1"/>
          <p:nvPr/>
        </p:nvSpPr>
        <p:spPr>
          <a:xfrm>
            <a:off x="6537157" y="137698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#18 Oahu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861DD-56DA-412E-AA11-28D21E75E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568" y="2024408"/>
            <a:ext cx="5369843" cy="150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3EA2-A54A-45DB-B891-402F61135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420" y="4042758"/>
            <a:ext cx="5482137" cy="1621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6B3F4-43C7-4718-BC72-BCB497A6E4E2}"/>
              </a:ext>
            </a:extLst>
          </p:cNvPr>
          <p:cNvSpPr txBox="1"/>
          <p:nvPr/>
        </p:nvSpPr>
        <p:spPr>
          <a:xfrm>
            <a:off x="6537157" y="356498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#26 Honolulu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7F11F-3243-4B00-BBCD-0FF15793CC4A}"/>
              </a:ext>
            </a:extLst>
          </p:cNvPr>
          <p:cNvSpPr txBox="1"/>
          <p:nvPr/>
        </p:nvSpPr>
        <p:spPr>
          <a:xfrm>
            <a:off x="6541420" y="6066272"/>
            <a:ext cx="54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</a:t>
            </a:r>
            <a:r>
              <a:rPr lang="en-US" dirty="0" err="1"/>
              <a:t>Xpath</a:t>
            </a:r>
            <a:r>
              <a:rPr lang="en-US" dirty="0"/>
              <a:t> element in restaurants outside of the target city that can be dropped using a Pipeline function </a:t>
            </a:r>
          </a:p>
        </p:txBody>
      </p:sp>
    </p:spTree>
    <p:extLst>
      <p:ext uri="{BB962C8B-B14F-4D97-AF65-F5344CB8AC3E}">
        <p14:creationId xmlns:p14="http://schemas.microsoft.com/office/powerpoint/2010/main" val="31544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54F11E-658F-4BC4-BC8C-DC59C9CE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7" y="1836000"/>
            <a:ext cx="11959629" cy="11527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07043-9E2A-4DDE-AB94-5D46283A87E4}"/>
              </a:ext>
            </a:extLst>
          </p:cNvPr>
          <p:cNvSpPr/>
          <p:nvPr/>
        </p:nvSpPr>
        <p:spPr>
          <a:xfrm>
            <a:off x="8582819" y="1855878"/>
            <a:ext cx="417095" cy="216568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B64EE-E719-4CEE-AA15-0D1F5EFE9930}"/>
              </a:ext>
            </a:extLst>
          </p:cNvPr>
          <p:cNvSpPr/>
          <p:nvPr/>
        </p:nvSpPr>
        <p:spPr>
          <a:xfrm>
            <a:off x="1916975" y="2060587"/>
            <a:ext cx="567053" cy="216568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A1736-630A-4C3F-BEE2-6A7F0F29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7" y="3869266"/>
            <a:ext cx="5717390" cy="2474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238B3E-ABDD-4D31-8C42-26E580814C8E}"/>
              </a:ext>
            </a:extLst>
          </p:cNvPr>
          <p:cNvSpPr txBox="1"/>
          <p:nvPr/>
        </p:nvSpPr>
        <p:spPr>
          <a:xfrm>
            <a:off x="378609" y="296779"/>
            <a:ext cx="1111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Saved </a:t>
            </a:r>
            <a:r>
              <a:rPr lang="en-US" dirty="0" err="1"/>
              <a:t>Scrapy</a:t>
            </a:r>
            <a:r>
              <a:rPr lang="en-US" dirty="0"/>
              <a:t> output as a JSONL file, which was read into Python as text, converted null&gt;None and false&gt;False</a:t>
            </a:r>
          </a:p>
          <a:p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Literal_eval</a:t>
            </a:r>
            <a:r>
              <a:rPr lang="en-US" dirty="0"/>
              <a:t> could then understand this as a dictionary, converted list of dictionaries to Pandas DF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F2E2B5-8999-40BF-B949-40A384E2865B}"/>
              </a:ext>
            </a:extLst>
          </p:cNvPr>
          <p:cNvCxnSpPr/>
          <p:nvPr/>
        </p:nvCxnSpPr>
        <p:spPr>
          <a:xfrm>
            <a:off x="2990922" y="2988735"/>
            <a:ext cx="0" cy="61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A89C43-0A35-47A4-B21C-4DE1260783E7}"/>
              </a:ext>
            </a:extLst>
          </p:cNvPr>
          <p:cNvSpPr txBox="1"/>
          <p:nvPr/>
        </p:nvSpPr>
        <p:spPr>
          <a:xfrm>
            <a:off x="6489032" y="3869266"/>
            <a:ext cx="517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the data and removed some of the columns not needed for this analysis</a:t>
            </a:r>
          </a:p>
        </p:txBody>
      </p:sp>
    </p:spTree>
    <p:extLst>
      <p:ext uri="{BB962C8B-B14F-4D97-AF65-F5344CB8AC3E}">
        <p14:creationId xmlns:p14="http://schemas.microsoft.com/office/powerpoint/2010/main" val="358783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3A71DA-2548-490C-A851-B4F11E297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9"/>
          <a:stretch/>
        </p:blipFill>
        <p:spPr>
          <a:xfrm>
            <a:off x="8433796" y="99391"/>
            <a:ext cx="3270482" cy="6659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46BCE6-B945-461B-8F0A-FB559FDF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3" y="4970694"/>
            <a:ext cx="7160883" cy="1556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301F2-4BD1-4162-BF42-5DCE729B1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43" y="2728485"/>
            <a:ext cx="7467924" cy="1507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B786E1-994F-448F-9257-C21C7DFDC380}"/>
              </a:ext>
            </a:extLst>
          </p:cNvPr>
          <p:cNvSpPr/>
          <p:nvPr/>
        </p:nvSpPr>
        <p:spPr>
          <a:xfrm>
            <a:off x="1804737" y="2728484"/>
            <a:ext cx="2422358" cy="1507138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338E1-2772-40AE-82EF-1002678423C5}"/>
              </a:ext>
            </a:extLst>
          </p:cNvPr>
          <p:cNvSpPr/>
          <p:nvPr/>
        </p:nvSpPr>
        <p:spPr>
          <a:xfrm>
            <a:off x="6210130" y="4970694"/>
            <a:ext cx="1153196" cy="1507138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EE3B2-EF14-4BD5-A211-4907C51617B4}"/>
              </a:ext>
            </a:extLst>
          </p:cNvPr>
          <p:cNvSpPr txBox="1"/>
          <p:nvPr/>
        </p:nvSpPr>
        <p:spPr>
          <a:xfrm>
            <a:off x="264695" y="2176283"/>
            <a:ext cx="398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118,000 length data frame – “Collapsed”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78876-3B17-45AE-809C-546F4FD51DCD}"/>
              </a:ext>
            </a:extLst>
          </p:cNvPr>
          <p:cNvSpPr txBox="1"/>
          <p:nvPr/>
        </p:nvSpPr>
        <p:spPr>
          <a:xfrm>
            <a:off x="264695" y="4542493"/>
            <a:ext cx="411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300,000+ length data frame – “Expanded”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5C8E4-A5F2-4C78-A85A-E7753FE60D9D}"/>
              </a:ext>
            </a:extLst>
          </p:cNvPr>
          <p:cNvSpPr txBox="1"/>
          <p:nvPr/>
        </p:nvSpPr>
        <p:spPr>
          <a:xfrm>
            <a:off x="261026" y="343241"/>
            <a:ext cx="6994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I “unlisted” the </a:t>
            </a:r>
            <a:r>
              <a:rPr lang="en-US" dirty="0" err="1"/>
              <a:t>CuisinesList</a:t>
            </a:r>
            <a:r>
              <a:rPr lang="en-US" dirty="0"/>
              <a:t> column from this data frame, creating a new line for each type of cuisine found at a restaurant (multiple lines per restaurant now). I also trimmed Cuisines that were very obscure.</a:t>
            </a:r>
          </a:p>
          <a:p>
            <a:r>
              <a:rPr lang="en-US" dirty="0"/>
              <a:t>   - Careful to use either the “collapsed” DF or “expanded” DF, depending on which question being asked</a:t>
            </a:r>
          </a:p>
        </p:txBody>
      </p:sp>
    </p:spTree>
    <p:extLst>
      <p:ext uri="{BB962C8B-B14F-4D97-AF65-F5344CB8AC3E}">
        <p14:creationId xmlns:p14="http://schemas.microsoft.com/office/powerpoint/2010/main" val="316994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295-3B7D-4C3A-93FB-7931AFC7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" y="260853"/>
            <a:ext cx="11141242" cy="589380"/>
          </a:xfrm>
        </p:spPr>
        <p:txBody>
          <a:bodyPr>
            <a:normAutofit/>
          </a:bodyPr>
          <a:lstStyle/>
          <a:p>
            <a:r>
              <a:rPr lang="en-US" sz="3200" dirty="0"/>
              <a:t>Does every city have a similar number of reviews per restaurant?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4F05B1-DBEA-4896-99D6-A810E735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4" y="1128535"/>
            <a:ext cx="7849603" cy="501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BEF0D-27FA-407E-80FB-26BD6367E325}"/>
              </a:ext>
            </a:extLst>
          </p:cNvPr>
          <p:cNvSpPr txBox="1"/>
          <p:nvPr/>
        </p:nvSpPr>
        <p:spPr>
          <a:xfrm>
            <a:off x="144379" y="6216316"/>
            <a:ext cx="1166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Larger cities – more restaurants – same average # of reviews per restaurant, right? No. It would appear that more “touristy” cities have more reviews per restaurant. May be particularly true of Tripadvisor.com</a:t>
            </a:r>
          </a:p>
        </p:txBody>
      </p:sp>
    </p:spTree>
    <p:extLst>
      <p:ext uri="{BB962C8B-B14F-4D97-AF65-F5344CB8AC3E}">
        <p14:creationId xmlns:p14="http://schemas.microsoft.com/office/powerpoint/2010/main" val="227712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065DAC9-850C-4AF2-99A3-815B3A0B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8" y="1558227"/>
            <a:ext cx="5545741" cy="390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B74590-3204-4167-BB90-559197E41841}"/>
              </a:ext>
            </a:extLst>
          </p:cNvPr>
          <p:cNvSpPr txBox="1"/>
          <p:nvPr/>
        </p:nvSpPr>
        <p:spPr>
          <a:xfrm>
            <a:off x="457200" y="224589"/>
            <a:ext cx="1114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the average restaurant score correlate with the number of reviews per restaurant?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8D8A9-E186-4A7C-9023-1A489894BC75}"/>
              </a:ext>
            </a:extLst>
          </p:cNvPr>
          <p:cNvSpPr txBox="1"/>
          <p:nvPr/>
        </p:nvSpPr>
        <p:spPr>
          <a:xfrm>
            <a:off x="208549" y="5962533"/>
            <a:ext cx="1121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which seems like a logical conclusion, as the most popular restaurants (getting the most reviews) should be good enough to stay open and popular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D0FAA-CAD9-466B-BACA-E369E02D50DC}"/>
              </a:ext>
            </a:extLst>
          </p:cNvPr>
          <p:cNvSpPr txBox="1"/>
          <p:nvPr/>
        </p:nvSpPr>
        <p:spPr>
          <a:xfrm>
            <a:off x="8117305" y="1570067"/>
            <a:ext cx="1854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Linregress</a:t>
            </a:r>
            <a:r>
              <a:rPr lang="en-US" u="sng" dirty="0"/>
              <a:t> Result</a:t>
            </a:r>
          </a:p>
          <a:p>
            <a:r>
              <a:rPr lang="en-US" dirty="0"/>
              <a:t>Slope = 0.00011</a:t>
            </a:r>
          </a:p>
          <a:p>
            <a:r>
              <a:rPr lang="en-US" dirty="0"/>
              <a:t>Intercept = 4.043</a:t>
            </a:r>
          </a:p>
          <a:p>
            <a:r>
              <a:rPr lang="en-US" dirty="0" err="1"/>
              <a:t>Rvalue</a:t>
            </a:r>
            <a:r>
              <a:rPr lang="en-US" dirty="0"/>
              <a:t> = 0.0596</a:t>
            </a:r>
          </a:p>
          <a:p>
            <a:r>
              <a:rPr lang="en-US" dirty="0" err="1"/>
              <a:t>Pvalue</a:t>
            </a:r>
            <a:r>
              <a:rPr lang="en-US" dirty="0"/>
              <a:t> = 2.56e-74</a:t>
            </a:r>
          </a:p>
          <a:p>
            <a:r>
              <a:rPr lang="en-US" dirty="0"/>
              <a:t>Stderr = 6/27e-6</a:t>
            </a:r>
          </a:p>
        </p:txBody>
      </p:sp>
    </p:spTree>
    <p:extLst>
      <p:ext uri="{BB962C8B-B14F-4D97-AF65-F5344CB8AC3E}">
        <p14:creationId xmlns:p14="http://schemas.microsoft.com/office/powerpoint/2010/main" val="38615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7F0A-E845-42E2-9172-FDD44036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Which restaurant cuisines are most common overall?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589891-9D0B-4536-8D2B-6612BC9B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" y="1203158"/>
            <a:ext cx="10065364" cy="4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4511D-7DEA-41F5-A57E-41C9030B0E36}"/>
              </a:ext>
            </a:extLst>
          </p:cNvPr>
          <p:cNvSpPr txBox="1"/>
          <p:nvPr/>
        </p:nvSpPr>
        <p:spPr>
          <a:xfrm>
            <a:off x="72047" y="5865397"/>
            <a:ext cx="7725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Trimmed DF – less common cuisines not represented</a:t>
            </a:r>
          </a:p>
          <a:p>
            <a:endParaRPr lang="en-US" dirty="0"/>
          </a:p>
          <a:p>
            <a:r>
              <a:rPr lang="en-US" dirty="0"/>
              <a:t>This information used to compile a list of relative cuisine frequencies in each city</a:t>
            </a:r>
          </a:p>
        </p:txBody>
      </p:sp>
    </p:spTree>
    <p:extLst>
      <p:ext uri="{BB962C8B-B14F-4D97-AF65-F5344CB8AC3E}">
        <p14:creationId xmlns:p14="http://schemas.microsoft.com/office/powerpoint/2010/main" val="414102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756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Analysis of restaurant markets by city using TripAdvisor and Scrapy</vt:lpstr>
      <vt:lpstr>Restaurant Analysis by City -- Rationale</vt:lpstr>
      <vt:lpstr>Web Scraping from TripAdvisor.com -- Scrapy</vt:lpstr>
      <vt:lpstr>One technical issue – Is every restaurant on the city’s page actually in the city?</vt:lpstr>
      <vt:lpstr>PowerPoint Presentation</vt:lpstr>
      <vt:lpstr>PowerPoint Presentation</vt:lpstr>
      <vt:lpstr>Does every city have a similar number of reviews per restaurant?</vt:lpstr>
      <vt:lpstr>PowerPoint Presentation</vt:lpstr>
      <vt:lpstr>Which restaurant cuisines are most common overall?</vt:lpstr>
      <vt:lpstr>Using these modified DF, we can easily visualize the distribution of cuisines in a given city, or among all cities for a given cuisine – ex. Seafood</vt:lpstr>
      <vt:lpstr>Importantly, we can also visualize the relative abundance and relative popularity of cuisines within a particular city</vt:lpstr>
      <vt:lpstr>Ggplot can tell us in one glance both the relative abundance, and average TripAdvisor ratings of a cuisine within a particular city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46</cp:revision>
  <dcterms:created xsi:type="dcterms:W3CDTF">2018-10-15T13:42:54Z</dcterms:created>
  <dcterms:modified xsi:type="dcterms:W3CDTF">2018-10-16T23:52:55Z</dcterms:modified>
</cp:coreProperties>
</file>