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Playfair Display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PlayfairDisplay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PlayfairDisplaySemiBold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Semi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layfairDisplaySemi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1a964ef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1a964ef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1a964ef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1a964ef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1a964ef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1a964ef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1a964ef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1a964ef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binary cross-entropy loss is good, means its </a:t>
            </a:r>
            <a:r>
              <a:rPr lang="en"/>
              <a:t>accurate</a:t>
            </a:r>
            <a:r>
              <a:rPr lang="en"/>
              <a:t> at its prediction but it is prone to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due to training accuracy increasing while validation plateaus or decreasing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1a964ef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1a964ef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1d25851d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1d25851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1d25851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1d25851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1d25851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1d25851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1d25851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1d25851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1d25851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1d25851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e2a4d1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e2a4d1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1d25851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1d25851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1a964e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1a964e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Essentially, we want to use data compression / dimensionality reduction to reduce our vector space into a 1000 vector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a964e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1a964e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1a964ef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1a964ef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1a964ef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1a964ef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1a964ef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1a964ef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1a964ef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1a964ef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1d25851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1d25851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67500" y="1487125"/>
            <a:ext cx="7809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685800" y="3052125"/>
            <a:ext cx="78090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eges">
  <p:cSld name="CUSTOM_2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5896500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66332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494850" y="571500"/>
            <a:ext cx="64707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67500" y="8763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1493150" y="2113225"/>
            <a:ext cx="2964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10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93300" y="3521975"/>
            <a:ext cx="296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4686675" y="2113225"/>
            <a:ext cx="2964000" cy="14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10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Playfair Display"/>
              <a:buNone/>
              <a:defRPr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4686825" y="3521975"/>
            <a:ext cx="296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226600" y="2878501"/>
            <a:ext cx="29901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title"/>
          </p:nvPr>
        </p:nvSpPr>
        <p:spPr>
          <a:xfrm>
            <a:off x="5226600" y="1891775"/>
            <a:ext cx="29901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i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67500" y="1819723"/>
            <a:ext cx="2314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667675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4" type="subTitle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5" type="subTitle"/>
          </p:nvPr>
        </p:nvSpPr>
        <p:spPr>
          <a:xfrm>
            <a:off x="6161824" y="1819723"/>
            <a:ext cx="2311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6" type="subTitle"/>
          </p:nvPr>
        </p:nvSpPr>
        <p:spPr>
          <a:xfrm>
            <a:off x="6161822" y="2594048"/>
            <a:ext cx="23145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 flipH="1">
            <a:off x="667450" y="1593325"/>
            <a:ext cx="32352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 flipH="1">
            <a:off x="667450" y="2794175"/>
            <a:ext cx="32352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6750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66750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332895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332895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5" type="subTitle"/>
          </p:nvPr>
        </p:nvSpPr>
        <p:spPr>
          <a:xfrm>
            <a:off x="5990400" y="1809189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5990400" y="2214789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7" type="subTitle"/>
          </p:nvPr>
        </p:nvSpPr>
        <p:spPr>
          <a:xfrm>
            <a:off x="66750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8" type="subTitle"/>
          </p:nvPr>
        </p:nvSpPr>
        <p:spPr>
          <a:xfrm>
            <a:off x="66750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9" type="subTitle"/>
          </p:nvPr>
        </p:nvSpPr>
        <p:spPr>
          <a:xfrm>
            <a:off x="332895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3" type="subTitle"/>
          </p:nvPr>
        </p:nvSpPr>
        <p:spPr>
          <a:xfrm>
            <a:off x="332895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4" type="subTitle"/>
          </p:nvPr>
        </p:nvSpPr>
        <p:spPr>
          <a:xfrm>
            <a:off x="5990400" y="3313050"/>
            <a:ext cx="2486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5" type="subTitle"/>
          </p:nvPr>
        </p:nvSpPr>
        <p:spPr>
          <a:xfrm>
            <a:off x="5990400" y="3718650"/>
            <a:ext cx="2486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-5400000">
            <a:off x="4284300" y="-4284500"/>
            <a:ext cx="580500" cy="9149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 flipH="1" rot="10800000">
            <a:off x="-27750" y="4583400"/>
            <a:ext cx="9171600" cy="5601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flipH="1" rot="10800000">
            <a:off x="0" y="-25"/>
            <a:ext cx="9139800" cy="5769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0" y="4953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4572000" y="1272563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title"/>
          </p:nvPr>
        </p:nvSpPr>
        <p:spPr>
          <a:xfrm>
            <a:off x="4572000" y="18919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4572000" y="2669325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title"/>
          </p:nvPr>
        </p:nvSpPr>
        <p:spPr>
          <a:xfrm>
            <a:off x="4572000" y="3364200"/>
            <a:ext cx="39045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Playfair Display"/>
              <a:buNone/>
              <a:defRPr sz="4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5" type="subTitle"/>
          </p:nvPr>
        </p:nvSpPr>
        <p:spPr>
          <a:xfrm>
            <a:off x="4572000" y="4141500"/>
            <a:ext cx="39045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0" y="0"/>
            <a:ext cx="39045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020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226600" y="2377921"/>
            <a:ext cx="32625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4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226600" y="2965163"/>
            <a:ext cx="3262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226600" y="1592817"/>
            <a:ext cx="32625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b="1"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1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CUSTOM_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67500" y="3360064"/>
            <a:ext cx="23145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667675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3" type="subTitle"/>
          </p:nvPr>
        </p:nvSpPr>
        <p:spPr>
          <a:xfrm>
            <a:off x="3414748" y="3360064"/>
            <a:ext cx="2311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4" type="subTitle"/>
          </p:nvPr>
        </p:nvSpPr>
        <p:spPr>
          <a:xfrm>
            <a:off x="3414745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5" type="subTitle"/>
          </p:nvPr>
        </p:nvSpPr>
        <p:spPr>
          <a:xfrm>
            <a:off x="6161826" y="3360064"/>
            <a:ext cx="2311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6" type="subTitle"/>
          </p:nvPr>
        </p:nvSpPr>
        <p:spPr>
          <a:xfrm>
            <a:off x="6161824" y="3761353"/>
            <a:ext cx="2314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3">
  <p:cSld name="CUSTOM_9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5486400" y="1437173"/>
            <a:ext cx="29901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5486250" y="2306720"/>
            <a:ext cx="29901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4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0" y="-5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67650" y="1735300"/>
            <a:ext cx="29901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667500" y="2312000"/>
            <a:ext cx="29901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67500" y="1357500"/>
            <a:ext cx="3904500" cy="1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667500" y="2576700"/>
            <a:ext cx="3904500" cy="1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5106600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5">
  <p:cSld name="CUSTOM_14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CUSTOM_1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735225" y="2414458"/>
            <a:ext cx="23145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2" type="subTitle"/>
          </p:nvPr>
        </p:nvSpPr>
        <p:spPr>
          <a:xfrm>
            <a:off x="735400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3" type="subTitle"/>
          </p:nvPr>
        </p:nvSpPr>
        <p:spPr>
          <a:xfrm>
            <a:off x="3414745" y="2414458"/>
            <a:ext cx="2311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4" type="subTitle"/>
          </p:nvPr>
        </p:nvSpPr>
        <p:spPr>
          <a:xfrm>
            <a:off x="3414744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5" type="subTitle"/>
          </p:nvPr>
        </p:nvSpPr>
        <p:spPr>
          <a:xfrm>
            <a:off x="6161820" y="2414458"/>
            <a:ext cx="23118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100"/>
              <a:buFont typeface="Montserrat"/>
              <a:buNone/>
              <a:defRPr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6" type="subTitle"/>
          </p:nvPr>
        </p:nvSpPr>
        <p:spPr>
          <a:xfrm>
            <a:off x="6161822" y="2826392"/>
            <a:ext cx="23145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3233275" y="0"/>
            <a:ext cx="591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0" y="571500"/>
            <a:ext cx="65223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hasCustomPrompt="1" type="title"/>
          </p:nvPr>
        </p:nvSpPr>
        <p:spPr>
          <a:xfrm>
            <a:off x="667500" y="1706738"/>
            <a:ext cx="51420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667500" y="2964863"/>
            <a:ext cx="51420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 sz="14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14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66000" y="1463450"/>
            <a:ext cx="3908400" cy="16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663600" y="3034350"/>
            <a:ext cx="3908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">
  <p:cSld name="CUSTOM_2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5872236" y="11148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subTitle"/>
          </p:nvPr>
        </p:nvSpPr>
        <p:spPr>
          <a:xfrm>
            <a:off x="5872236" y="36858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5872236" y="2400300"/>
            <a:ext cx="27387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hasCustomPrompt="1" type="title"/>
          </p:nvPr>
        </p:nvSpPr>
        <p:spPr>
          <a:xfrm>
            <a:off x="3421825" y="5553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9"/>
          <p:cNvSpPr txBox="1"/>
          <p:nvPr>
            <p:ph hasCustomPrompt="1" idx="4" type="title"/>
          </p:nvPr>
        </p:nvSpPr>
        <p:spPr>
          <a:xfrm>
            <a:off x="3421825" y="18408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/>
          <p:nvPr>
            <p:ph hasCustomPrompt="1" idx="5" type="title"/>
          </p:nvPr>
        </p:nvSpPr>
        <p:spPr>
          <a:xfrm>
            <a:off x="3421825" y="3126345"/>
            <a:ext cx="2602800" cy="14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/>
          <p:nvPr/>
        </p:nvSpPr>
        <p:spPr>
          <a:xfrm>
            <a:off x="-9100" y="0"/>
            <a:ext cx="32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5" name="Google Shape;155;p30"/>
          <p:cNvSpPr/>
          <p:nvPr/>
        </p:nvSpPr>
        <p:spPr>
          <a:xfrm>
            <a:off x="0" y="-35875"/>
            <a:ext cx="6675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8476500" y="-18000"/>
            <a:ext cx="6675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2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3" type="subTitle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4" type="subTitle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226600" y="1815550"/>
            <a:ext cx="26076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4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5226600" y="2305950"/>
            <a:ext cx="2607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67500" y="1676250"/>
            <a:ext cx="7809000" cy="8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5000"/>
              <a:buFont typeface="Playfair Display"/>
              <a:buNone/>
              <a:defRPr sz="5000">
                <a:solidFill>
                  <a:srgbClr val="A6BFA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3600" y="2733750"/>
            <a:ext cx="7809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5391900" y="2269200"/>
            <a:ext cx="3084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b="1" sz="2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cortese6/CSE6250-Proje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818200" y="1511250"/>
            <a:ext cx="7327800" cy="15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1"/>
                </a:solidFill>
              </a:rPr>
              <a:t>Learning Patient Representation From Text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2529850" y="3093150"/>
            <a:ext cx="3904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Ethan Tran, Devin Cortese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SVM Model Set-Ups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84400" y="1159075"/>
            <a:ext cx="82935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Baseline #1: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SVM w/ Bag-Of-Tokens (obtained from i2b2 Obesity Data)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TF-IDF Vectorizer – unigrams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SVM – class weights: “balanced” (adjust weights via freq.)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Baseline #2: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SVM w/ SVD Representation (obtained from MIMIC-III)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TF-IDF Vectorizer – unigrams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SVD – 1000 dimensions (to mirror learned representation)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SVM – class weights: “balanced” (adjust weights via freq.)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 Model: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SVM w/ Learned Representation (obtained from DL model)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Must use MIMIC-III alphabet to correctly index embeddings in Learned Representation Model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Harvest hidden layer network weights for each patient.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SVM – class weights: “balanced” (adjust weights via freq.)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33" name="Google Shape;233;p41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509975" y="571500"/>
            <a:ext cx="8397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Computational Implementation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Hardware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Macbook Pros w/ Apple Silicon Chips (no proper GPU)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cTAKES – 10 docs/hours over 46,147 documents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Software Implementation: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PyTorch (instead of Tensorflow/Keras)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Deep Learning Architecture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RMSProp Optimizer &amp; Binary Cross-Entropy Loss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Hyperparameters: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 Epochs (instead of 75)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Batch Size – 50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Learning Rate – 0.001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40" name="Google Shape;240;p42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509975" y="571500"/>
            <a:ext cx="8397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667500" y="1203425"/>
            <a:ext cx="80928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Conversion of Tensorflow/Keras → PyTorch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Utilized boilerplate code from paper’s GitHub repository to mirror architecture set-up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Similar preprocessing techniques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– but modeled to fit adjustment from not utilizing cTAKES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Closely mirrored evaluation code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from paper’s GitHub repository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Ensures that differences in performance occur from preprocessing differences / model training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However, modified set-up to take in our PyTorch model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Implemented TF-IDF Vectorizer &amp; SVD model from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MIMIC-III patient-token matrix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 not provided by repository.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Github Link – </a:t>
            </a:r>
            <a:r>
              <a:rPr lang="en" sz="1800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https://github.com/dcortese6/CSE6250-Project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47" name="Google Shape;247;p43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| Patient Representation Model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3" name="Google Shape;253;p44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84150" y="1203425"/>
            <a:ext cx="84339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Multi-Label Classification Problem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– accuracy is not a good measurement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Metric: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Macro F1 Score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considers class-based precision and recall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handles class imbalance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 Set on Patient Representation Model (after 30 epochs)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Macro F1 Score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80% on training set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66% on testing set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Binary Cross-Entropy Loss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0.09 minimum loss on training set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0.14 minimum loss on testing set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| Patient Representation Model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0" name="Google Shape;260;p45"/>
          <p:cNvCxnSpPr/>
          <p:nvPr/>
        </p:nvCxnSpPr>
        <p:spPr>
          <a:xfrm>
            <a:off x="332150" y="12352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3110" l="4214" r="0" t="0"/>
          <a:stretch/>
        </p:blipFill>
        <p:spPr>
          <a:xfrm>
            <a:off x="102725" y="1413475"/>
            <a:ext cx="4428949" cy="3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 rotWithShape="1">
          <a:blip r:embed="rId4">
            <a:alphaModFix/>
          </a:blip>
          <a:srcRect b="0" l="5222" r="0" t="0"/>
          <a:stretch/>
        </p:blipFill>
        <p:spPr>
          <a:xfrm>
            <a:off x="4643475" y="1413475"/>
            <a:ext cx="4383999" cy="3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| Baseline SVMs vs. Patient Representation SVM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8" name="Google Shape;268;p46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667500" y="1203425"/>
            <a:ext cx="8158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Reimplementation (with tokenization) vs. Paper’s CUI Implementation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Baseline SVMs </a:t>
            </a:r>
            <a:r>
              <a:rPr i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slightly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underperform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paper’s CUI’s baseline models.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Some comorbidities are comparable or even OUT-PERFORMS, but the averages show a 5-10% decrease in across all metrics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Learned Representation 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underperforms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paper’s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counterpart model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Reimplementation shows ~18% decrease vs. their deep learning architecture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Insight: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Tokenization not as effective, as extracting CUI’s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Their learned representation model 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outperforms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baseline, </a:t>
            </a:r>
            <a:r>
              <a:rPr b="1" i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ours does not.</a:t>
            </a:r>
            <a:endParaRPr b="1" i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Cannot confirm 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paper’s original hypothesis with our given implementation.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| Baseline SVMs vs. Patient Representation SVM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5" name="Google Shape;275;p47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25" y="1260275"/>
            <a:ext cx="6902752" cy="37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Discussion | Next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Reproducibility? – YES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results clearly under-perform their model… however,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(1) representation model architecture most likely over-fit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struggles to generalize the clinical notes via tokenization method vs. UMLS CUIs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Silver Lining? – model still somewhat effective (not far off from baseline models)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Difficulties?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CUI Extraction – too slow with cTAKES &amp; pyMetaMap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Computational Resources - no proper GPU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3" name="Google Shape;283;p48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Discussion | Next Steps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Ease?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Great explanations of their architecture and how they harvested their representations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Clear hypothesis, experiments, and findings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Improvements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Clearer expectations of how pre-processing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occurred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Explanation/Demo of their cTAKES utilization (no code or reference in their repository)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Organization / Folder Structure Clarity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deduced hierarchy through intuition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0" name="Google Shape;290;p49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648725" y="1309850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[1] Dligach, Dmitriy, and Timothy Miller. “Learning patient representations from text.” Proceedings of the Seventh Joint Conference on Lexical and Computational Semantics, 2018, https://doi.org/10.18653/v1/s18-2014.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[2] Johnson, Alistair E.W., et al. “Mimic-III, a freely accessible Critical Care Database.” Scientific Data, vol. 3, no. 1, 2016, https://doi.org/10.1038/sdata.2016.35.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[3] Tomas Mikolov, Kai Chen, Greg Corrado, and Jeffrey Dean, Efficient estimation of word representations in vector space, 2013, arXiv preprint arXiv:1301.3781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7" name="Google Shape;297;p50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 | Motivation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67500" y="1203425"/>
            <a:ext cx="81711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Identifying Patient Phenotyping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– important in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Outcome Prediction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Clinical Trial Recruitment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Retrospective Studies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Issues: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Manual Mining EHR (Electronic Health Records) for phenotypes…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Consuming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Inaccurate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Phenotype Automation!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528300" y="571500"/>
            <a:ext cx="8433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648725" y="1309850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[4] Khalafi, Sahar, et al. “A hybrid deep learning approach for pheno- type prediction from Clinical Notes.” Journal of Ambient Intelligence and Humanized Computing, vol. 14, no. 4, 2023, pp. 4503–4513, https://doi.org/10.1007/s12652-023-04568-y.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[5] Uzuner, O. “Recognizing obesity and comorbidities in sparse data.” Journal of the American Medical Informatics Association, vol. 16, no. 4, 2009, pp. 561–570, https://doi.org/10.1197/jamia.m3115.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04" name="Google Shape;304;p51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 | Goals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667500" y="1203425"/>
            <a:ext cx="85503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Predominant Methodology: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Supervised ML w/ Sparse Representation (Bag-Of-Words | Bag-Of-Concepts)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Issue – NEED LOTS OF TEXT DATA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Methodology: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Deep Learning Architecture w/ Dense Representation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Goals: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billing codes to determine phenotypes &amp; predict patient comorbidities.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Achieve a cheaper, yet representational power of a large dataset.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84" name="Google Shape;184;p34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Scope of Reproducibility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Hypothesis: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Using patients’ actual visit outcomes &amp; associated billing codes from patient clinical notes to lower dimensional numeric representation should create quality representations for ML tasks.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that it will achieve BETTER performance vs. using uncompressed text / traditional reduction techniques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Test: 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(1) Recreate their model architecture &amp; preprocessing techniques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(2) Evaluate the model via comorbidity outcome prediction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against baseline SVMs.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91" name="Google Shape;191;p35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MIMIC-III Dataset Preprocessing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00800" y="1145100"/>
            <a:ext cx="83424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Adjustments: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Instead of using cTAKES to obtain UMLS CUI’s, we will turn text into tokens.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cTAKES — large learning curve &amp; slow processing (10 doc/hour) against 46,147 docs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pyMetaMap alternative — still slow processing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Tokenization Process: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Concatenate and group notes for each unique patient.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 all lower-case tokens &amp; remove numerical value or punctuation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Remove patients that have &gt;= 10,000 tokens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Remove tokens that don’t appear &gt;=100 times &amp; stop words.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Outcome: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46,147 to 37,789 Unique Patients (Paper = 44,211 Unique Patients)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8" name="Google Shape;198;p36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MIMIC-III Dataset Preprocessing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418000" y="1203425"/>
            <a:ext cx="83424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 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Processing: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Align each patient with their sequence of multi-hot coded billing codes (ICD9 diagnostic, procedure codes, &amp; CPT Codes)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Remove billing codes that don’t appear &gt;= 1,000 ACROSS ALL PATIENTS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Outcome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174 Unique Billing Codes For Each Patient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5" name="Google Shape;205;p37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i2b2 Dataset Preprocessing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Tokenization</a:t>
            </a: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Processing: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Remove documents that do not have labels for specific comorbidity.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SAME AS MIMIC-III Methodology; apply to i2b2 Obesity Data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 Processing: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 corresponding label for each patient within each comorbidity - “Present”, “Absent”, “Questionable”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Represent them in numeric formats – 0, 1, 2 respectively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Outcome: 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Approximately 1,200 discharge document samples mapped with labels for each comorbidity.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2" name="Google Shape;212;p38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Learned Representation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Deep Learning Architecture</a:t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Embedding Layer: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300 dimensions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Randomly initialized embeddings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Averaging Layer: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300 dimensions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Averages our randomly initialized embeddings 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Hidden Layer: 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1000 dimensions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ReLu Activation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○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Fully Connected Layer:</a:t>
            </a: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174 dimensions (matching possible billing codes)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Char char="■"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Sigmoid Activation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9" name="Google Shape;219;p39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| Learned Representation Architecture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5" name="Google Shape;225;p40"/>
          <p:cNvCxnSpPr/>
          <p:nvPr/>
        </p:nvCxnSpPr>
        <p:spPr>
          <a:xfrm>
            <a:off x="179750" y="1159075"/>
            <a:ext cx="89028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63" y="1309850"/>
            <a:ext cx="4789674" cy="36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