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Times New Roman Bold" charset="1" panose="02030802070405020303"/>
      <p:regular r:id="rId26"/>
    </p:embeddedFont>
    <p:embeddedFont>
      <p:font typeface="Times New Roman" charset="1" panose="02030502070405020303"/>
      <p:regular r:id="rId27"/>
    </p:embeddedFont>
    <p:embeddedFont>
      <p:font typeface="TAN Headline" charset="1" panose="00000000000000000000"/>
      <p:regular r:id="rId28"/>
    </p:embeddedFont>
    <p:embeddedFont>
      <p:font typeface="Canva Sans Bold" charset="1" panose="020B0803030501040103"/>
      <p:regular r:id="rId29"/>
    </p:embeddedFont>
    <p:embeddedFont>
      <p:font typeface="Calibri (MS)" charset="1" panose="020F0502020204030204"/>
      <p:regular r:id="rId30"/>
    </p:embeddedFont>
    <p:embeddedFont>
      <p:font typeface="Calibri (MS) Bold" charset="1" panose="020F0702030404030204"/>
      <p:regular r:id="rId31"/>
    </p:embeddedFont>
    <p:embeddedFont>
      <p:font typeface="Canva Sans" charset="1" panose="020B0503030501040103"/>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9F40B9">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417363">
            <a:off x="11995931" y="5352585"/>
            <a:ext cx="10526738" cy="10736214"/>
            <a:chOff x="0" y="0"/>
            <a:chExt cx="6062980" cy="6183630"/>
          </a:xfrm>
        </p:grpSpPr>
        <p:sp>
          <p:nvSpPr>
            <p:cNvPr name="Freeform 3" id="3"/>
            <p:cNvSpPr/>
            <p:nvPr/>
          </p:nvSpPr>
          <p:spPr>
            <a:xfrm flipH="false" flipV="false" rot="0">
              <a:off x="-257810" y="-427990"/>
              <a:ext cx="6739890" cy="7203440"/>
            </a:xfrm>
            <a:custGeom>
              <a:avLst/>
              <a:gdLst/>
              <a:ahLst/>
              <a:cxnLst/>
              <a:rect r="r" b="b" t="t" l="l"/>
              <a:pathLst>
                <a:path h="7203440" w="6739890">
                  <a:moveTo>
                    <a:pt x="3602990" y="1123950"/>
                  </a:moveTo>
                  <a:cubicBezTo>
                    <a:pt x="3155950" y="1784350"/>
                    <a:pt x="3209290" y="2346960"/>
                    <a:pt x="2705100" y="2646680"/>
                  </a:cubicBezTo>
                  <a:cubicBezTo>
                    <a:pt x="1689100" y="3252470"/>
                    <a:pt x="647700" y="2674620"/>
                    <a:pt x="327660" y="3713480"/>
                  </a:cubicBezTo>
                  <a:cubicBezTo>
                    <a:pt x="0" y="4777740"/>
                    <a:pt x="839470" y="5806440"/>
                    <a:pt x="2597150" y="6450330"/>
                  </a:cubicBezTo>
                  <a:cubicBezTo>
                    <a:pt x="4646930" y="7203440"/>
                    <a:pt x="6739890" y="5153660"/>
                    <a:pt x="6248400" y="3628390"/>
                  </a:cubicBezTo>
                  <a:cubicBezTo>
                    <a:pt x="5842000" y="2364740"/>
                    <a:pt x="6545580" y="1811020"/>
                    <a:pt x="6122670" y="1123950"/>
                  </a:cubicBezTo>
                  <a:cubicBezTo>
                    <a:pt x="5429250" y="0"/>
                    <a:pt x="4081780" y="415290"/>
                    <a:pt x="3602990" y="1123950"/>
                  </a:cubicBezTo>
                  <a:close/>
                </a:path>
              </a:pathLst>
            </a:custGeom>
            <a:solidFill>
              <a:srgbClr val="00BDF2"/>
            </a:solidFill>
            <a:ln w="12700">
              <a:solidFill>
                <a:srgbClr val="000000"/>
              </a:solidFill>
            </a:ln>
          </p:spPr>
        </p:sp>
      </p:grpSp>
      <p:sp>
        <p:nvSpPr>
          <p:cNvPr name="Freeform 4" id="4"/>
          <p:cNvSpPr/>
          <p:nvPr/>
        </p:nvSpPr>
        <p:spPr>
          <a:xfrm flipH="false" flipV="false" rot="8100000">
            <a:off x="-2515826" y="-787415"/>
            <a:ext cx="4379236" cy="4012475"/>
          </a:xfrm>
          <a:custGeom>
            <a:avLst/>
            <a:gdLst/>
            <a:ahLst/>
            <a:cxnLst/>
            <a:rect r="r" b="b" t="t" l="l"/>
            <a:pathLst>
              <a:path h="4012475" w="4379236">
                <a:moveTo>
                  <a:pt x="0" y="0"/>
                </a:moveTo>
                <a:lnTo>
                  <a:pt x="4379236" y="0"/>
                </a:lnTo>
                <a:lnTo>
                  <a:pt x="4379236" y="4012474"/>
                </a:lnTo>
                <a:lnTo>
                  <a:pt x="0" y="40124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2041277" y="639862"/>
            <a:ext cx="15218023" cy="9007277"/>
            <a:chOff x="0" y="0"/>
            <a:chExt cx="12271912" cy="7263526"/>
          </a:xfrm>
        </p:grpSpPr>
        <p:sp>
          <p:nvSpPr>
            <p:cNvPr name="Freeform 6" id="6"/>
            <p:cNvSpPr/>
            <p:nvPr/>
          </p:nvSpPr>
          <p:spPr>
            <a:xfrm flipH="false" flipV="false" rot="0">
              <a:off x="0" y="0"/>
              <a:ext cx="12271912" cy="7263526"/>
            </a:xfrm>
            <a:custGeom>
              <a:avLst/>
              <a:gdLst/>
              <a:ahLst/>
              <a:cxnLst/>
              <a:rect r="r" b="b" t="t" l="l"/>
              <a:pathLst>
                <a:path h="7263526" w="12271912">
                  <a:moveTo>
                    <a:pt x="0" y="0"/>
                  </a:moveTo>
                  <a:lnTo>
                    <a:pt x="12271912" y="0"/>
                  </a:lnTo>
                  <a:lnTo>
                    <a:pt x="12271912" y="7263526"/>
                  </a:lnTo>
                  <a:lnTo>
                    <a:pt x="0" y="7263526"/>
                  </a:lnTo>
                  <a:close/>
                </a:path>
              </a:pathLst>
            </a:custGeom>
            <a:solidFill>
              <a:srgbClr val="000000">
                <a:alpha val="0"/>
              </a:srgbClr>
            </a:solidFill>
          </p:spPr>
        </p:sp>
        <p:sp>
          <p:nvSpPr>
            <p:cNvPr name="TextBox 7" id="7"/>
            <p:cNvSpPr txBox="true"/>
            <p:nvPr/>
          </p:nvSpPr>
          <p:spPr>
            <a:xfrm>
              <a:off x="0" y="-76200"/>
              <a:ext cx="12271912" cy="7339726"/>
            </a:xfrm>
            <a:prstGeom prst="rect">
              <a:avLst/>
            </a:prstGeom>
          </p:spPr>
          <p:txBody>
            <a:bodyPr anchor="t" rtlCol="false" tIns="0" lIns="0" bIns="0" rIns="0"/>
            <a:lstStyle/>
            <a:p>
              <a:pPr algn="ctr">
                <a:lnSpc>
                  <a:spcPts val="4320"/>
                </a:lnSpc>
              </a:pPr>
              <a:r>
                <a:rPr lang="en-US" sz="3600" b="true">
                  <a:solidFill>
                    <a:srgbClr val="FFFFFF"/>
                  </a:solidFill>
                  <a:latin typeface="Times New Roman Bold"/>
                  <a:ea typeface="Times New Roman Bold"/>
                  <a:cs typeface="Times New Roman Bold"/>
                  <a:sym typeface="Times New Roman Bold"/>
                </a:rPr>
                <a:t>Don Bosco Institute of Technology</a:t>
              </a:r>
            </a:p>
            <a:p>
              <a:pPr algn="ctr">
                <a:lnSpc>
                  <a:spcPts val="2879"/>
                </a:lnSpc>
              </a:pPr>
              <a:r>
                <a:rPr lang="en-US" sz="2400" b="true">
                  <a:solidFill>
                    <a:srgbClr val="FFFFFF"/>
                  </a:solidFill>
                  <a:latin typeface="Times New Roman Bold"/>
                  <a:ea typeface="Times New Roman Bold"/>
                  <a:cs typeface="Times New Roman Bold"/>
                  <a:sym typeface="Times New Roman Bold"/>
                </a:rPr>
                <a:t>Kurla, Mumbai, 400070  </a:t>
              </a:r>
            </a:p>
            <a:p>
              <a:pPr algn="ctr">
                <a:lnSpc>
                  <a:spcPts val="2879"/>
                </a:lnSpc>
              </a:pPr>
              <a:r>
                <a:rPr lang="en-US" sz="2400">
                  <a:solidFill>
                    <a:srgbClr val="FFFFFF"/>
                  </a:solidFill>
                  <a:latin typeface="Times New Roman"/>
                  <a:ea typeface="Times New Roman"/>
                  <a:cs typeface="Times New Roman"/>
                  <a:sym typeface="Times New Roman"/>
                </a:rPr>
                <a:t> </a:t>
              </a:r>
            </a:p>
            <a:p>
              <a:pPr algn="ctr">
                <a:lnSpc>
                  <a:spcPts val="2879"/>
                </a:lnSpc>
              </a:pPr>
              <a:r>
                <a:rPr lang="en-US" sz="2400" b="true">
                  <a:solidFill>
                    <a:srgbClr val="FFFFFF"/>
                  </a:solidFill>
                  <a:latin typeface="Times New Roman Bold"/>
                  <a:ea typeface="Times New Roman Bold"/>
                  <a:cs typeface="Times New Roman Bold"/>
                  <a:sym typeface="Times New Roman Bold"/>
                </a:rPr>
                <a:t> </a:t>
              </a:r>
            </a:p>
            <a:p>
              <a:pPr algn="ctr">
                <a:lnSpc>
                  <a:spcPts val="3240"/>
                </a:lnSpc>
              </a:pPr>
              <a:r>
                <a:rPr lang="en-US" sz="2700" b="true">
                  <a:solidFill>
                    <a:srgbClr val="FFFFFF"/>
                  </a:solidFill>
                  <a:latin typeface="Times New Roman Bold"/>
                  <a:ea typeface="Times New Roman Bold"/>
                  <a:cs typeface="Times New Roman Bold"/>
                  <a:sym typeface="Times New Roman Bold"/>
                </a:rPr>
                <a:t>Academic Year: 2024-25</a:t>
              </a:r>
            </a:p>
            <a:p>
              <a:pPr algn="ctr">
                <a:lnSpc>
                  <a:spcPts val="3240"/>
                </a:lnSpc>
              </a:pPr>
              <a:r>
                <a:rPr lang="en-US" sz="2700" b="true">
                  <a:solidFill>
                    <a:srgbClr val="FFFFFF"/>
                  </a:solidFill>
                  <a:latin typeface="Times New Roman Bold"/>
                  <a:ea typeface="Times New Roman Bold"/>
                  <a:cs typeface="Times New Roman Bold"/>
                  <a:sym typeface="Times New Roman Bold"/>
                </a:rPr>
                <a:t>Department of Computer Engineering</a:t>
              </a:r>
            </a:p>
            <a:p>
              <a:pPr algn="ctr">
                <a:lnSpc>
                  <a:spcPts val="3240"/>
                </a:lnSpc>
              </a:pPr>
            </a:p>
            <a:p>
              <a:pPr algn="ctr">
                <a:lnSpc>
                  <a:spcPts val="3240"/>
                </a:lnSpc>
              </a:pPr>
              <a:r>
                <a:rPr lang="en-US" sz="2700" b="true">
                  <a:solidFill>
                    <a:srgbClr val="FFFFFF"/>
                  </a:solidFill>
                  <a:latin typeface="Times New Roman Bold"/>
                  <a:ea typeface="Times New Roman Bold"/>
                  <a:cs typeface="Times New Roman Bold"/>
                  <a:sym typeface="Times New Roman Bold"/>
                </a:rPr>
                <a:t> </a:t>
              </a:r>
            </a:p>
            <a:p>
              <a:pPr algn="ctr">
                <a:lnSpc>
                  <a:spcPts val="3240"/>
                </a:lnSpc>
              </a:pPr>
              <a:r>
                <a:rPr lang="en-US" b="true" sz="2700" u="sng">
                  <a:solidFill>
                    <a:srgbClr val="FFFFFF"/>
                  </a:solidFill>
                  <a:latin typeface="Times New Roman Bold"/>
                  <a:ea typeface="Times New Roman Bold"/>
                  <a:cs typeface="Times New Roman Bold"/>
                  <a:sym typeface="Times New Roman Bold"/>
                </a:rPr>
                <a:t>Subject: Cloud Computing Laboratory</a:t>
              </a:r>
            </a:p>
            <a:p>
              <a:pPr algn="ctr">
                <a:lnSpc>
                  <a:spcPts val="3240"/>
                </a:lnSpc>
              </a:pPr>
              <a:r>
                <a:rPr lang="en-US" sz="2700" b="true">
                  <a:solidFill>
                    <a:srgbClr val="FFFFFF"/>
                  </a:solidFill>
                  <a:latin typeface="Times New Roman Bold"/>
                  <a:ea typeface="Times New Roman Bold"/>
                  <a:cs typeface="Times New Roman Bold"/>
                  <a:sym typeface="Times New Roman Bold"/>
                </a:rPr>
                <a:t> </a:t>
              </a:r>
            </a:p>
            <a:p>
              <a:pPr algn="ctr">
                <a:lnSpc>
                  <a:spcPts val="4559"/>
                </a:lnSpc>
              </a:pPr>
              <a:r>
                <a:rPr lang="en-US" b="true" sz="3799" u="sng">
                  <a:solidFill>
                    <a:srgbClr val="FFFFFF"/>
                  </a:solidFill>
                  <a:latin typeface="Times New Roman Bold"/>
                  <a:ea typeface="Times New Roman Bold"/>
                  <a:cs typeface="Times New Roman Bold"/>
                  <a:sym typeface="Times New Roman Bold"/>
                </a:rPr>
                <a:t>“End-to-End Azure ETL Pipeline: HTTP to Power BI using Data Factory, Databricks &amp; Medallion Architecture”</a:t>
              </a:r>
            </a:p>
            <a:p>
              <a:pPr algn="ctr">
                <a:lnSpc>
                  <a:spcPts val="3240"/>
                </a:lnSpc>
              </a:pPr>
            </a:p>
            <a:p>
              <a:pPr algn="ctr">
                <a:lnSpc>
                  <a:spcPts val="3240"/>
                </a:lnSpc>
              </a:pPr>
            </a:p>
          </p:txBody>
        </p:sp>
      </p:grpSp>
      <p:sp>
        <p:nvSpPr>
          <p:cNvPr name="Freeform 8" id="8"/>
          <p:cNvSpPr/>
          <p:nvPr/>
        </p:nvSpPr>
        <p:spPr>
          <a:xfrm flipH="false" flipV="false" rot="0">
            <a:off x="0" y="0"/>
            <a:ext cx="3571573" cy="3545878"/>
          </a:xfrm>
          <a:custGeom>
            <a:avLst/>
            <a:gdLst/>
            <a:ahLst/>
            <a:cxnLst/>
            <a:rect r="r" b="b" t="t" l="l"/>
            <a:pathLst>
              <a:path h="3545878" w="3571573">
                <a:moveTo>
                  <a:pt x="0" y="0"/>
                </a:moveTo>
                <a:lnTo>
                  <a:pt x="3571573" y="0"/>
                </a:lnTo>
                <a:lnTo>
                  <a:pt x="3571573" y="3545878"/>
                </a:lnTo>
                <a:lnTo>
                  <a:pt x="0" y="3545878"/>
                </a:lnTo>
                <a:lnTo>
                  <a:pt x="0" y="0"/>
                </a:lnTo>
                <a:close/>
              </a:path>
            </a:pathLst>
          </a:custGeom>
          <a:blipFill>
            <a:blip r:embed="rId4"/>
            <a:stretch>
              <a:fillRect l="0" t="0" r="0" b="-91"/>
            </a:stretch>
          </a:blipFill>
        </p:spPr>
      </p:sp>
      <p:graphicFrame>
        <p:nvGraphicFramePr>
          <p:cNvPr name="Table 9" id="9"/>
          <p:cNvGraphicFramePr>
            <a:graphicFrameLocks noGrp="true"/>
          </p:cNvGraphicFramePr>
          <p:nvPr/>
        </p:nvGraphicFramePr>
        <p:xfrm>
          <a:off x="3999397" y="6450139"/>
          <a:ext cx="11020518" cy="3209925"/>
        </p:xfrm>
        <a:graphic>
          <a:graphicData uri="http://schemas.openxmlformats.org/drawingml/2006/table">
            <a:tbl>
              <a:tblPr/>
              <a:tblGrid>
                <a:gridCol w="3124150"/>
                <a:gridCol w="7896368"/>
              </a:tblGrid>
              <a:tr h="1069975">
                <a:tc>
                  <a:txBody>
                    <a:bodyPr anchor="t" rtlCol="false"/>
                    <a:lstStyle/>
                    <a:p>
                      <a:pPr algn="ctr">
                        <a:lnSpc>
                          <a:spcPts val="4619"/>
                        </a:lnSpc>
                        <a:defRPr/>
                      </a:pPr>
                      <a:r>
                        <a:rPr lang="en-US" sz="3299" b="true">
                          <a:solidFill>
                            <a:srgbClr val="FFFFFF"/>
                          </a:solidFill>
                          <a:latin typeface="Times New Roman Bold"/>
                          <a:ea typeface="Times New Roman Bold"/>
                          <a:cs typeface="Times New Roman Bold"/>
                          <a:sym typeface="Times New Roman Bold"/>
                        </a:rPr>
                        <a:t>15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619"/>
                        </a:lnSpc>
                        <a:defRPr/>
                      </a:pPr>
                      <a:r>
                        <a:rPr lang="en-US" sz="3299" b="true">
                          <a:solidFill>
                            <a:srgbClr val="FFFFFF"/>
                          </a:solidFill>
                          <a:latin typeface="Times New Roman Bold"/>
                          <a:ea typeface="Times New Roman Bold"/>
                          <a:cs typeface="Times New Roman Bold"/>
                          <a:sym typeface="Times New Roman Bold"/>
                        </a:rPr>
                        <a:t>Ria Dcosta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69975">
                <a:tc>
                  <a:txBody>
                    <a:bodyPr anchor="t" rtlCol="false"/>
                    <a:lstStyle/>
                    <a:p>
                      <a:pPr algn="ctr">
                        <a:lnSpc>
                          <a:spcPts val="4619"/>
                        </a:lnSpc>
                        <a:defRPr/>
                      </a:pPr>
                      <a:r>
                        <a:rPr lang="en-US" sz="3299">
                          <a:solidFill>
                            <a:srgbClr val="FFFFFF"/>
                          </a:solidFill>
                          <a:latin typeface="Times New Roman"/>
                          <a:ea typeface="Times New Roman"/>
                          <a:cs typeface="Times New Roman"/>
                          <a:sym typeface="Times New Roman"/>
                        </a:rPr>
                        <a:t>16</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619"/>
                        </a:lnSpc>
                        <a:defRPr/>
                      </a:pPr>
                      <a:r>
                        <a:rPr lang="en-US" sz="3299">
                          <a:solidFill>
                            <a:srgbClr val="FFFFFF"/>
                          </a:solidFill>
                          <a:latin typeface="Times New Roman"/>
                          <a:ea typeface="Times New Roman"/>
                          <a:cs typeface="Times New Roman"/>
                          <a:sym typeface="Times New Roman"/>
                        </a:rPr>
                        <a:t>Sasha Dcosta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69975">
                <a:tc>
                  <a:txBody>
                    <a:bodyPr anchor="t" rtlCol="false"/>
                    <a:lstStyle/>
                    <a:p>
                      <a:pPr algn="ctr">
                        <a:lnSpc>
                          <a:spcPts val="4619"/>
                        </a:lnSpc>
                        <a:defRPr/>
                      </a:pPr>
                      <a:r>
                        <a:rPr lang="en-US" sz="3299">
                          <a:solidFill>
                            <a:srgbClr val="FFFFFF"/>
                          </a:solidFill>
                          <a:latin typeface="Times New Roman"/>
                          <a:ea typeface="Times New Roman"/>
                          <a:cs typeface="Times New Roman"/>
                          <a:sym typeface="Times New Roman"/>
                        </a:rPr>
                        <a:t>06</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619"/>
                        </a:lnSpc>
                        <a:defRPr/>
                      </a:pPr>
                      <a:r>
                        <a:rPr lang="en-US" sz="3299">
                          <a:solidFill>
                            <a:srgbClr val="FFFFFF"/>
                          </a:solidFill>
                          <a:latin typeface="Times New Roman"/>
                          <a:ea typeface="Times New Roman"/>
                          <a:cs typeface="Times New Roman"/>
                          <a:sym typeface="Times New Roman"/>
                        </a:rPr>
                        <a:t>Harshavardhan B.</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CB6CE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574741" y="182031"/>
            <a:ext cx="15773400" cy="1988345"/>
            <a:chOff x="0" y="0"/>
            <a:chExt cx="21031200" cy="2651126"/>
          </a:xfrm>
        </p:grpSpPr>
        <p:sp>
          <p:nvSpPr>
            <p:cNvPr name="Freeform 3" id="3"/>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4" id="4"/>
            <p:cNvSpPr txBox="true"/>
            <p:nvPr/>
          </p:nvSpPr>
          <p:spPr>
            <a:xfrm>
              <a:off x="0" y="-19050"/>
              <a:ext cx="21031200" cy="2670176"/>
            </a:xfrm>
            <a:prstGeom prst="rect">
              <a:avLst/>
            </a:prstGeom>
          </p:spPr>
          <p:txBody>
            <a:bodyPr anchor="ctr" rtlCol="false" tIns="0" lIns="0" bIns="0" rIns="0"/>
            <a:lstStyle/>
            <a:p>
              <a:pPr algn="l">
                <a:lnSpc>
                  <a:spcPts val="3024"/>
                </a:lnSpc>
              </a:pPr>
              <a:r>
                <a:rPr lang="en-US" sz="2800" b="true">
                  <a:solidFill>
                    <a:srgbClr val="FFFFFF"/>
                  </a:solidFill>
                  <a:latin typeface="Calibri (MS) Bold"/>
                  <a:ea typeface="Calibri (MS) Bold"/>
                  <a:cs typeface="Calibri (MS) Bold"/>
                  <a:sym typeface="Calibri (MS) Bold"/>
                </a:rPr>
                <a:t>Step 2-1)Adding Container in Storage Account</a:t>
              </a:r>
            </a:p>
          </p:txBody>
        </p:sp>
      </p:grpSp>
      <p:sp>
        <p:nvSpPr>
          <p:cNvPr name="Freeform 5" id="5"/>
          <p:cNvSpPr/>
          <p:nvPr/>
        </p:nvSpPr>
        <p:spPr>
          <a:xfrm flipH="false" flipV="false" rot="0">
            <a:off x="574741" y="1829096"/>
            <a:ext cx="16983431" cy="7698254"/>
          </a:xfrm>
          <a:custGeom>
            <a:avLst/>
            <a:gdLst/>
            <a:ahLst/>
            <a:cxnLst/>
            <a:rect r="r" b="b" t="t" l="l"/>
            <a:pathLst>
              <a:path h="7698254" w="16983431">
                <a:moveTo>
                  <a:pt x="0" y="0"/>
                </a:moveTo>
                <a:lnTo>
                  <a:pt x="16983432" y="0"/>
                </a:lnTo>
                <a:lnTo>
                  <a:pt x="16983432" y="7698254"/>
                </a:lnTo>
                <a:lnTo>
                  <a:pt x="0" y="7698254"/>
                </a:lnTo>
                <a:lnTo>
                  <a:pt x="0" y="0"/>
                </a:lnTo>
                <a:close/>
              </a:path>
            </a:pathLst>
          </a:custGeom>
          <a:blipFill>
            <a:blip r:embed="rId2"/>
            <a:stretch>
              <a:fillRect l="0" t="-17201"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9F40B9">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28700" y="0"/>
            <a:ext cx="15773400" cy="1988345"/>
            <a:chOff x="0" y="0"/>
            <a:chExt cx="21031200" cy="2651126"/>
          </a:xfrm>
        </p:grpSpPr>
        <p:sp>
          <p:nvSpPr>
            <p:cNvPr name="Freeform 3" id="3"/>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FFFFFF">
                <a:alpha val="0"/>
              </a:srgbClr>
            </a:solidFill>
          </p:spPr>
        </p:sp>
        <p:sp>
          <p:nvSpPr>
            <p:cNvPr name="TextBox 4" id="4"/>
            <p:cNvSpPr txBox="true"/>
            <p:nvPr/>
          </p:nvSpPr>
          <p:spPr>
            <a:xfrm>
              <a:off x="0" y="-19050"/>
              <a:ext cx="21031200" cy="2670176"/>
            </a:xfrm>
            <a:prstGeom prst="rect">
              <a:avLst/>
            </a:prstGeom>
          </p:spPr>
          <p:txBody>
            <a:bodyPr anchor="ctr" rtlCol="false" tIns="0" lIns="0" bIns="0" rIns="0"/>
            <a:lstStyle/>
            <a:p>
              <a:pPr algn="l">
                <a:lnSpc>
                  <a:spcPts val="3024"/>
                </a:lnSpc>
              </a:pPr>
              <a:r>
                <a:rPr lang="en-US" sz="2800" b="true">
                  <a:solidFill>
                    <a:srgbClr val="FFFFFF"/>
                  </a:solidFill>
                  <a:latin typeface="Calibri (MS) Bold"/>
                  <a:ea typeface="Calibri (MS) Bold"/>
                  <a:cs typeface="Calibri (MS) Bold"/>
                  <a:sym typeface="Calibri (MS) Bold"/>
                </a:rPr>
                <a:t>Step 3) Data Factory Creation</a:t>
              </a:r>
            </a:p>
          </p:txBody>
        </p:sp>
      </p:grpSp>
      <p:sp>
        <p:nvSpPr>
          <p:cNvPr name="Freeform 5" id="5"/>
          <p:cNvSpPr/>
          <p:nvPr/>
        </p:nvSpPr>
        <p:spPr>
          <a:xfrm flipH="false" flipV="false" rot="0">
            <a:off x="622646" y="1820105"/>
            <a:ext cx="17042709" cy="7725123"/>
          </a:xfrm>
          <a:custGeom>
            <a:avLst/>
            <a:gdLst/>
            <a:ahLst/>
            <a:cxnLst/>
            <a:rect r="r" b="b" t="t" l="l"/>
            <a:pathLst>
              <a:path h="7725123" w="17042709">
                <a:moveTo>
                  <a:pt x="0" y="0"/>
                </a:moveTo>
                <a:lnTo>
                  <a:pt x="17042708" y="0"/>
                </a:lnTo>
                <a:lnTo>
                  <a:pt x="17042708" y="7725123"/>
                </a:lnTo>
                <a:lnTo>
                  <a:pt x="0" y="7725123"/>
                </a:lnTo>
                <a:lnTo>
                  <a:pt x="0" y="0"/>
                </a:lnTo>
                <a:close/>
              </a:path>
            </a:pathLst>
          </a:custGeom>
          <a:blipFill>
            <a:blip r:embed="rId2"/>
            <a:stretch>
              <a:fillRect l="0" t="-17201"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9F40B9">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525987" y="230785"/>
            <a:ext cx="15773400" cy="1988345"/>
            <a:chOff x="0" y="0"/>
            <a:chExt cx="21031200" cy="2651126"/>
          </a:xfrm>
        </p:grpSpPr>
        <p:sp>
          <p:nvSpPr>
            <p:cNvPr name="Freeform 3" id="3"/>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4" id="4"/>
            <p:cNvSpPr txBox="true"/>
            <p:nvPr/>
          </p:nvSpPr>
          <p:spPr>
            <a:xfrm>
              <a:off x="0" y="-19050"/>
              <a:ext cx="21031200" cy="2670176"/>
            </a:xfrm>
            <a:prstGeom prst="rect">
              <a:avLst/>
            </a:prstGeom>
          </p:spPr>
          <p:txBody>
            <a:bodyPr anchor="ctr" rtlCol="false" tIns="0" lIns="0" bIns="0" rIns="0"/>
            <a:lstStyle/>
            <a:p>
              <a:pPr algn="l">
                <a:lnSpc>
                  <a:spcPts val="3024"/>
                </a:lnSpc>
              </a:pPr>
              <a:r>
                <a:rPr lang="en-US" sz="2800" b="true">
                  <a:solidFill>
                    <a:srgbClr val="FFFFFF"/>
                  </a:solidFill>
                  <a:latin typeface="Calibri (MS) Bold"/>
                  <a:ea typeface="Calibri (MS) Bold"/>
                  <a:cs typeface="Calibri (MS) Bold"/>
                  <a:sym typeface="Calibri (MS) Bold"/>
                </a:rPr>
                <a:t>Step 3-1) -In Manage Create Http and Azure data lake gen 2 Links</a:t>
              </a:r>
            </a:p>
            <a:p>
              <a:pPr algn="l">
                <a:lnSpc>
                  <a:spcPts val="3024"/>
                </a:lnSpc>
              </a:pPr>
            </a:p>
          </p:txBody>
        </p:sp>
      </p:grpSp>
      <p:sp>
        <p:nvSpPr>
          <p:cNvPr name="Freeform 5" id="5"/>
          <p:cNvSpPr/>
          <p:nvPr/>
        </p:nvSpPr>
        <p:spPr>
          <a:xfrm flipH="false" flipV="false" rot="0">
            <a:off x="525987" y="1720723"/>
            <a:ext cx="17375830" cy="7858891"/>
          </a:xfrm>
          <a:custGeom>
            <a:avLst/>
            <a:gdLst/>
            <a:ahLst/>
            <a:cxnLst/>
            <a:rect r="r" b="b" t="t" l="l"/>
            <a:pathLst>
              <a:path h="7858891" w="17375830">
                <a:moveTo>
                  <a:pt x="0" y="0"/>
                </a:moveTo>
                <a:lnTo>
                  <a:pt x="17375830" y="0"/>
                </a:lnTo>
                <a:lnTo>
                  <a:pt x="17375830" y="7858891"/>
                </a:lnTo>
                <a:lnTo>
                  <a:pt x="0" y="7858891"/>
                </a:lnTo>
                <a:lnTo>
                  <a:pt x="0" y="0"/>
                </a:lnTo>
                <a:close/>
              </a:path>
            </a:pathLst>
          </a:custGeom>
          <a:blipFill>
            <a:blip r:embed="rId2"/>
            <a:stretch>
              <a:fillRect l="0" t="-17761" r="-258"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9F40B9">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525987" y="230785"/>
            <a:ext cx="15773400" cy="1988345"/>
            <a:chOff x="0" y="0"/>
            <a:chExt cx="21031200" cy="2651126"/>
          </a:xfrm>
        </p:grpSpPr>
        <p:sp>
          <p:nvSpPr>
            <p:cNvPr name="Freeform 3" id="3"/>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4" id="4"/>
            <p:cNvSpPr txBox="true"/>
            <p:nvPr/>
          </p:nvSpPr>
          <p:spPr>
            <a:xfrm>
              <a:off x="0" y="-19050"/>
              <a:ext cx="21031200" cy="2670176"/>
            </a:xfrm>
            <a:prstGeom prst="rect">
              <a:avLst/>
            </a:prstGeom>
          </p:spPr>
          <p:txBody>
            <a:bodyPr anchor="ctr" rtlCol="false" tIns="0" lIns="0" bIns="0" rIns="0"/>
            <a:lstStyle/>
            <a:p>
              <a:pPr algn="l">
                <a:lnSpc>
                  <a:spcPts val="3024"/>
                </a:lnSpc>
              </a:pPr>
              <a:r>
                <a:rPr lang="en-US" sz="2800" b="true">
                  <a:solidFill>
                    <a:srgbClr val="FFFFFF"/>
                  </a:solidFill>
                  <a:latin typeface="Calibri (MS) Bold"/>
                  <a:ea typeface="Calibri (MS) Bold"/>
                  <a:cs typeface="Calibri (MS) Bold"/>
                  <a:sym typeface="Calibri (MS) Bold"/>
                </a:rPr>
                <a:t>Step 4) Azure Data Factory - Copy Activity Creation</a:t>
              </a:r>
            </a:p>
          </p:txBody>
        </p:sp>
      </p:grpSp>
      <p:sp>
        <p:nvSpPr>
          <p:cNvPr name="Freeform 5" id="5"/>
          <p:cNvSpPr/>
          <p:nvPr/>
        </p:nvSpPr>
        <p:spPr>
          <a:xfrm flipH="false" flipV="false" rot="0">
            <a:off x="525987" y="1925790"/>
            <a:ext cx="17019831" cy="7751466"/>
          </a:xfrm>
          <a:custGeom>
            <a:avLst/>
            <a:gdLst/>
            <a:ahLst/>
            <a:cxnLst/>
            <a:rect r="r" b="b" t="t" l="l"/>
            <a:pathLst>
              <a:path h="7751466" w="17019831">
                <a:moveTo>
                  <a:pt x="0" y="0"/>
                </a:moveTo>
                <a:lnTo>
                  <a:pt x="17019832" y="0"/>
                </a:lnTo>
                <a:lnTo>
                  <a:pt x="17019832" y="7751466"/>
                </a:lnTo>
                <a:lnTo>
                  <a:pt x="0" y="7751466"/>
                </a:lnTo>
                <a:lnTo>
                  <a:pt x="0" y="0"/>
                </a:lnTo>
                <a:close/>
              </a:path>
            </a:pathLst>
          </a:custGeom>
          <a:blipFill>
            <a:blip r:embed="rId2"/>
            <a:stretch>
              <a:fillRect l="0" t="-16646"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9F40B9">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738759" y="230785"/>
            <a:ext cx="15773400" cy="1988345"/>
            <a:chOff x="0" y="0"/>
            <a:chExt cx="21031200" cy="2651126"/>
          </a:xfrm>
        </p:grpSpPr>
        <p:sp>
          <p:nvSpPr>
            <p:cNvPr name="Freeform 3" id="3"/>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4" id="4"/>
            <p:cNvSpPr txBox="true"/>
            <p:nvPr/>
          </p:nvSpPr>
          <p:spPr>
            <a:xfrm>
              <a:off x="0" y="-19050"/>
              <a:ext cx="21031200" cy="2670176"/>
            </a:xfrm>
            <a:prstGeom prst="rect">
              <a:avLst/>
            </a:prstGeom>
          </p:spPr>
          <p:txBody>
            <a:bodyPr anchor="ctr" rtlCol="false" tIns="0" lIns="0" bIns="0" rIns="0"/>
            <a:lstStyle/>
            <a:p>
              <a:pPr algn="l">
                <a:lnSpc>
                  <a:spcPts val="3024"/>
                </a:lnSpc>
              </a:pPr>
              <a:r>
                <a:rPr lang="en-US" sz="2800" b="true">
                  <a:solidFill>
                    <a:srgbClr val="FFFFFF"/>
                  </a:solidFill>
                  <a:latin typeface="Calibri (MS) Bold"/>
                  <a:ea typeface="Calibri (MS) Bold"/>
                  <a:cs typeface="Calibri (MS) Bold"/>
                  <a:sym typeface="Calibri (MS) Bold"/>
                </a:rPr>
                <a:t>Step 5) Azure DataBricks Creation</a:t>
              </a:r>
            </a:p>
          </p:txBody>
        </p:sp>
      </p:grpSp>
      <p:sp>
        <p:nvSpPr>
          <p:cNvPr name="Freeform 5" id="5"/>
          <p:cNvSpPr/>
          <p:nvPr/>
        </p:nvSpPr>
        <p:spPr>
          <a:xfrm flipH="false" flipV="false" rot="0">
            <a:off x="742418" y="1755965"/>
            <a:ext cx="16803165" cy="7652787"/>
          </a:xfrm>
          <a:custGeom>
            <a:avLst/>
            <a:gdLst/>
            <a:ahLst/>
            <a:cxnLst/>
            <a:rect r="r" b="b" t="t" l="l"/>
            <a:pathLst>
              <a:path h="7652787" w="16803165">
                <a:moveTo>
                  <a:pt x="0" y="0"/>
                </a:moveTo>
                <a:lnTo>
                  <a:pt x="16803164" y="0"/>
                </a:lnTo>
                <a:lnTo>
                  <a:pt x="16803164" y="7652788"/>
                </a:lnTo>
                <a:lnTo>
                  <a:pt x="0" y="7652788"/>
                </a:lnTo>
                <a:lnTo>
                  <a:pt x="0" y="0"/>
                </a:lnTo>
                <a:close/>
              </a:path>
            </a:pathLst>
          </a:custGeom>
          <a:blipFill>
            <a:blip r:embed="rId2"/>
            <a:stretch>
              <a:fillRect l="0" t="-16646"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CB6CE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806794" y="328294"/>
            <a:ext cx="15773400" cy="1988345"/>
            <a:chOff x="0" y="0"/>
            <a:chExt cx="21031200" cy="2651126"/>
          </a:xfrm>
        </p:grpSpPr>
        <p:sp>
          <p:nvSpPr>
            <p:cNvPr name="Freeform 3" id="3"/>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4" id="4"/>
            <p:cNvSpPr txBox="true"/>
            <p:nvPr/>
          </p:nvSpPr>
          <p:spPr>
            <a:xfrm>
              <a:off x="0" y="-19050"/>
              <a:ext cx="21031200" cy="2670176"/>
            </a:xfrm>
            <a:prstGeom prst="rect">
              <a:avLst/>
            </a:prstGeom>
          </p:spPr>
          <p:txBody>
            <a:bodyPr anchor="ctr" rtlCol="false" tIns="0" lIns="0" bIns="0" rIns="0"/>
            <a:lstStyle/>
            <a:p>
              <a:pPr algn="l">
                <a:lnSpc>
                  <a:spcPts val="3024"/>
                </a:lnSpc>
              </a:pPr>
              <a:r>
                <a:rPr lang="en-US" sz="2800" b="true">
                  <a:solidFill>
                    <a:srgbClr val="FFFFFF"/>
                  </a:solidFill>
                  <a:latin typeface="Calibri (MS) Bold"/>
                  <a:ea typeface="Calibri (MS) Bold"/>
                  <a:cs typeface="Calibri (MS) Bold"/>
                  <a:sym typeface="Calibri (MS) Bold"/>
                </a:rPr>
                <a:t>Step 6) Azure DataBricks Cluster Creation</a:t>
              </a:r>
            </a:p>
          </p:txBody>
        </p:sp>
      </p:grpSp>
      <p:sp>
        <p:nvSpPr>
          <p:cNvPr name="Freeform 5" id="5"/>
          <p:cNvSpPr/>
          <p:nvPr/>
        </p:nvSpPr>
        <p:spPr>
          <a:xfrm flipH="false" flipV="false" rot="0">
            <a:off x="806794" y="2024113"/>
            <a:ext cx="16674413" cy="7630116"/>
          </a:xfrm>
          <a:custGeom>
            <a:avLst/>
            <a:gdLst/>
            <a:ahLst/>
            <a:cxnLst/>
            <a:rect r="r" b="b" t="t" l="l"/>
            <a:pathLst>
              <a:path h="7630116" w="16674413">
                <a:moveTo>
                  <a:pt x="0" y="0"/>
                </a:moveTo>
                <a:lnTo>
                  <a:pt x="16674412" y="0"/>
                </a:lnTo>
                <a:lnTo>
                  <a:pt x="16674412" y="7630116"/>
                </a:lnTo>
                <a:lnTo>
                  <a:pt x="0" y="7630116"/>
                </a:lnTo>
                <a:lnTo>
                  <a:pt x="0" y="0"/>
                </a:lnTo>
                <a:close/>
              </a:path>
            </a:pathLst>
          </a:custGeom>
          <a:blipFill>
            <a:blip r:embed="rId2"/>
            <a:stretch>
              <a:fillRect l="0" t="-16096"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9F40B9">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811890" y="279539"/>
            <a:ext cx="15773400" cy="1988345"/>
            <a:chOff x="0" y="0"/>
            <a:chExt cx="21031200" cy="2651126"/>
          </a:xfrm>
        </p:grpSpPr>
        <p:sp>
          <p:nvSpPr>
            <p:cNvPr name="Freeform 3" id="3"/>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4" id="4"/>
            <p:cNvSpPr txBox="true"/>
            <p:nvPr/>
          </p:nvSpPr>
          <p:spPr>
            <a:xfrm>
              <a:off x="0" y="-19050"/>
              <a:ext cx="21031200" cy="2670176"/>
            </a:xfrm>
            <a:prstGeom prst="rect">
              <a:avLst/>
            </a:prstGeom>
          </p:spPr>
          <p:txBody>
            <a:bodyPr anchor="ctr" rtlCol="false" tIns="0" lIns="0" bIns="0" rIns="0"/>
            <a:lstStyle/>
            <a:p>
              <a:pPr algn="l">
                <a:lnSpc>
                  <a:spcPts val="3024"/>
                </a:lnSpc>
              </a:pPr>
              <a:r>
                <a:rPr lang="en-US" sz="2800" b="true">
                  <a:solidFill>
                    <a:srgbClr val="FFFFFF"/>
                  </a:solidFill>
                  <a:latin typeface="Calibri (MS) Bold"/>
                  <a:ea typeface="Calibri (MS) Bold"/>
                  <a:cs typeface="Calibri (MS) Bold"/>
                  <a:sym typeface="Calibri (MS) Bold"/>
                </a:rPr>
                <a:t>Step 7) Azure Databricks - Silver Layer - Cleaning &amp; Transformations</a:t>
              </a:r>
            </a:p>
            <a:p>
              <a:pPr algn="l">
                <a:lnSpc>
                  <a:spcPts val="3024"/>
                </a:lnSpc>
              </a:pPr>
            </a:p>
          </p:txBody>
        </p:sp>
      </p:grpSp>
      <p:sp>
        <p:nvSpPr>
          <p:cNvPr name="Freeform 5" id="5"/>
          <p:cNvSpPr/>
          <p:nvPr/>
        </p:nvSpPr>
        <p:spPr>
          <a:xfrm flipH="false" flipV="false" rot="0">
            <a:off x="811890" y="1803905"/>
            <a:ext cx="16878902" cy="7687281"/>
          </a:xfrm>
          <a:custGeom>
            <a:avLst/>
            <a:gdLst/>
            <a:ahLst/>
            <a:cxnLst/>
            <a:rect r="r" b="b" t="t" l="l"/>
            <a:pathLst>
              <a:path h="7687281" w="16878902">
                <a:moveTo>
                  <a:pt x="0" y="0"/>
                </a:moveTo>
                <a:lnTo>
                  <a:pt x="16878902" y="0"/>
                </a:lnTo>
                <a:lnTo>
                  <a:pt x="16878902" y="7687281"/>
                </a:lnTo>
                <a:lnTo>
                  <a:pt x="0" y="7687281"/>
                </a:lnTo>
                <a:lnTo>
                  <a:pt x="0" y="0"/>
                </a:lnTo>
                <a:close/>
              </a:path>
            </a:pathLst>
          </a:custGeom>
          <a:blipFill>
            <a:blip r:embed="rId2"/>
            <a:stretch>
              <a:fillRect l="0" t="-16646"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9F40B9">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706527" y="425802"/>
            <a:ext cx="15773400" cy="1988345"/>
            <a:chOff x="0" y="0"/>
            <a:chExt cx="21031200" cy="2651126"/>
          </a:xfrm>
        </p:grpSpPr>
        <p:sp>
          <p:nvSpPr>
            <p:cNvPr name="Freeform 3" id="3"/>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4" id="4"/>
            <p:cNvSpPr txBox="true"/>
            <p:nvPr/>
          </p:nvSpPr>
          <p:spPr>
            <a:xfrm>
              <a:off x="0" y="-19050"/>
              <a:ext cx="21031200" cy="2670176"/>
            </a:xfrm>
            <a:prstGeom prst="rect">
              <a:avLst/>
            </a:prstGeom>
          </p:spPr>
          <p:txBody>
            <a:bodyPr anchor="ctr" rtlCol="false" tIns="0" lIns="0" bIns="0" rIns="0"/>
            <a:lstStyle/>
            <a:p>
              <a:pPr algn="l">
                <a:lnSpc>
                  <a:spcPts val="3024"/>
                </a:lnSpc>
              </a:pPr>
              <a:r>
                <a:rPr lang="en-US" sz="2800" b="true">
                  <a:solidFill>
                    <a:srgbClr val="FFFFFF"/>
                  </a:solidFill>
                  <a:latin typeface="Calibri (MS) Bold"/>
                  <a:ea typeface="Calibri (MS) Bold"/>
                  <a:cs typeface="Calibri (MS) Bold"/>
                  <a:sym typeface="Calibri (MS) Bold"/>
                </a:rPr>
                <a:t>Step 8) Azure Databricks - Gold Layer - Transformations</a:t>
              </a:r>
            </a:p>
            <a:p>
              <a:pPr algn="l">
                <a:lnSpc>
                  <a:spcPts val="3024"/>
                </a:lnSpc>
              </a:pPr>
            </a:p>
          </p:txBody>
        </p:sp>
      </p:grpSp>
      <p:sp>
        <p:nvSpPr>
          <p:cNvPr name="Freeform 5" id="5"/>
          <p:cNvSpPr/>
          <p:nvPr/>
        </p:nvSpPr>
        <p:spPr>
          <a:xfrm flipH="false" flipV="false" rot="0">
            <a:off x="706527" y="2219130"/>
            <a:ext cx="16874947" cy="7576281"/>
          </a:xfrm>
          <a:custGeom>
            <a:avLst/>
            <a:gdLst/>
            <a:ahLst/>
            <a:cxnLst/>
            <a:rect r="r" b="b" t="t" l="l"/>
            <a:pathLst>
              <a:path h="7576281" w="16874947">
                <a:moveTo>
                  <a:pt x="0" y="0"/>
                </a:moveTo>
                <a:lnTo>
                  <a:pt x="16874946" y="0"/>
                </a:lnTo>
                <a:lnTo>
                  <a:pt x="16874946" y="7576280"/>
                </a:lnTo>
                <a:lnTo>
                  <a:pt x="0" y="7576280"/>
                </a:lnTo>
                <a:lnTo>
                  <a:pt x="0" y="0"/>
                </a:lnTo>
                <a:close/>
              </a:path>
            </a:pathLst>
          </a:custGeom>
          <a:blipFill>
            <a:blip r:embed="rId2"/>
            <a:stretch>
              <a:fillRect l="0" t="-18327"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9F40B9">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525987" y="230785"/>
            <a:ext cx="15773400" cy="1988345"/>
            <a:chOff x="0" y="0"/>
            <a:chExt cx="21031200" cy="2651126"/>
          </a:xfrm>
        </p:grpSpPr>
        <p:sp>
          <p:nvSpPr>
            <p:cNvPr name="Freeform 3" id="3"/>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4" id="4"/>
            <p:cNvSpPr txBox="true"/>
            <p:nvPr/>
          </p:nvSpPr>
          <p:spPr>
            <a:xfrm>
              <a:off x="0" y="-19050"/>
              <a:ext cx="21031200" cy="2670176"/>
            </a:xfrm>
            <a:prstGeom prst="rect">
              <a:avLst/>
            </a:prstGeom>
          </p:spPr>
          <p:txBody>
            <a:bodyPr anchor="ctr" rtlCol="false" tIns="0" lIns="0" bIns="0" rIns="0"/>
            <a:lstStyle/>
            <a:p>
              <a:pPr algn="l">
                <a:lnSpc>
                  <a:spcPts val="3024"/>
                </a:lnSpc>
              </a:pPr>
              <a:r>
                <a:rPr lang="en-US" sz="2800" b="true">
                  <a:solidFill>
                    <a:srgbClr val="FFFFFF"/>
                  </a:solidFill>
                  <a:latin typeface="Calibri (MS) Bold"/>
                  <a:ea typeface="Calibri (MS) Bold"/>
                  <a:cs typeface="Calibri (MS) Bold"/>
                  <a:sym typeface="Calibri (MS) Bold"/>
                </a:rPr>
                <a:t>Step 9) Connecting ADB to Power BI and Generating Reports</a:t>
              </a:r>
            </a:p>
            <a:p>
              <a:pPr algn="l">
                <a:lnSpc>
                  <a:spcPts val="3024"/>
                </a:lnSpc>
              </a:pPr>
            </a:p>
          </p:txBody>
        </p:sp>
      </p:grpSp>
      <p:sp>
        <p:nvSpPr>
          <p:cNvPr name="Freeform 5" id="5"/>
          <p:cNvSpPr/>
          <p:nvPr/>
        </p:nvSpPr>
        <p:spPr>
          <a:xfrm flipH="false" flipV="false" rot="0">
            <a:off x="525987" y="1224958"/>
            <a:ext cx="16350597" cy="8727131"/>
          </a:xfrm>
          <a:custGeom>
            <a:avLst/>
            <a:gdLst/>
            <a:ahLst/>
            <a:cxnLst/>
            <a:rect r="r" b="b" t="t" l="l"/>
            <a:pathLst>
              <a:path h="8727131" w="16350597">
                <a:moveTo>
                  <a:pt x="0" y="0"/>
                </a:moveTo>
                <a:lnTo>
                  <a:pt x="16350597" y="0"/>
                </a:lnTo>
                <a:lnTo>
                  <a:pt x="16350597" y="8727131"/>
                </a:lnTo>
                <a:lnTo>
                  <a:pt x="0" y="8727131"/>
                </a:lnTo>
                <a:lnTo>
                  <a:pt x="0" y="0"/>
                </a:lnTo>
                <a:close/>
              </a:path>
            </a:pathLst>
          </a:custGeom>
          <a:blipFill>
            <a:blip r:embed="rId2"/>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p:cSld>
    <p:bg>
      <p:bgPr>
        <a:gradFill rotWithShape="true">
          <a:gsLst>
            <a:gs pos="0">
              <a:srgbClr val="004AAD">
                <a:alpha val="100000"/>
              </a:srgbClr>
            </a:gs>
            <a:gs pos="100000">
              <a:srgbClr val="9F40B9">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257300" y="547688"/>
            <a:ext cx="15773400" cy="1988345"/>
            <a:chOff x="0" y="0"/>
            <a:chExt cx="21031200" cy="2651126"/>
          </a:xfrm>
        </p:grpSpPr>
        <p:sp>
          <p:nvSpPr>
            <p:cNvPr name="Freeform 3" id="3"/>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FFFFFF">
                <a:alpha val="0"/>
              </a:srgbClr>
            </a:solidFill>
            <a:ln w="95250" cap="sq">
              <a:solidFill>
                <a:srgbClr val="FFFFFF"/>
              </a:solidFill>
              <a:prstDash val="solid"/>
              <a:miter/>
            </a:ln>
          </p:spPr>
        </p:sp>
        <p:sp>
          <p:nvSpPr>
            <p:cNvPr name="TextBox 4" id="4"/>
            <p:cNvSpPr txBox="true"/>
            <p:nvPr/>
          </p:nvSpPr>
          <p:spPr>
            <a:xfrm>
              <a:off x="0" y="76200"/>
              <a:ext cx="21031200" cy="2574926"/>
            </a:xfrm>
            <a:prstGeom prst="rect">
              <a:avLst/>
            </a:prstGeom>
          </p:spPr>
          <p:txBody>
            <a:bodyPr anchor="ctr" rtlCol="false" tIns="0" lIns="0" bIns="0" rIns="0"/>
            <a:lstStyle/>
            <a:p>
              <a:pPr algn="ctr">
                <a:lnSpc>
                  <a:spcPts val="7128"/>
                </a:lnSpc>
              </a:pPr>
              <a:r>
                <a:rPr lang="en-US" sz="6600">
                  <a:solidFill>
                    <a:srgbClr val="FFFFFF"/>
                  </a:solidFill>
                  <a:latin typeface="TAN Headline"/>
                  <a:ea typeface="TAN Headline"/>
                  <a:cs typeface="TAN Headline"/>
                  <a:sym typeface="TAN Headline"/>
                </a:rPr>
                <a:t>Conclusion</a:t>
              </a:r>
            </a:p>
          </p:txBody>
        </p:sp>
      </p:grpSp>
      <p:sp>
        <p:nvSpPr>
          <p:cNvPr name="TextBox 5" id="5"/>
          <p:cNvSpPr txBox="true"/>
          <p:nvPr/>
        </p:nvSpPr>
        <p:spPr>
          <a:xfrm rot="0">
            <a:off x="1711259" y="2633227"/>
            <a:ext cx="16002000" cy="7005821"/>
          </a:xfrm>
          <a:prstGeom prst="rect">
            <a:avLst/>
          </a:prstGeom>
        </p:spPr>
        <p:txBody>
          <a:bodyPr anchor="t" rtlCol="false" tIns="0" lIns="0" bIns="0" rIns="0">
            <a:spAutoFit/>
          </a:bodyPr>
          <a:lstStyle/>
          <a:p>
            <a:pPr algn="l">
              <a:lnSpc>
                <a:spcPts val="5093"/>
              </a:lnSpc>
            </a:pPr>
            <a:r>
              <a:rPr lang="en-US" sz="3638" b="true">
                <a:solidFill>
                  <a:srgbClr val="FFFFFF"/>
                </a:solidFill>
                <a:latin typeface="Canva Sans Bold"/>
                <a:ea typeface="Canva Sans Bold"/>
                <a:cs typeface="Canva Sans Bold"/>
                <a:sym typeface="Canva Sans Bold"/>
              </a:rPr>
              <a:t>This project demonstrates how to build a robust, scalable, and cloud-based ETL pipeline using modern </a:t>
            </a:r>
            <a:r>
              <a:rPr lang="en-US" sz="3638" b="true">
                <a:solidFill>
                  <a:srgbClr val="FFFFFF"/>
                </a:solidFill>
                <a:latin typeface="Canva Sans Bold"/>
                <a:ea typeface="Canva Sans Bold"/>
                <a:cs typeface="Canva Sans Bold"/>
                <a:sym typeface="Canva Sans Bold"/>
              </a:rPr>
              <a:t>Azure tools.</a:t>
            </a:r>
          </a:p>
          <a:p>
            <a:pPr algn="l">
              <a:lnSpc>
                <a:spcPts val="5093"/>
              </a:lnSpc>
            </a:pPr>
            <a:r>
              <a:rPr lang="en-US" sz="3638" b="true">
                <a:solidFill>
                  <a:srgbClr val="FFFFFF"/>
                </a:solidFill>
                <a:latin typeface="Canva Sans Bold"/>
                <a:ea typeface="Canva Sans Bold"/>
                <a:cs typeface="Canva Sans Bold"/>
                <a:sym typeface="Canva Sans Bold"/>
              </a:rPr>
              <a:t>By integrating Azure Data Factory, Data Lake Storage, Databricks, and Power BI, we were able to:</a:t>
            </a:r>
          </a:p>
          <a:p>
            <a:pPr algn="l" marL="785549" indent="-392774" lvl="1">
              <a:lnSpc>
                <a:spcPts val="5093"/>
              </a:lnSpc>
              <a:buFont typeface="Arial"/>
              <a:buChar char="•"/>
            </a:pPr>
            <a:r>
              <a:rPr lang="en-US" b="true" sz="3638">
                <a:solidFill>
                  <a:srgbClr val="FFFFFF"/>
                </a:solidFill>
                <a:latin typeface="Canva Sans Bold"/>
                <a:ea typeface="Canva Sans Bold"/>
                <a:cs typeface="Canva Sans Bold"/>
                <a:sym typeface="Canva Sans Bold"/>
              </a:rPr>
              <a:t>Efficiently ingest, transform, and visualize data</a:t>
            </a:r>
          </a:p>
          <a:p>
            <a:pPr algn="l" marL="785549" indent="-392774" lvl="1">
              <a:lnSpc>
                <a:spcPts val="5093"/>
              </a:lnSpc>
              <a:buFont typeface="Arial"/>
              <a:buChar char="•"/>
            </a:pPr>
            <a:r>
              <a:rPr lang="en-US" b="true" sz="3638">
                <a:solidFill>
                  <a:srgbClr val="FFFFFF"/>
                </a:solidFill>
                <a:latin typeface="Canva Sans Bold"/>
                <a:ea typeface="Canva Sans Bold"/>
                <a:cs typeface="Canva Sans Bold"/>
                <a:sym typeface="Canva Sans Bold"/>
              </a:rPr>
              <a:t>Implement the Medallion Architecture for clean data layering</a:t>
            </a:r>
          </a:p>
          <a:p>
            <a:pPr algn="l" marL="785549" indent="-392774" lvl="1">
              <a:lnSpc>
                <a:spcPts val="5093"/>
              </a:lnSpc>
              <a:buFont typeface="Arial"/>
              <a:buChar char="•"/>
            </a:pPr>
            <a:r>
              <a:rPr lang="en-US" b="true" sz="3638">
                <a:solidFill>
                  <a:srgbClr val="FFFFFF"/>
                </a:solidFill>
                <a:latin typeface="Canva Sans Bold"/>
                <a:ea typeface="Canva Sans Bold"/>
                <a:cs typeface="Canva Sans Bold"/>
                <a:sym typeface="Canva Sans Bold"/>
              </a:rPr>
              <a:t>Provide business-ready insights through interactive dashboards</a:t>
            </a:r>
          </a:p>
          <a:p>
            <a:pPr algn="l">
              <a:lnSpc>
                <a:spcPts val="5093"/>
              </a:lnSpc>
            </a:pPr>
            <a:r>
              <a:rPr lang="en-US" sz="3638" b="true">
                <a:solidFill>
                  <a:srgbClr val="FFFFFF"/>
                </a:solidFill>
                <a:latin typeface="Canva Sans Bold"/>
                <a:ea typeface="Canva Sans Bold"/>
                <a:cs typeface="Canva Sans Bold"/>
                <a:sym typeface="Canva Sans Bold"/>
              </a:rPr>
              <a:t>This end-to-end solution ensures faster decision-making, improved data management, and a strong foundation for enterprise-level analytics.</a:t>
            </a:r>
          </a:p>
          <a:p>
            <a:pPr algn="l">
              <a:lnSpc>
                <a:spcPts val="4566"/>
              </a:lnSpc>
            </a:pPr>
          </a:p>
        </p:txBody>
      </p:sp>
    </p:spTree>
  </p:cSld>
  <p:clrMapOvr>
    <a:masterClrMapping/>
  </p:clrMapOvr>
</p:sld>
</file>

<file path=ppt/slides/slide2.xml><?xml version="1.0" encoding="utf-8"?>
<p:sld xmlns:p="http://schemas.openxmlformats.org/presentationml/2006/main" xmlns:a="http://schemas.openxmlformats.org/drawingml/2006/main">
  <p:cSld>
    <p:bg>
      <p:bgPr>
        <a:gradFill rotWithShape="true">
          <a:gsLst>
            <a:gs pos="0">
              <a:srgbClr val="004AAD">
                <a:alpha val="100000"/>
              </a:srgbClr>
            </a:gs>
            <a:gs pos="100000">
              <a:srgbClr val="CB6CE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28700" y="547688"/>
            <a:ext cx="16002000" cy="2017161"/>
            <a:chOff x="0" y="0"/>
            <a:chExt cx="21031200" cy="2651126"/>
          </a:xfrm>
        </p:grpSpPr>
        <p:sp>
          <p:nvSpPr>
            <p:cNvPr name="Freeform 3" id="3"/>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FFFFFF">
                <a:alpha val="0"/>
              </a:srgbClr>
            </a:solidFill>
            <a:ln w="133350" cap="sq">
              <a:solidFill>
                <a:srgbClr val="FFFFFF"/>
              </a:solidFill>
              <a:prstDash val="solid"/>
              <a:miter/>
            </a:ln>
          </p:spPr>
        </p:sp>
        <p:sp>
          <p:nvSpPr>
            <p:cNvPr name="TextBox 4" id="4"/>
            <p:cNvSpPr txBox="true"/>
            <p:nvPr/>
          </p:nvSpPr>
          <p:spPr>
            <a:xfrm>
              <a:off x="0" y="76200"/>
              <a:ext cx="21031200" cy="2574926"/>
            </a:xfrm>
            <a:prstGeom prst="rect">
              <a:avLst/>
            </a:prstGeom>
          </p:spPr>
          <p:txBody>
            <a:bodyPr anchor="ctr" rtlCol="false" tIns="0" lIns="0" bIns="0" rIns="0"/>
            <a:lstStyle/>
            <a:p>
              <a:pPr algn="ctr">
                <a:lnSpc>
                  <a:spcPts val="7128"/>
                </a:lnSpc>
              </a:pPr>
              <a:r>
                <a:rPr lang="en-US" sz="6600">
                  <a:solidFill>
                    <a:srgbClr val="FFFFFF"/>
                  </a:solidFill>
                  <a:latin typeface="TAN Headline"/>
                  <a:ea typeface="TAN Headline"/>
                  <a:cs typeface="TAN Headline"/>
                  <a:sym typeface="TAN Headline"/>
                </a:rPr>
                <a:t>Introduction/Background</a:t>
              </a:r>
            </a:p>
          </p:txBody>
        </p:sp>
      </p:grpSp>
      <p:sp>
        <p:nvSpPr>
          <p:cNvPr name="TextBox 5" id="5"/>
          <p:cNvSpPr txBox="true"/>
          <p:nvPr/>
        </p:nvSpPr>
        <p:spPr>
          <a:xfrm rot="0">
            <a:off x="1028700" y="2925752"/>
            <a:ext cx="16230600" cy="5887612"/>
          </a:xfrm>
          <a:prstGeom prst="rect">
            <a:avLst/>
          </a:prstGeom>
        </p:spPr>
        <p:txBody>
          <a:bodyPr anchor="t" rtlCol="false" tIns="0" lIns="0" bIns="0" rIns="0">
            <a:spAutoFit/>
          </a:bodyPr>
          <a:lstStyle/>
          <a:p>
            <a:pPr algn="l">
              <a:lnSpc>
                <a:spcPts val="5185"/>
              </a:lnSpc>
            </a:pPr>
            <a:r>
              <a:rPr lang="en-US" sz="3704" b="true">
                <a:solidFill>
                  <a:srgbClr val="FFFFFF"/>
                </a:solidFill>
                <a:latin typeface="Canva Sans Bold"/>
                <a:ea typeface="Canva Sans Bold"/>
                <a:cs typeface="Canva Sans Bold"/>
                <a:sym typeface="Canva Sans Bold"/>
              </a:rPr>
              <a:t>In today’s data-driven world, organizations deal with massive volumes of data from multiple sources. Building efficient data pipelines is essential for extracting insights and making informed business decisions. This project showcases a complete end-to-end ETL pipeline using Microsoft </a:t>
            </a:r>
            <a:r>
              <a:rPr lang="en-US" sz="3704" b="true">
                <a:solidFill>
                  <a:srgbClr val="FFFFFF"/>
                </a:solidFill>
                <a:latin typeface="Canva Sans Bold"/>
                <a:ea typeface="Canva Sans Bold"/>
                <a:cs typeface="Canva Sans Bold"/>
                <a:sym typeface="Canva Sans Bold"/>
              </a:rPr>
              <a:t>Azure services—from raw data ingestion to visual analytics. Leveraging tools like Azure Data Factory, Azure Databricks, Data Lake Storage, and Power BI, this pipeline demonstrates how cloud technologies simplify and scale data engineering workflows for real-world applications.</a:t>
            </a:r>
          </a:p>
        </p:txBody>
      </p:sp>
    </p:spTree>
  </p:cSld>
  <p:clrMapOvr>
    <a:masterClrMapping/>
  </p:clrMapOvr>
</p:sld>
</file>

<file path=ppt/slides/slide20.xml><?xml version="1.0" encoding="utf-8"?>
<p:sld xmlns:p="http://schemas.openxmlformats.org/presentationml/2006/main" xmlns:a="http://schemas.openxmlformats.org/drawingml/2006/main">
  <p:cSld>
    <p:bg>
      <p:bgPr>
        <a:gradFill rotWithShape="true">
          <a:gsLst>
            <a:gs pos="0">
              <a:srgbClr val="004AAD">
                <a:alpha val="100000"/>
              </a:srgbClr>
            </a:gs>
            <a:gs pos="100000">
              <a:srgbClr val="CB6CE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121073" y="2018870"/>
            <a:ext cx="11267004" cy="6249260"/>
            <a:chOff x="0" y="0"/>
            <a:chExt cx="4779805" cy="2651126"/>
          </a:xfrm>
        </p:grpSpPr>
        <p:sp>
          <p:nvSpPr>
            <p:cNvPr name="Freeform 3" id="3"/>
            <p:cNvSpPr/>
            <p:nvPr/>
          </p:nvSpPr>
          <p:spPr>
            <a:xfrm flipH="false" flipV="false" rot="0">
              <a:off x="0" y="0"/>
              <a:ext cx="4779805" cy="2651126"/>
            </a:xfrm>
            <a:custGeom>
              <a:avLst/>
              <a:gdLst/>
              <a:ahLst/>
              <a:cxnLst/>
              <a:rect r="r" b="b" t="t" l="l"/>
              <a:pathLst>
                <a:path h="2651126" w="4779805">
                  <a:moveTo>
                    <a:pt x="0" y="0"/>
                  </a:moveTo>
                  <a:lnTo>
                    <a:pt x="4779805" y="0"/>
                  </a:lnTo>
                  <a:lnTo>
                    <a:pt x="4779805" y="2651126"/>
                  </a:lnTo>
                  <a:lnTo>
                    <a:pt x="0" y="2651126"/>
                  </a:lnTo>
                  <a:close/>
                </a:path>
              </a:pathLst>
            </a:custGeom>
            <a:solidFill>
              <a:srgbClr val="000000">
                <a:alpha val="0"/>
              </a:srgbClr>
            </a:solidFill>
          </p:spPr>
        </p:sp>
        <p:sp>
          <p:nvSpPr>
            <p:cNvPr name="TextBox 4" id="4"/>
            <p:cNvSpPr txBox="true"/>
            <p:nvPr/>
          </p:nvSpPr>
          <p:spPr>
            <a:xfrm>
              <a:off x="0" y="161925"/>
              <a:ext cx="4779805" cy="2489201"/>
            </a:xfrm>
            <a:prstGeom prst="rect">
              <a:avLst/>
            </a:prstGeom>
          </p:spPr>
          <p:txBody>
            <a:bodyPr anchor="ctr" rtlCol="false" tIns="0" lIns="0" bIns="0" rIns="0"/>
            <a:lstStyle/>
            <a:p>
              <a:pPr algn="l">
                <a:lnSpc>
                  <a:spcPts val="15552"/>
                </a:lnSpc>
              </a:pPr>
              <a:r>
                <a:rPr lang="en-US" sz="14400">
                  <a:solidFill>
                    <a:srgbClr val="FFFFFF"/>
                  </a:solidFill>
                  <a:latin typeface="TAN Headline"/>
                  <a:ea typeface="TAN Headline"/>
                  <a:cs typeface="TAN Headline"/>
                  <a:sym typeface="TAN Headline"/>
                </a:rPr>
                <a:t>Thank you </a:t>
              </a:r>
            </a:p>
          </p:txBody>
        </p:sp>
      </p:grpSp>
    </p:spTree>
  </p:cSld>
  <p:clrMapOvr>
    <a:masterClrMapping/>
  </p:clrMapOvr>
</p:sld>
</file>

<file path=ppt/slides/slide3.xml><?xml version="1.0" encoding="utf-8"?>
<p:sld xmlns:p="http://schemas.openxmlformats.org/presentationml/2006/main" xmlns:a="http://schemas.openxmlformats.org/drawingml/2006/main">
  <p:cSld>
    <p:bg>
      <p:bgPr>
        <a:gradFill rotWithShape="true">
          <a:gsLst>
            <a:gs pos="0">
              <a:srgbClr val="004AAD">
                <a:alpha val="100000"/>
              </a:srgbClr>
            </a:gs>
            <a:gs pos="100000">
              <a:srgbClr val="9F40B9">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257300" y="547688"/>
            <a:ext cx="15773400" cy="1988345"/>
            <a:chOff x="0" y="0"/>
            <a:chExt cx="21031200" cy="2651126"/>
          </a:xfrm>
        </p:grpSpPr>
        <p:sp>
          <p:nvSpPr>
            <p:cNvPr name="Freeform 3" id="3"/>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a:ln w="95250" cap="sq">
              <a:solidFill>
                <a:srgbClr val="FFFFFF"/>
              </a:solidFill>
              <a:prstDash val="solid"/>
              <a:miter/>
            </a:ln>
          </p:spPr>
        </p:sp>
        <p:sp>
          <p:nvSpPr>
            <p:cNvPr name="TextBox 4" id="4"/>
            <p:cNvSpPr txBox="true"/>
            <p:nvPr/>
          </p:nvSpPr>
          <p:spPr>
            <a:xfrm>
              <a:off x="0" y="76200"/>
              <a:ext cx="21031200" cy="2574926"/>
            </a:xfrm>
            <a:prstGeom prst="rect">
              <a:avLst/>
            </a:prstGeom>
          </p:spPr>
          <p:txBody>
            <a:bodyPr anchor="ctr" rtlCol="false" tIns="0" lIns="0" bIns="0" rIns="0"/>
            <a:lstStyle/>
            <a:p>
              <a:pPr algn="ctr">
                <a:lnSpc>
                  <a:spcPts val="7128"/>
                </a:lnSpc>
              </a:pPr>
              <a:r>
                <a:rPr lang="en-US" sz="6600">
                  <a:solidFill>
                    <a:srgbClr val="FFFFFF"/>
                  </a:solidFill>
                  <a:latin typeface="TAN Headline"/>
                  <a:ea typeface="TAN Headline"/>
                  <a:cs typeface="TAN Headline"/>
                  <a:sym typeface="TAN Headline"/>
                </a:rPr>
                <a:t>Problem Statement</a:t>
              </a:r>
            </a:p>
          </p:txBody>
        </p:sp>
      </p:grpSp>
      <p:sp>
        <p:nvSpPr>
          <p:cNvPr name="TextBox 5" id="5"/>
          <p:cNvSpPr txBox="true"/>
          <p:nvPr/>
        </p:nvSpPr>
        <p:spPr>
          <a:xfrm rot="0">
            <a:off x="1257300" y="3324654"/>
            <a:ext cx="15773400" cy="5175400"/>
          </a:xfrm>
          <a:prstGeom prst="rect">
            <a:avLst/>
          </a:prstGeom>
        </p:spPr>
        <p:txBody>
          <a:bodyPr anchor="t" rtlCol="false" tIns="0" lIns="0" bIns="0" rIns="0">
            <a:spAutoFit/>
          </a:bodyPr>
          <a:lstStyle/>
          <a:p>
            <a:pPr algn="l">
              <a:lnSpc>
                <a:spcPts val="5861"/>
              </a:lnSpc>
            </a:pPr>
            <a:r>
              <a:rPr lang="en-US" sz="4186" b="true">
                <a:solidFill>
                  <a:srgbClr val="FFFFFF"/>
                </a:solidFill>
                <a:latin typeface="Canva Sans Bold"/>
                <a:ea typeface="Canva Sans Bold"/>
                <a:cs typeface="Canva Sans Bold"/>
                <a:sym typeface="Canva Sans Bold"/>
              </a:rPr>
              <a:t>Organizations often struggle to handle large volumes of raw, unstructure</a:t>
            </a:r>
            <a:r>
              <a:rPr lang="en-US" sz="4186" b="true">
                <a:solidFill>
                  <a:srgbClr val="FFFFFF"/>
                </a:solidFill>
                <a:latin typeface="Canva Sans Bold"/>
                <a:ea typeface="Canva Sans Bold"/>
                <a:cs typeface="Canva Sans Bold"/>
                <a:sym typeface="Canva Sans Bold"/>
              </a:rPr>
              <a:t>d data from various sources. Traditional ETL processes are often manual, slow, and not scalable for handling large datasets. There is a need for an automated, cloud-based solution to efficiently ingest, transform, and visualize data using modern tools like Azure Data Factory, Databricks, and Power BI.</a:t>
            </a:r>
          </a:p>
        </p:txBody>
      </p:sp>
    </p:spTree>
  </p:cSld>
  <p:clrMapOvr>
    <a:masterClrMapping/>
  </p:clrMapOvr>
</p:sld>
</file>

<file path=ppt/slides/slide4.xml><?xml version="1.0" encoding="utf-8"?>
<p:sld xmlns:p="http://schemas.openxmlformats.org/presentationml/2006/main" xmlns:a="http://schemas.openxmlformats.org/drawingml/2006/main">
  <p:cSld>
    <p:bg>
      <p:bgPr>
        <a:gradFill rotWithShape="true">
          <a:gsLst>
            <a:gs pos="0">
              <a:srgbClr val="004AAD">
                <a:alpha val="100000"/>
              </a:srgbClr>
            </a:gs>
            <a:gs pos="100000">
              <a:srgbClr val="CB6CE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257300" y="547688"/>
            <a:ext cx="15773400" cy="1988345"/>
            <a:chOff x="0" y="0"/>
            <a:chExt cx="21031200" cy="2651126"/>
          </a:xfrm>
        </p:grpSpPr>
        <p:sp>
          <p:nvSpPr>
            <p:cNvPr name="Freeform 3" id="3"/>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FFFFFF">
                <a:alpha val="0"/>
              </a:srgbClr>
            </a:solidFill>
            <a:ln w="95250" cap="sq">
              <a:solidFill>
                <a:srgbClr val="FFFFFF"/>
              </a:solidFill>
              <a:prstDash val="solid"/>
              <a:miter/>
            </a:ln>
          </p:spPr>
        </p:sp>
        <p:sp>
          <p:nvSpPr>
            <p:cNvPr name="TextBox 4" id="4"/>
            <p:cNvSpPr txBox="true"/>
            <p:nvPr/>
          </p:nvSpPr>
          <p:spPr>
            <a:xfrm>
              <a:off x="0" y="76200"/>
              <a:ext cx="21031200" cy="2574926"/>
            </a:xfrm>
            <a:prstGeom prst="rect">
              <a:avLst/>
            </a:prstGeom>
          </p:spPr>
          <p:txBody>
            <a:bodyPr anchor="ctr" rtlCol="false" tIns="0" lIns="0" bIns="0" rIns="0"/>
            <a:lstStyle/>
            <a:p>
              <a:pPr algn="ctr">
                <a:lnSpc>
                  <a:spcPts val="7128"/>
                </a:lnSpc>
              </a:pPr>
              <a:r>
                <a:rPr lang="en-US" sz="6600">
                  <a:solidFill>
                    <a:srgbClr val="FFFFFF"/>
                  </a:solidFill>
                  <a:latin typeface="TAN Headline"/>
                  <a:ea typeface="TAN Headline"/>
                  <a:cs typeface="TAN Headline"/>
                  <a:sym typeface="TAN Headline"/>
                </a:rPr>
                <a:t>Project Phases</a:t>
              </a:r>
            </a:p>
          </p:txBody>
        </p:sp>
      </p:grpSp>
      <p:grpSp>
        <p:nvGrpSpPr>
          <p:cNvPr name="Group 5" id="5"/>
          <p:cNvGrpSpPr/>
          <p:nvPr/>
        </p:nvGrpSpPr>
        <p:grpSpPr>
          <a:xfrm rot="0">
            <a:off x="616037" y="2753002"/>
            <a:ext cx="17055926" cy="7533998"/>
            <a:chOff x="0" y="0"/>
            <a:chExt cx="22741235" cy="10045331"/>
          </a:xfrm>
        </p:grpSpPr>
        <p:sp>
          <p:nvSpPr>
            <p:cNvPr name="Freeform 6" id="6"/>
            <p:cNvSpPr/>
            <p:nvPr/>
          </p:nvSpPr>
          <p:spPr>
            <a:xfrm flipH="false" flipV="false" rot="0">
              <a:off x="0" y="0"/>
              <a:ext cx="22741235" cy="10045331"/>
            </a:xfrm>
            <a:custGeom>
              <a:avLst/>
              <a:gdLst/>
              <a:ahLst/>
              <a:cxnLst/>
              <a:rect r="r" b="b" t="t" l="l"/>
              <a:pathLst>
                <a:path h="10045331" w="22741235">
                  <a:moveTo>
                    <a:pt x="0" y="0"/>
                  </a:moveTo>
                  <a:lnTo>
                    <a:pt x="22741235" y="0"/>
                  </a:lnTo>
                  <a:lnTo>
                    <a:pt x="22741235" y="10045331"/>
                  </a:lnTo>
                  <a:lnTo>
                    <a:pt x="0" y="10045331"/>
                  </a:lnTo>
                  <a:close/>
                </a:path>
              </a:pathLst>
            </a:custGeom>
            <a:solidFill>
              <a:srgbClr val="FFFFFF">
                <a:alpha val="0"/>
              </a:srgbClr>
            </a:solidFill>
          </p:spPr>
        </p:sp>
        <p:sp>
          <p:nvSpPr>
            <p:cNvPr name="TextBox 7" id="7"/>
            <p:cNvSpPr txBox="true"/>
            <p:nvPr/>
          </p:nvSpPr>
          <p:spPr>
            <a:xfrm>
              <a:off x="0" y="9525"/>
              <a:ext cx="22741235" cy="10035806"/>
            </a:xfrm>
            <a:prstGeom prst="rect">
              <a:avLst/>
            </a:prstGeom>
          </p:spPr>
          <p:txBody>
            <a:bodyPr anchor="t" rtlCol="false" tIns="0" lIns="0" bIns="0" rIns="0"/>
            <a:lstStyle/>
            <a:p>
              <a:pPr algn="l">
                <a:lnSpc>
                  <a:spcPts val="4373"/>
                </a:lnSpc>
              </a:pPr>
              <a:r>
                <a:rPr lang="en-US" sz="4499">
                  <a:solidFill>
                    <a:srgbClr val="FFFFFF"/>
                  </a:solidFill>
                  <a:latin typeface="Calibri (MS)"/>
                  <a:ea typeface="Calibri (MS)"/>
                  <a:cs typeface="Calibri (MS)"/>
                  <a:sym typeface="Calibri (MS)"/>
                </a:rPr>
                <a:t>🔹</a:t>
              </a:r>
              <a:r>
                <a:rPr lang="en-US" b="true" sz="4499" u="sng">
                  <a:solidFill>
                    <a:srgbClr val="FFFFFF"/>
                  </a:solidFill>
                  <a:latin typeface="Calibri (MS) Bold"/>
                  <a:ea typeface="Calibri (MS) Bold"/>
                  <a:cs typeface="Calibri (MS) Bold"/>
                  <a:sym typeface="Calibri (MS) Bold"/>
                </a:rPr>
                <a:t>Phase 1: Problem Statement Identification</a:t>
              </a:r>
            </a:p>
            <a:p>
              <a:pPr algn="l">
                <a:lnSpc>
                  <a:spcPts val="4373"/>
                </a:lnSpc>
              </a:pPr>
              <a:r>
                <a:rPr lang="en-US" sz="4499">
                  <a:solidFill>
                    <a:srgbClr val="FFFFFF"/>
                  </a:solidFill>
                  <a:latin typeface="Calibri (MS)"/>
                  <a:ea typeface="Calibri (MS)"/>
                  <a:cs typeface="Calibri (MS)"/>
                  <a:sym typeface="Calibri (MS)"/>
                </a:rPr>
                <a:t> Defined the business problem and need for a scalable ETL pipeline using Azure cloud services.</a:t>
              </a:r>
            </a:p>
            <a:p>
              <a:pPr algn="l">
                <a:lnSpc>
                  <a:spcPts val="4373"/>
                </a:lnSpc>
              </a:pPr>
              <a:r>
                <a:rPr lang="en-US" sz="4499">
                  <a:solidFill>
                    <a:srgbClr val="FFFFFF"/>
                  </a:solidFill>
                  <a:latin typeface="Calibri (MS)"/>
                  <a:ea typeface="Calibri (MS)"/>
                  <a:cs typeface="Calibri (MS)"/>
                  <a:sym typeface="Calibri (MS)"/>
                </a:rPr>
                <a:t>🔹</a:t>
              </a:r>
              <a:r>
                <a:rPr lang="en-US" b="true" sz="4499" u="sng">
                  <a:solidFill>
                    <a:srgbClr val="FFFFFF"/>
                  </a:solidFill>
                  <a:latin typeface="Calibri (MS) Bold"/>
                  <a:ea typeface="Calibri (MS) Bold"/>
                  <a:cs typeface="Calibri (MS) Bold"/>
                  <a:sym typeface="Calibri (MS) Bold"/>
                </a:rPr>
                <a:t> Phase 2: Data Pipeline Development</a:t>
              </a:r>
            </a:p>
            <a:p>
              <a:pPr algn="l">
                <a:lnSpc>
                  <a:spcPts val="4373"/>
                </a:lnSpc>
              </a:pPr>
              <a:r>
                <a:rPr lang="en-US" sz="4499">
                  <a:solidFill>
                    <a:srgbClr val="FFFFFF"/>
                  </a:solidFill>
                  <a:latin typeface="Calibri (MS)"/>
                  <a:ea typeface="Calibri (MS)"/>
                  <a:cs typeface="Calibri (MS)"/>
                  <a:sym typeface="Calibri (MS)"/>
                </a:rPr>
                <a:t> Built the ETL process using Azure Data Factory for ingestion, Azure Databricks for transformation, and implemented Medallion Architecture.</a:t>
              </a:r>
            </a:p>
            <a:p>
              <a:pPr algn="l">
                <a:lnSpc>
                  <a:spcPts val="4373"/>
                </a:lnSpc>
              </a:pPr>
              <a:r>
                <a:rPr lang="en-US" sz="4499">
                  <a:solidFill>
                    <a:srgbClr val="FFFFFF"/>
                  </a:solidFill>
                  <a:latin typeface="Calibri (MS)"/>
                  <a:ea typeface="Calibri (MS)"/>
                  <a:cs typeface="Calibri (MS)"/>
                  <a:sym typeface="Calibri (MS)"/>
                </a:rPr>
                <a:t>🔹 </a:t>
              </a:r>
              <a:r>
                <a:rPr lang="en-US" b="true" sz="4499" u="sng">
                  <a:solidFill>
                    <a:srgbClr val="FFFFFF"/>
                  </a:solidFill>
                  <a:latin typeface="Calibri (MS) Bold"/>
                  <a:ea typeface="Calibri (MS) Bold"/>
                  <a:cs typeface="Calibri (MS) Bold"/>
                  <a:sym typeface="Calibri (MS) Bold"/>
                </a:rPr>
                <a:t>Phase 3: Cloud Deployment</a:t>
              </a:r>
            </a:p>
            <a:p>
              <a:pPr algn="l">
                <a:lnSpc>
                  <a:spcPts val="4373"/>
                </a:lnSpc>
              </a:pPr>
              <a:r>
                <a:rPr lang="en-US" sz="4499">
                  <a:solidFill>
                    <a:srgbClr val="FFFFFF"/>
                  </a:solidFill>
                  <a:latin typeface="Calibri (MS)"/>
                  <a:ea typeface="Calibri (MS)"/>
                  <a:cs typeface="Calibri (MS)"/>
                  <a:sym typeface="Calibri (MS)"/>
                </a:rPr>
                <a:t> Deployed services on Azure including Storage Account, Data Factory, Databricks Workspace, and established seamless integration.</a:t>
              </a:r>
            </a:p>
            <a:p>
              <a:pPr algn="l">
                <a:lnSpc>
                  <a:spcPts val="4373"/>
                </a:lnSpc>
              </a:pPr>
              <a:r>
                <a:rPr lang="en-US" sz="4499">
                  <a:solidFill>
                    <a:srgbClr val="FFFFFF"/>
                  </a:solidFill>
                  <a:latin typeface="Calibri (MS)"/>
                  <a:ea typeface="Calibri (MS)"/>
                  <a:cs typeface="Calibri (MS)"/>
                  <a:sym typeface="Calibri (MS)"/>
                </a:rPr>
                <a:t>🔹 </a:t>
              </a:r>
              <a:r>
                <a:rPr lang="en-US" b="true" sz="4499" u="sng">
                  <a:solidFill>
                    <a:srgbClr val="FFFFFF"/>
                  </a:solidFill>
                  <a:latin typeface="Calibri (MS) Bold"/>
                  <a:ea typeface="Calibri (MS) Bold"/>
                  <a:cs typeface="Calibri (MS) Bold"/>
                  <a:sym typeface="Calibri (MS) Bold"/>
                </a:rPr>
                <a:t>Phase 4: Visualization &amp; Reporting</a:t>
              </a:r>
            </a:p>
            <a:p>
              <a:pPr algn="l">
                <a:lnSpc>
                  <a:spcPts val="4373"/>
                </a:lnSpc>
              </a:pPr>
              <a:r>
                <a:rPr lang="en-US" sz="4499">
                  <a:solidFill>
                    <a:srgbClr val="FFFFFF"/>
                  </a:solidFill>
                  <a:latin typeface="Calibri (MS)"/>
                  <a:ea typeface="Calibri (MS)"/>
                  <a:cs typeface="Calibri (MS)"/>
                  <a:sym typeface="Calibri (MS)"/>
                </a:rPr>
                <a:t> Connected cleaned and structured data to Power BI for dashboard creation and business insights</a:t>
              </a:r>
            </a:p>
            <a:p>
              <a:pPr algn="l">
                <a:lnSpc>
                  <a:spcPts val="4373"/>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9F40B9">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28700" y="1975268"/>
            <a:ext cx="6651245" cy="6336464"/>
            <a:chOff x="0" y="0"/>
            <a:chExt cx="6102992" cy="5814158"/>
          </a:xfrm>
        </p:grpSpPr>
        <p:sp>
          <p:nvSpPr>
            <p:cNvPr name="Freeform 3" id="3"/>
            <p:cNvSpPr/>
            <p:nvPr/>
          </p:nvSpPr>
          <p:spPr>
            <a:xfrm flipH="false" flipV="false" rot="0">
              <a:off x="0" y="0"/>
              <a:ext cx="6102992" cy="5814158"/>
            </a:xfrm>
            <a:custGeom>
              <a:avLst/>
              <a:gdLst/>
              <a:ahLst/>
              <a:cxnLst/>
              <a:rect r="r" b="b" t="t" l="l"/>
              <a:pathLst>
                <a:path h="5814158" w="6102992">
                  <a:moveTo>
                    <a:pt x="0" y="0"/>
                  </a:moveTo>
                  <a:lnTo>
                    <a:pt x="6102992" y="0"/>
                  </a:lnTo>
                  <a:lnTo>
                    <a:pt x="6102992" y="5814158"/>
                  </a:lnTo>
                  <a:lnTo>
                    <a:pt x="0" y="5814158"/>
                  </a:lnTo>
                  <a:close/>
                </a:path>
              </a:pathLst>
            </a:custGeom>
            <a:solidFill>
              <a:srgbClr val="FFFFFF">
                <a:alpha val="0"/>
              </a:srgbClr>
            </a:solidFill>
            <a:ln w="95250" cap="sq">
              <a:solidFill>
                <a:srgbClr val="FFFFFF"/>
              </a:solidFill>
              <a:prstDash val="solid"/>
              <a:miter/>
            </a:ln>
          </p:spPr>
        </p:sp>
        <p:sp>
          <p:nvSpPr>
            <p:cNvPr name="TextBox 4" id="4"/>
            <p:cNvSpPr txBox="true"/>
            <p:nvPr/>
          </p:nvSpPr>
          <p:spPr>
            <a:xfrm>
              <a:off x="0" y="76200"/>
              <a:ext cx="6102992" cy="5737958"/>
            </a:xfrm>
            <a:prstGeom prst="rect">
              <a:avLst/>
            </a:prstGeom>
          </p:spPr>
          <p:txBody>
            <a:bodyPr anchor="ctr" rtlCol="false" tIns="0" lIns="0" bIns="0" rIns="0"/>
            <a:lstStyle/>
            <a:p>
              <a:pPr algn="ctr">
                <a:lnSpc>
                  <a:spcPts val="7128"/>
                </a:lnSpc>
              </a:pPr>
              <a:r>
                <a:rPr lang="en-US" sz="6600">
                  <a:solidFill>
                    <a:srgbClr val="FFFFFF"/>
                  </a:solidFill>
                  <a:latin typeface="TAN Headline"/>
                  <a:ea typeface="TAN Headline"/>
                  <a:cs typeface="TAN Headline"/>
                  <a:sym typeface="TAN Headline"/>
                </a:rPr>
                <a:t>Technologies used</a:t>
              </a:r>
            </a:p>
          </p:txBody>
        </p:sp>
      </p:grpSp>
      <p:sp>
        <p:nvSpPr>
          <p:cNvPr name="Freeform 5" id="5"/>
          <p:cNvSpPr/>
          <p:nvPr/>
        </p:nvSpPr>
        <p:spPr>
          <a:xfrm flipH="false" flipV="false" rot="0">
            <a:off x="8037431" y="1028700"/>
            <a:ext cx="9933667" cy="8344280"/>
          </a:xfrm>
          <a:custGeom>
            <a:avLst/>
            <a:gdLst/>
            <a:ahLst/>
            <a:cxnLst/>
            <a:rect r="r" b="b" t="t" l="l"/>
            <a:pathLst>
              <a:path h="8344280" w="9933667">
                <a:moveTo>
                  <a:pt x="0" y="0"/>
                </a:moveTo>
                <a:lnTo>
                  <a:pt x="9933667" y="0"/>
                </a:lnTo>
                <a:lnTo>
                  <a:pt x="9933667" y="8344280"/>
                </a:lnTo>
                <a:lnTo>
                  <a:pt x="0" y="8344280"/>
                </a:lnTo>
                <a:lnTo>
                  <a:pt x="0" y="0"/>
                </a:lnTo>
                <a:close/>
              </a:path>
            </a:pathLst>
          </a:custGeom>
          <a:blipFill>
            <a:blip r:embed="rId2"/>
            <a:stretch>
              <a:fillRect l="-100271" t="-63608" r="-108796" b="-31858"/>
            </a:stretch>
          </a:blipFill>
        </p:spPr>
      </p:sp>
    </p:spTree>
  </p:cSld>
  <p:clrMapOvr>
    <a:masterClrMapping/>
  </p:clrMapOvr>
</p:sld>
</file>

<file path=ppt/slides/slide6.xml><?xml version="1.0" encoding="utf-8"?>
<p:sld xmlns:p="http://schemas.openxmlformats.org/presentationml/2006/main" xmlns:a="http://schemas.openxmlformats.org/drawingml/2006/main">
  <p:cSld>
    <p:bg>
      <p:bgPr>
        <a:gradFill rotWithShape="true">
          <a:gsLst>
            <a:gs pos="0">
              <a:srgbClr val="004AAD">
                <a:alpha val="100000"/>
              </a:srgbClr>
            </a:gs>
            <a:gs pos="100000">
              <a:srgbClr val="CB6CE6">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745381" y="347162"/>
            <a:ext cx="16797238" cy="1988345"/>
            <a:chOff x="0" y="0"/>
            <a:chExt cx="22396317" cy="2651126"/>
          </a:xfrm>
        </p:grpSpPr>
        <p:sp>
          <p:nvSpPr>
            <p:cNvPr name="Freeform 3" id="3"/>
            <p:cNvSpPr/>
            <p:nvPr/>
          </p:nvSpPr>
          <p:spPr>
            <a:xfrm flipH="false" flipV="false" rot="0">
              <a:off x="0" y="0"/>
              <a:ext cx="22396317" cy="2651126"/>
            </a:xfrm>
            <a:custGeom>
              <a:avLst/>
              <a:gdLst/>
              <a:ahLst/>
              <a:cxnLst/>
              <a:rect r="r" b="b" t="t" l="l"/>
              <a:pathLst>
                <a:path h="2651126" w="22396317">
                  <a:moveTo>
                    <a:pt x="0" y="0"/>
                  </a:moveTo>
                  <a:lnTo>
                    <a:pt x="22396317" y="0"/>
                  </a:lnTo>
                  <a:lnTo>
                    <a:pt x="22396317" y="2651126"/>
                  </a:lnTo>
                  <a:lnTo>
                    <a:pt x="0" y="2651126"/>
                  </a:lnTo>
                  <a:close/>
                </a:path>
              </a:pathLst>
            </a:custGeom>
            <a:solidFill>
              <a:srgbClr val="FFFFFF">
                <a:alpha val="0"/>
              </a:srgbClr>
            </a:solidFill>
            <a:ln w="38100" cap="sq">
              <a:solidFill>
                <a:srgbClr val="FFFFFF"/>
              </a:solidFill>
              <a:prstDash val="solid"/>
              <a:miter/>
            </a:ln>
          </p:spPr>
        </p:sp>
        <p:sp>
          <p:nvSpPr>
            <p:cNvPr name="TextBox 4" id="4"/>
            <p:cNvSpPr txBox="true"/>
            <p:nvPr/>
          </p:nvSpPr>
          <p:spPr>
            <a:xfrm>
              <a:off x="0" y="76200"/>
              <a:ext cx="22396317" cy="2574926"/>
            </a:xfrm>
            <a:prstGeom prst="rect">
              <a:avLst/>
            </a:prstGeom>
          </p:spPr>
          <p:txBody>
            <a:bodyPr anchor="ctr" rtlCol="false" tIns="0" lIns="0" bIns="0" rIns="0"/>
            <a:lstStyle/>
            <a:p>
              <a:pPr algn="ctr">
                <a:lnSpc>
                  <a:spcPts val="7128"/>
                </a:lnSpc>
              </a:pPr>
              <a:r>
                <a:rPr lang="en-US" sz="6600">
                  <a:solidFill>
                    <a:srgbClr val="FFFFFF"/>
                  </a:solidFill>
                  <a:latin typeface="TAN Headline"/>
                  <a:ea typeface="TAN Headline"/>
                  <a:cs typeface="TAN Headline"/>
                  <a:sym typeface="TAN Headline"/>
                </a:rPr>
                <a:t>Cloud features/ components used</a:t>
              </a:r>
            </a:p>
          </p:txBody>
        </p:sp>
      </p:grpSp>
      <p:sp>
        <p:nvSpPr>
          <p:cNvPr name="TextBox 5" id="5"/>
          <p:cNvSpPr txBox="true"/>
          <p:nvPr/>
        </p:nvSpPr>
        <p:spPr>
          <a:xfrm rot="0">
            <a:off x="745381" y="2450360"/>
            <a:ext cx="16797238" cy="8084818"/>
          </a:xfrm>
          <a:prstGeom prst="rect">
            <a:avLst/>
          </a:prstGeom>
        </p:spPr>
        <p:txBody>
          <a:bodyPr anchor="t" rtlCol="false" tIns="0" lIns="0" bIns="0" rIns="0">
            <a:spAutoFit/>
          </a:bodyPr>
          <a:lstStyle/>
          <a:p>
            <a:pPr algn="just">
              <a:lnSpc>
                <a:spcPts val="3780"/>
              </a:lnSpc>
            </a:pPr>
            <a:r>
              <a:rPr lang="en-US" sz="2700" b="true">
                <a:solidFill>
                  <a:srgbClr val="FFFFFF"/>
                </a:solidFill>
                <a:latin typeface="Canva Sans Bold"/>
                <a:ea typeface="Canva Sans Bold"/>
                <a:cs typeface="Canva Sans Bold"/>
                <a:sym typeface="Canva Sans Bold"/>
              </a:rPr>
              <a:t>🔹 </a:t>
            </a:r>
            <a:r>
              <a:rPr lang="en-US" b="true" sz="2700" u="sng">
                <a:solidFill>
                  <a:srgbClr val="FFFFFF"/>
                </a:solidFill>
                <a:latin typeface="Canva Sans Bold"/>
                <a:ea typeface="Canva Sans Bold"/>
                <a:cs typeface="Canva Sans Bold"/>
                <a:sym typeface="Canva Sans Bold"/>
              </a:rPr>
              <a:t>Azure Data Factory</a:t>
            </a:r>
          </a:p>
          <a:p>
            <a:pPr algn="just">
              <a:lnSpc>
                <a:spcPts val="3780"/>
              </a:lnSpc>
            </a:pPr>
            <a:r>
              <a:rPr lang="en-US" sz="2700">
                <a:solidFill>
                  <a:srgbClr val="FFFFFF"/>
                </a:solidFill>
                <a:latin typeface="Canva Sans"/>
                <a:ea typeface="Canva Sans"/>
                <a:cs typeface="Canva Sans"/>
                <a:sym typeface="Canva Sans"/>
              </a:rPr>
              <a:t> Orchestrates and automates data workflows through pipelines and copy activities.</a:t>
            </a:r>
          </a:p>
          <a:p>
            <a:pPr algn="just">
              <a:lnSpc>
                <a:spcPts val="3780"/>
              </a:lnSpc>
            </a:pPr>
            <a:r>
              <a:rPr lang="en-US" sz="2700">
                <a:solidFill>
                  <a:srgbClr val="FFFFFF"/>
                </a:solidFill>
                <a:latin typeface="Canva Sans"/>
                <a:ea typeface="Canva Sans"/>
                <a:cs typeface="Canva Sans"/>
                <a:sym typeface="Canva Sans"/>
              </a:rPr>
              <a:t>🔹 </a:t>
            </a:r>
            <a:r>
              <a:rPr lang="en-US" b="true" sz="2700" u="sng">
                <a:solidFill>
                  <a:srgbClr val="FFFFFF"/>
                </a:solidFill>
                <a:latin typeface="Canva Sans Bold"/>
                <a:ea typeface="Canva Sans Bold"/>
                <a:cs typeface="Canva Sans Bold"/>
                <a:sym typeface="Canva Sans Bold"/>
              </a:rPr>
              <a:t>Azure Data Lake Storage Gen2 (ADLS)</a:t>
            </a:r>
          </a:p>
          <a:p>
            <a:pPr algn="just">
              <a:lnSpc>
                <a:spcPts val="3780"/>
              </a:lnSpc>
            </a:pPr>
            <a:r>
              <a:rPr lang="en-US" sz="2700">
                <a:solidFill>
                  <a:srgbClr val="FFFFFF"/>
                </a:solidFill>
                <a:latin typeface="Canva Sans"/>
                <a:ea typeface="Canva Sans"/>
                <a:cs typeface="Canva Sans"/>
                <a:sym typeface="Canva Sans"/>
              </a:rPr>
              <a:t> Highly scalable cloud storage optimized for big data analytics; supports hierarchical namespaces.</a:t>
            </a:r>
          </a:p>
          <a:p>
            <a:pPr algn="just">
              <a:lnSpc>
                <a:spcPts val="3780"/>
              </a:lnSpc>
            </a:pPr>
            <a:r>
              <a:rPr lang="en-US" sz="2700">
                <a:solidFill>
                  <a:srgbClr val="FFFFFF"/>
                </a:solidFill>
                <a:latin typeface="Canva Sans"/>
                <a:ea typeface="Canva Sans"/>
                <a:cs typeface="Canva Sans"/>
                <a:sym typeface="Canva Sans"/>
              </a:rPr>
              <a:t>🔹 </a:t>
            </a:r>
            <a:r>
              <a:rPr lang="en-US" b="true" sz="2700" u="sng">
                <a:solidFill>
                  <a:srgbClr val="FFFFFF"/>
                </a:solidFill>
                <a:latin typeface="Canva Sans Bold"/>
                <a:ea typeface="Canva Sans Bold"/>
                <a:cs typeface="Canva Sans Bold"/>
                <a:sym typeface="Canva Sans Bold"/>
              </a:rPr>
              <a:t>Azure Databricks</a:t>
            </a:r>
          </a:p>
          <a:p>
            <a:pPr algn="just">
              <a:lnSpc>
                <a:spcPts val="3780"/>
              </a:lnSpc>
            </a:pPr>
            <a:r>
              <a:rPr lang="en-US" sz="2700">
                <a:solidFill>
                  <a:srgbClr val="FFFFFF"/>
                </a:solidFill>
                <a:latin typeface="Canva Sans"/>
                <a:ea typeface="Canva Sans"/>
                <a:cs typeface="Canva Sans"/>
                <a:sym typeface="Canva Sans"/>
              </a:rPr>
              <a:t> Apache Spark-based platform for data engineering and machine learning; used for data transformation using PySpark.</a:t>
            </a:r>
          </a:p>
          <a:p>
            <a:pPr algn="just">
              <a:lnSpc>
                <a:spcPts val="3780"/>
              </a:lnSpc>
            </a:pPr>
            <a:r>
              <a:rPr lang="en-US" sz="2700">
                <a:solidFill>
                  <a:srgbClr val="FFFFFF"/>
                </a:solidFill>
                <a:latin typeface="Canva Sans"/>
                <a:ea typeface="Canva Sans"/>
                <a:cs typeface="Canva Sans"/>
                <a:sym typeface="Canva Sans"/>
              </a:rPr>
              <a:t>🔹 </a:t>
            </a:r>
            <a:r>
              <a:rPr lang="en-US" b="true" sz="2700" u="sng">
                <a:solidFill>
                  <a:srgbClr val="FFFFFF"/>
                </a:solidFill>
                <a:latin typeface="Canva Sans Bold"/>
                <a:ea typeface="Canva Sans Bold"/>
                <a:cs typeface="Canva Sans Bold"/>
                <a:sym typeface="Canva Sans Bold"/>
              </a:rPr>
              <a:t>Power BI</a:t>
            </a:r>
          </a:p>
          <a:p>
            <a:pPr algn="just">
              <a:lnSpc>
                <a:spcPts val="3780"/>
              </a:lnSpc>
            </a:pPr>
            <a:r>
              <a:rPr lang="en-US" sz="2700">
                <a:solidFill>
                  <a:srgbClr val="FFFFFF"/>
                </a:solidFill>
                <a:latin typeface="Canva Sans"/>
                <a:ea typeface="Canva Sans"/>
                <a:cs typeface="Canva Sans"/>
                <a:sym typeface="Canva Sans"/>
              </a:rPr>
              <a:t> Cloud-based business intelligence tool used to visualize curated data and generate insights.</a:t>
            </a:r>
          </a:p>
          <a:p>
            <a:pPr algn="just">
              <a:lnSpc>
                <a:spcPts val="3780"/>
              </a:lnSpc>
            </a:pPr>
            <a:r>
              <a:rPr lang="en-US" sz="2700">
                <a:solidFill>
                  <a:srgbClr val="FFFFFF"/>
                </a:solidFill>
                <a:latin typeface="Canva Sans"/>
                <a:ea typeface="Canva Sans"/>
                <a:cs typeface="Canva Sans"/>
                <a:sym typeface="Canva Sans"/>
              </a:rPr>
              <a:t>🔹 </a:t>
            </a:r>
            <a:r>
              <a:rPr lang="en-US" b="true" sz="2700" u="sng">
                <a:solidFill>
                  <a:srgbClr val="FFFFFF"/>
                </a:solidFill>
                <a:latin typeface="Canva Sans Bold"/>
                <a:ea typeface="Canva Sans Bold"/>
                <a:cs typeface="Canva Sans Bold"/>
                <a:sym typeface="Canva Sans Bold"/>
              </a:rPr>
              <a:t>Azure Resource Group</a:t>
            </a:r>
          </a:p>
          <a:p>
            <a:pPr algn="just">
              <a:lnSpc>
                <a:spcPts val="3780"/>
              </a:lnSpc>
            </a:pPr>
            <a:r>
              <a:rPr lang="en-US" sz="2700">
                <a:solidFill>
                  <a:srgbClr val="FFFFFF"/>
                </a:solidFill>
                <a:latin typeface="Canva Sans"/>
                <a:ea typeface="Canva Sans"/>
                <a:cs typeface="Canva Sans"/>
                <a:sym typeface="Canva Sans"/>
              </a:rPr>
              <a:t> Logical container that holds related Azure resources, ensuring organized deployment and management.</a:t>
            </a:r>
          </a:p>
          <a:p>
            <a:pPr algn="just">
              <a:lnSpc>
                <a:spcPts val="3780"/>
              </a:lnSpc>
            </a:pPr>
            <a:r>
              <a:rPr lang="en-US" sz="2700">
                <a:solidFill>
                  <a:srgbClr val="FFFFFF"/>
                </a:solidFill>
                <a:latin typeface="Canva Sans"/>
                <a:ea typeface="Canva Sans"/>
                <a:cs typeface="Canva Sans"/>
                <a:sym typeface="Canva Sans"/>
              </a:rPr>
              <a:t>🔹 </a:t>
            </a:r>
            <a:r>
              <a:rPr lang="en-US" b="true" sz="2700" u="sng">
                <a:solidFill>
                  <a:srgbClr val="FFFFFF"/>
                </a:solidFill>
                <a:latin typeface="Canva Sans Bold"/>
                <a:ea typeface="Canva Sans Bold"/>
                <a:cs typeface="Canva Sans Bold"/>
                <a:sym typeface="Canva Sans Bold"/>
              </a:rPr>
              <a:t>Azure Subscription</a:t>
            </a:r>
          </a:p>
          <a:p>
            <a:pPr algn="just">
              <a:lnSpc>
                <a:spcPts val="3780"/>
              </a:lnSpc>
            </a:pPr>
            <a:r>
              <a:rPr lang="en-US" sz="2700">
                <a:solidFill>
                  <a:srgbClr val="FFFFFF"/>
                </a:solidFill>
                <a:latin typeface="Canva Sans"/>
                <a:ea typeface="Canva Sans"/>
                <a:cs typeface="Canva Sans"/>
                <a:sym typeface="Canva Sans"/>
              </a:rPr>
              <a:t> Allows access to Azure services with usage tracking and billing.</a:t>
            </a:r>
          </a:p>
          <a:p>
            <a:pPr algn="just">
              <a:lnSpc>
                <a:spcPts val="3780"/>
              </a:lnSpc>
            </a:pPr>
            <a:r>
              <a:rPr lang="en-US" sz="2700">
                <a:solidFill>
                  <a:srgbClr val="FFFFFF"/>
                </a:solidFill>
                <a:latin typeface="Canva Sans"/>
                <a:ea typeface="Canva Sans"/>
                <a:cs typeface="Canva Sans"/>
                <a:sym typeface="Canva Sans"/>
              </a:rPr>
              <a:t>🔹 </a:t>
            </a:r>
            <a:r>
              <a:rPr lang="en-US" b="true" sz="2700" u="sng">
                <a:solidFill>
                  <a:srgbClr val="FFFFFF"/>
                </a:solidFill>
                <a:latin typeface="Canva Sans Bold"/>
                <a:ea typeface="Canva Sans Bold"/>
                <a:cs typeface="Canva Sans Bold"/>
                <a:sym typeface="Canva Sans Bold"/>
              </a:rPr>
              <a:t>Access Control (IAM)</a:t>
            </a:r>
          </a:p>
          <a:p>
            <a:pPr algn="just">
              <a:lnSpc>
                <a:spcPts val="3780"/>
              </a:lnSpc>
            </a:pPr>
            <a:r>
              <a:rPr lang="en-US" sz="2700">
                <a:solidFill>
                  <a:srgbClr val="FFFFFF"/>
                </a:solidFill>
                <a:latin typeface="Canva Sans"/>
                <a:ea typeface="Canva Sans"/>
                <a:cs typeface="Canva Sans"/>
                <a:sym typeface="Canva Sans"/>
              </a:rPr>
              <a:t> Manages user roles and permissions to secure access to cloud resources.</a:t>
            </a:r>
          </a:p>
          <a:p>
            <a:pPr algn="just">
              <a:lnSpc>
                <a:spcPts val="378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9F40B9">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5706172" y="547688"/>
            <a:ext cx="15773400" cy="1988345"/>
            <a:chOff x="0" y="0"/>
            <a:chExt cx="21031200" cy="2651126"/>
          </a:xfrm>
        </p:grpSpPr>
        <p:sp>
          <p:nvSpPr>
            <p:cNvPr name="Freeform 3" id="3"/>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FFFFFF">
                <a:alpha val="0"/>
              </a:srgbClr>
            </a:solidFill>
          </p:spPr>
        </p:sp>
        <p:sp>
          <p:nvSpPr>
            <p:cNvPr name="TextBox 4" id="4"/>
            <p:cNvSpPr txBox="true"/>
            <p:nvPr/>
          </p:nvSpPr>
          <p:spPr>
            <a:xfrm>
              <a:off x="0" y="76200"/>
              <a:ext cx="21031200" cy="2574926"/>
            </a:xfrm>
            <a:prstGeom prst="rect">
              <a:avLst/>
            </a:prstGeom>
          </p:spPr>
          <p:txBody>
            <a:bodyPr anchor="ctr" rtlCol="false" tIns="0" lIns="0" bIns="0" rIns="0"/>
            <a:lstStyle/>
            <a:p>
              <a:pPr algn="l">
                <a:lnSpc>
                  <a:spcPts val="7128"/>
                </a:lnSpc>
              </a:pPr>
              <a:r>
                <a:rPr lang="en-US" sz="6600">
                  <a:solidFill>
                    <a:srgbClr val="FFFFFF"/>
                  </a:solidFill>
                  <a:latin typeface="TAN Headline"/>
                  <a:ea typeface="TAN Headline"/>
                  <a:cs typeface="TAN Headline"/>
                  <a:sym typeface="TAN Headline"/>
                </a:rPr>
                <a:t>ARCHITECTURE</a:t>
              </a:r>
            </a:p>
          </p:txBody>
        </p:sp>
      </p:grpSp>
      <p:sp>
        <p:nvSpPr>
          <p:cNvPr name="Freeform 5" id="5"/>
          <p:cNvSpPr/>
          <p:nvPr/>
        </p:nvSpPr>
        <p:spPr>
          <a:xfrm flipH="false" flipV="false" rot="0">
            <a:off x="1690436" y="2536032"/>
            <a:ext cx="14228986" cy="7148534"/>
          </a:xfrm>
          <a:custGeom>
            <a:avLst/>
            <a:gdLst/>
            <a:ahLst/>
            <a:cxnLst/>
            <a:rect r="r" b="b" t="t" l="l"/>
            <a:pathLst>
              <a:path h="7148534" w="14228986">
                <a:moveTo>
                  <a:pt x="0" y="0"/>
                </a:moveTo>
                <a:lnTo>
                  <a:pt x="14228986" y="0"/>
                </a:lnTo>
                <a:lnTo>
                  <a:pt x="14228986" y="7148534"/>
                </a:lnTo>
                <a:lnTo>
                  <a:pt x="0" y="7148534"/>
                </a:lnTo>
                <a:lnTo>
                  <a:pt x="0" y="0"/>
                </a:lnTo>
                <a:close/>
              </a:path>
            </a:pathLst>
          </a:custGeom>
          <a:blipFill>
            <a:blip r:embed="rId2"/>
            <a:stretch>
              <a:fillRect l="-60960" t="-88711" r="-60858" b="-45848"/>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9F40B9">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500867" y="514350"/>
            <a:ext cx="9423911" cy="1028700"/>
            <a:chOff x="0" y="0"/>
            <a:chExt cx="21031200" cy="2295734"/>
          </a:xfrm>
        </p:grpSpPr>
        <p:sp>
          <p:nvSpPr>
            <p:cNvPr name="Freeform 3" id="3"/>
            <p:cNvSpPr/>
            <p:nvPr/>
          </p:nvSpPr>
          <p:spPr>
            <a:xfrm flipH="false" flipV="false" rot="0">
              <a:off x="0" y="0"/>
              <a:ext cx="21031200" cy="2295734"/>
            </a:xfrm>
            <a:custGeom>
              <a:avLst/>
              <a:gdLst/>
              <a:ahLst/>
              <a:cxnLst/>
              <a:rect r="r" b="b" t="t" l="l"/>
              <a:pathLst>
                <a:path h="2295734" w="21031200">
                  <a:moveTo>
                    <a:pt x="0" y="0"/>
                  </a:moveTo>
                  <a:lnTo>
                    <a:pt x="21031200" y="0"/>
                  </a:lnTo>
                  <a:lnTo>
                    <a:pt x="21031200" y="2295734"/>
                  </a:lnTo>
                  <a:lnTo>
                    <a:pt x="0" y="2295734"/>
                  </a:lnTo>
                  <a:close/>
                </a:path>
              </a:pathLst>
            </a:custGeom>
            <a:solidFill>
              <a:srgbClr val="FFFFFF">
                <a:alpha val="0"/>
              </a:srgbClr>
            </a:solidFill>
          </p:spPr>
        </p:sp>
        <p:sp>
          <p:nvSpPr>
            <p:cNvPr name="TextBox 4" id="4"/>
            <p:cNvSpPr txBox="true"/>
            <p:nvPr/>
          </p:nvSpPr>
          <p:spPr>
            <a:xfrm>
              <a:off x="0" y="-19050"/>
              <a:ext cx="21031200" cy="2314784"/>
            </a:xfrm>
            <a:prstGeom prst="rect">
              <a:avLst/>
            </a:prstGeom>
          </p:spPr>
          <p:txBody>
            <a:bodyPr anchor="ctr" rtlCol="false" tIns="0" lIns="0" bIns="0" rIns="0"/>
            <a:lstStyle/>
            <a:p>
              <a:pPr algn="l">
                <a:lnSpc>
                  <a:spcPts val="3024"/>
                </a:lnSpc>
              </a:pPr>
              <a:r>
                <a:rPr lang="en-US" sz="2800" b="true">
                  <a:solidFill>
                    <a:srgbClr val="FFFFFF"/>
                  </a:solidFill>
                  <a:latin typeface="Calibri (MS) Bold"/>
                  <a:ea typeface="Calibri (MS) Bold"/>
                  <a:cs typeface="Calibri (MS) Bold"/>
                  <a:sym typeface="Calibri (MS) Bold"/>
                </a:rPr>
                <a:t>Step 1) Resource group creation</a:t>
              </a:r>
            </a:p>
          </p:txBody>
        </p:sp>
      </p:grpSp>
      <p:sp>
        <p:nvSpPr>
          <p:cNvPr name="Freeform 5" id="5"/>
          <p:cNvSpPr/>
          <p:nvPr/>
        </p:nvSpPr>
        <p:spPr>
          <a:xfrm flipH="false" flipV="false" rot="0">
            <a:off x="500867" y="1829096"/>
            <a:ext cx="17286266" cy="7800537"/>
          </a:xfrm>
          <a:custGeom>
            <a:avLst/>
            <a:gdLst/>
            <a:ahLst/>
            <a:cxnLst/>
            <a:rect r="r" b="b" t="t" l="l"/>
            <a:pathLst>
              <a:path h="7800537" w="17286266">
                <a:moveTo>
                  <a:pt x="0" y="0"/>
                </a:moveTo>
                <a:lnTo>
                  <a:pt x="17286266" y="0"/>
                </a:lnTo>
                <a:lnTo>
                  <a:pt x="17286266" y="7800537"/>
                </a:lnTo>
                <a:lnTo>
                  <a:pt x="0" y="7800537"/>
                </a:lnTo>
                <a:lnTo>
                  <a:pt x="0" y="0"/>
                </a:lnTo>
                <a:close/>
              </a:path>
            </a:pathLst>
          </a:custGeom>
          <a:blipFill>
            <a:blip r:embed="rId2"/>
            <a:stretch>
              <a:fillRect l="-46" t="-17781"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9F40B9">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763136" y="206408"/>
            <a:ext cx="15773400" cy="1988345"/>
            <a:chOff x="0" y="0"/>
            <a:chExt cx="21031200" cy="2651126"/>
          </a:xfrm>
        </p:grpSpPr>
        <p:sp>
          <p:nvSpPr>
            <p:cNvPr name="Freeform 3" id="3"/>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FFFFFF">
                <a:alpha val="0"/>
              </a:srgbClr>
            </a:solidFill>
          </p:spPr>
        </p:sp>
        <p:sp>
          <p:nvSpPr>
            <p:cNvPr name="TextBox 4" id="4"/>
            <p:cNvSpPr txBox="true"/>
            <p:nvPr/>
          </p:nvSpPr>
          <p:spPr>
            <a:xfrm>
              <a:off x="0" y="-19050"/>
              <a:ext cx="21031200" cy="2670176"/>
            </a:xfrm>
            <a:prstGeom prst="rect">
              <a:avLst/>
            </a:prstGeom>
          </p:spPr>
          <p:txBody>
            <a:bodyPr anchor="ctr" rtlCol="false" tIns="0" lIns="0" bIns="0" rIns="0"/>
            <a:lstStyle/>
            <a:p>
              <a:pPr algn="l">
                <a:lnSpc>
                  <a:spcPts val="3024"/>
                </a:lnSpc>
              </a:pPr>
              <a:r>
                <a:rPr lang="en-US" sz="2800" b="true">
                  <a:solidFill>
                    <a:srgbClr val="FFFFFF"/>
                  </a:solidFill>
                  <a:latin typeface="Calibri (MS) Bold"/>
                  <a:ea typeface="Calibri (MS) Bold"/>
                  <a:cs typeface="Calibri (MS) Bold"/>
                  <a:sym typeface="Calibri (MS) Bold"/>
                </a:rPr>
                <a:t>Step 2)Storage Account Creation</a:t>
              </a:r>
            </a:p>
          </p:txBody>
        </p:sp>
      </p:grpSp>
      <p:sp>
        <p:nvSpPr>
          <p:cNvPr name="Freeform 5" id="5"/>
          <p:cNvSpPr/>
          <p:nvPr/>
        </p:nvSpPr>
        <p:spPr>
          <a:xfrm flipH="false" flipV="false" rot="0">
            <a:off x="763136" y="1998922"/>
            <a:ext cx="16496164" cy="7406220"/>
          </a:xfrm>
          <a:custGeom>
            <a:avLst/>
            <a:gdLst/>
            <a:ahLst/>
            <a:cxnLst/>
            <a:rect r="r" b="b" t="t" l="l"/>
            <a:pathLst>
              <a:path h="7406220" w="16496164">
                <a:moveTo>
                  <a:pt x="0" y="0"/>
                </a:moveTo>
                <a:lnTo>
                  <a:pt x="16496164" y="0"/>
                </a:lnTo>
                <a:lnTo>
                  <a:pt x="16496164" y="7406220"/>
                </a:lnTo>
                <a:lnTo>
                  <a:pt x="0" y="7406220"/>
                </a:lnTo>
                <a:lnTo>
                  <a:pt x="0" y="0"/>
                </a:lnTo>
                <a:close/>
              </a:path>
            </a:pathLst>
          </a:custGeom>
          <a:blipFill>
            <a:blip r:embed="rId2"/>
            <a:stretch>
              <a:fillRect l="0" t="-18327"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DAGjv52q854</dc:identifier>
  <dcterms:modified xsi:type="dcterms:W3CDTF">2011-08-01T06:04:30Z</dcterms:modified>
  <cp:revision>1</cp:revision>
  <dc:title>Mini project PresentationFormat.pptx</dc:title>
</cp:coreProperties>
</file>