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8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1066801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25"/>
          <p:cNvGrpSpPr>
            <a:grpSpLocks noChangeAspect="1"/>
          </p:cNvGrpSpPr>
          <p:nvPr/>
        </p:nvGrpSpPr>
        <p:grpSpPr>
          <a:xfrm>
            <a:off x="2071048" y="2502945"/>
            <a:ext cx="1466879" cy="1676400"/>
            <a:chOff x="1230573" y="1890215"/>
            <a:chExt cx="1444388" cy="1650696"/>
          </a:xfrm>
        </p:grpSpPr>
        <p:sp>
          <p:nvSpPr>
            <p:cNvPr id="9" name="Oval 8"/>
            <p:cNvSpPr/>
            <p:nvPr/>
          </p:nvSpPr>
          <p:spPr>
            <a:xfrm>
              <a:off x="1230573" y="1890215"/>
              <a:ext cx="1444388" cy="93714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1935709" y="2845831"/>
              <a:ext cx="603504" cy="40233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1901589" y="3275735"/>
              <a:ext cx="392373" cy="265176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Oval 11"/>
            <p:cNvSpPr/>
            <p:nvPr/>
          </p:nvSpPr>
          <p:spPr>
            <a:xfrm>
              <a:off x="1633181" y="2395181"/>
              <a:ext cx="621792" cy="402336"/>
            </a:xfrm>
            <a:prstGeom prst="ellipse">
              <a:avLst/>
            </a:prstGeom>
            <a:solidFill>
              <a:srgbClr val="FFFFFF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ound Same Side Corner Rectangle 12"/>
          <p:cNvSpPr/>
          <p:nvPr/>
        </p:nvSpPr>
        <p:spPr>
          <a:xfrm rot="5400000" flipH="1">
            <a:off x="4572000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1248" y="1680881"/>
            <a:ext cx="3273552" cy="1640541"/>
          </a:xfrm>
        </p:spPr>
        <p:txBody>
          <a:bodyPr vert="horz" lIns="91440" tIns="0" rIns="91440" bIns="0" rtlCol="0" anchor="b" anchorCtr="0">
            <a:noAutofit/>
          </a:bodyPr>
          <a:lstStyle>
            <a:lvl1pPr algn="ct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248" y="3384176"/>
            <a:ext cx="3273552" cy="530352"/>
          </a:xfrm>
        </p:spPr>
        <p:txBody>
          <a:bodyPr vert="horz" lIns="91440" tIns="0" rIns="91440" bIns="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429001" y="450850"/>
            <a:ext cx="4922184" cy="4611688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6758" y="5069541"/>
            <a:ext cx="4924425" cy="662519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6759" y="5732060"/>
            <a:ext cx="4924425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6" y="1609725"/>
            <a:ext cx="5343525" cy="2281238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3904812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4586704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6" y="443552"/>
            <a:ext cx="5343525" cy="2281238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5055855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5737747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2015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5055855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5737747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3362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6"/>
          </p:nvPr>
        </p:nvSpPr>
        <p:spPr>
          <a:xfrm flipH="1">
            <a:off x="3021106" y="437202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5723362" y="437202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, 2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1112198"/>
            <a:ext cx="2524126" cy="199875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443551"/>
            <a:ext cx="2743200" cy="2968389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3442648"/>
            <a:ext cx="2743200" cy="2968389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5"/>
          </p:nvPr>
        </p:nvSpPr>
        <p:spPr>
          <a:xfrm>
            <a:off x="5840505" y="4108759"/>
            <a:ext cx="2524126" cy="199875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6"/>
          </p:nvPr>
        </p:nvSpPr>
        <p:spPr>
          <a:xfrm>
            <a:off x="5840505" y="3442648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443551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, 3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1112198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443551"/>
            <a:ext cx="2743200" cy="1956816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4462815"/>
            <a:ext cx="2743200" cy="1956816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443551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3021107" y="2452048"/>
            <a:ext cx="2743200" cy="1956816"/>
          </a:xfrm>
          <a:prstGeom prst="rect">
            <a:avLst/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840505" y="3133941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40505" y="2452048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1"/>
          </p:nvPr>
        </p:nvSpPr>
        <p:spPr>
          <a:xfrm>
            <a:off x="5840505" y="5135813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2"/>
          </p:nvPr>
        </p:nvSpPr>
        <p:spPr>
          <a:xfrm>
            <a:off x="5840505" y="4462815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0206" y="685800"/>
            <a:ext cx="4924424" cy="886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40206" y="2020888"/>
            <a:ext cx="4924425" cy="410686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24800" y="750580"/>
            <a:ext cx="914400" cy="53819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7100" y="749300"/>
            <a:ext cx="3924300" cy="53768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1066801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 rot="5400000">
            <a:off x="4585448" y="1603786"/>
            <a:ext cx="3474720" cy="3474720"/>
          </a:xfrm>
          <a:prstGeom prst="round2SameRect">
            <a:avLst>
              <a:gd name="adj1" fmla="val 3096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>
            <a:noFill/>
          </a:ln>
        </p:spPr>
        <p:txBody>
          <a:bodyPr vert="vert270"/>
          <a:lstStyle>
            <a:lvl1pPr marL="0" indent="0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25"/>
          <p:cNvGrpSpPr>
            <a:grpSpLocks noChangeAspect="1"/>
          </p:cNvGrpSpPr>
          <p:nvPr/>
        </p:nvGrpSpPr>
        <p:grpSpPr>
          <a:xfrm>
            <a:off x="2071048" y="1842448"/>
            <a:ext cx="1466879" cy="1676400"/>
            <a:chOff x="1230573" y="1890215"/>
            <a:chExt cx="1444388" cy="1650696"/>
          </a:xfrm>
        </p:grpSpPr>
        <p:sp>
          <p:nvSpPr>
            <p:cNvPr id="27" name="Oval 26"/>
            <p:cNvSpPr/>
            <p:nvPr/>
          </p:nvSpPr>
          <p:spPr>
            <a:xfrm>
              <a:off x="1230573" y="1890215"/>
              <a:ext cx="1444388" cy="93714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8" name="Oval 27"/>
            <p:cNvSpPr/>
            <p:nvPr/>
          </p:nvSpPr>
          <p:spPr>
            <a:xfrm>
              <a:off x="1935709" y="2845831"/>
              <a:ext cx="603504" cy="40233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9" name="Oval 28"/>
            <p:cNvSpPr/>
            <p:nvPr/>
          </p:nvSpPr>
          <p:spPr>
            <a:xfrm>
              <a:off x="1901589" y="3275735"/>
              <a:ext cx="392373" cy="265176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Oval 29"/>
            <p:cNvSpPr/>
            <p:nvPr/>
          </p:nvSpPr>
          <p:spPr>
            <a:xfrm>
              <a:off x="1633181" y="2395181"/>
              <a:ext cx="621792" cy="402336"/>
            </a:xfrm>
            <a:prstGeom prst="ellipse">
              <a:avLst/>
            </a:prstGeom>
            <a:solidFill>
              <a:srgbClr val="FFFFFF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6447" y="3114115"/>
            <a:ext cx="3276600" cy="1162050"/>
          </a:xfrm>
        </p:spPr>
        <p:txBody>
          <a:bodyPr tIns="0" bIns="0" anchor="b" anchorCtr="0">
            <a:noAutofit/>
          </a:bodyPr>
          <a:lstStyle>
            <a:lvl1pPr algn="ctr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6447" y="4343400"/>
            <a:ext cx="3276600" cy="533400"/>
          </a:xfrm>
        </p:spPr>
        <p:txBody>
          <a:bodyPr tIns="0" bIns="0">
            <a:normAutofit/>
          </a:bodyPr>
          <a:lstStyle>
            <a:lvl1pPr marL="0" indent="0" algn="ctr">
              <a:spcBef>
                <a:spcPct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6"/>
          <p:cNvGrpSpPr/>
          <p:nvPr/>
        </p:nvGrpSpPr>
        <p:grpSpPr>
          <a:xfrm>
            <a:off x="222912" y="1254456"/>
            <a:ext cx="7892388" cy="3918778"/>
            <a:chOff x="222912" y="1254456"/>
            <a:chExt cx="7892388" cy="3918778"/>
          </a:xfrm>
        </p:grpSpPr>
        <p:sp>
          <p:nvSpPr>
            <p:cNvPr id="7" name="Rounded Rectangle 6"/>
            <p:cNvSpPr/>
            <p:nvPr/>
          </p:nvSpPr>
          <p:spPr>
            <a:xfrm>
              <a:off x="1028700" y="1600200"/>
              <a:ext cx="7086600" cy="3474720"/>
            </a:xfrm>
            <a:prstGeom prst="roundRect">
              <a:avLst>
                <a:gd name="adj" fmla="val 312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9"/>
            <p:cNvGrpSpPr/>
            <p:nvPr/>
          </p:nvGrpSpPr>
          <p:grpSpPr>
            <a:xfrm>
              <a:off x="222912" y="1254456"/>
              <a:ext cx="3429000" cy="3918778"/>
              <a:chOff x="1230573" y="1890215"/>
              <a:chExt cx="1444388" cy="1650696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4182" y="2021541"/>
            <a:ext cx="4200618" cy="1362075"/>
          </a:xfrm>
        </p:spPr>
        <p:txBody>
          <a:bodyPr vert="horz" lIns="91440" tIns="0" rIns="91440" bIns="0" rtlCol="0" anchor="b" anchorCtr="0">
            <a:noAutofit/>
          </a:bodyPr>
          <a:lstStyle>
            <a:lvl1pPr algn="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1424" y="3388659"/>
            <a:ext cx="4603376" cy="1083328"/>
          </a:xfrm>
        </p:spPr>
        <p:txBody>
          <a:bodyPr vert="horz" lIns="91440" tIns="0" rIns="91440" bIns="0" rtlCol="0">
            <a:norm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01F9CA3-105E-4857-9057-6DB6197DA786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3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5" name="Rounded Rectangle 14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70" y="224118"/>
            <a:ext cx="4800600" cy="886968"/>
          </a:xfrm>
        </p:spPr>
        <p:txBody>
          <a:bodyPr lIns="4572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474" y="1600200"/>
            <a:ext cx="3703320" cy="4525963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1647" y="1600200"/>
            <a:ext cx="3703320" cy="4525963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21040" y="363071"/>
            <a:ext cx="609600" cy="365125"/>
          </a:xfrm>
        </p:spPr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228600"/>
            <a:ext cx="4800600" cy="886968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1212" y="1548761"/>
            <a:ext cx="3657600" cy="274320"/>
          </a:xfrm>
          <a:prstGeom prst="roundRect">
            <a:avLst>
              <a:gd name="adj" fmla="val 311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8352" y="2021456"/>
            <a:ext cx="3703320" cy="4106294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1533" y="1548761"/>
            <a:ext cx="3657600" cy="274320"/>
          </a:xfrm>
          <a:prstGeom prst="roundRect">
            <a:avLst>
              <a:gd name="adj" fmla="val 3405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8673" y="2019869"/>
            <a:ext cx="3703320" cy="4106294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21729" y="365760"/>
            <a:ext cx="609600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15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7" name="Rounded Rectangle 16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228600"/>
            <a:ext cx="4800600" cy="886968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21040" y="365760"/>
            <a:ext cx="609600" cy="365125"/>
          </a:xfrm>
        </p:spPr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8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0" name="Rounded Rectangle 9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7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21040" y="365760"/>
            <a:ext cx="609600" cy="365125"/>
          </a:xfrm>
        </p:spPr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7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9" name="Rounded Rectangle 8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6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9" y="304800"/>
            <a:ext cx="4948269" cy="719424"/>
          </a:xfrm>
        </p:spPr>
        <p:txBody>
          <a:bodyPr anchor="b"/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8113" y="2292824"/>
            <a:ext cx="4959126" cy="3833339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0" y="1160463"/>
            <a:ext cx="4948269" cy="9540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3/21/16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0" y="685800"/>
            <a:ext cx="4948238" cy="88696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0" y="2020888"/>
            <a:ext cx="4946602" cy="410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52600" y="2877671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accent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18"/>
          <p:cNvGrpSpPr/>
          <p:nvPr/>
        </p:nvGrpSpPr>
        <p:grpSpPr>
          <a:xfrm>
            <a:off x="842682" y="2971800"/>
            <a:ext cx="914400" cy="914400"/>
            <a:chOff x="842682" y="2971800"/>
            <a:chExt cx="914400" cy="914400"/>
          </a:xfrm>
        </p:grpSpPr>
        <p:sp>
          <p:nvSpPr>
            <p:cNvPr id="8" name="Rounded Rectangle 7"/>
            <p:cNvSpPr/>
            <p:nvPr userDrawn="1"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10"/>
            <p:cNvGrpSpPr>
              <a:grpSpLocks noChangeAspect="1"/>
            </p:cNvGrpSpPr>
            <p:nvPr userDrawn="1"/>
          </p:nvGrpSpPr>
          <p:grpSpPr>
            <a:xfrm>
              <a:off x="948372" y="3034352"/>
              <a:ext cx="700732" cy="800822"/>
              <a:chOff x="1230573" y="1890215"/>
              <a:chExt cx="1444388" cy="1650696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 userDrawn="1"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 userDrawn="1"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2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28800" indent="-227013" algn="l" defTabSz="914400" rtl="0" eaLnBrk="1" latinLnBrk="0" hangingPunct="1">
        <a:spcBef>
          <a:spcPct val="20000"/>
        </a:spcBef>
        <a:buClr>
          <a:schemeClr val="accent2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5813" indent="-227013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Wingdings" pitchFamily="2" charset="2"/>
        <a:buChar char="§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1248" y="1707069"/>
            <a:ext cx="3273552" cy="1640541"/>
          </a:xfrm>
        </p:spPr>
        <p:txBody>
          <a:bodyPr/>
          <a:lstStyle/>
          <a:p>
            <a:r>
              <a:rPr lang="en-US" b="1" dirty="0" err="1" smtClean="0"/>
              <a:t>HikingJunkie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2827" y="5276213"/>
            <a:ext cx="6498159" cy="916641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Diego Covarrubias</a:t>
            </a:r>
          </a:p>
          <a:p>
            <a:pPr algn="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Jane (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Jaeyeon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Kang)</a:t>
            </a:r>
          </a:p>
          <a:p>
            <a:pPr algn="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Jake (Jong Min)</a:t>
            </a:r>
          </a:p>
          <a:p>
            <a:pPr algn="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Vincent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432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293" y="685800"/>
            <a:ext cx="7711945" cy="886968"/>
          </a:xfrm>
        </p:spPr>
        <p:txBody>
          <a:bodyPr/>
          <a:lstStyle/>
          <a:p>
            <a:r>
              <a:rPr lang="en-US" b="1" dirty="0" smtClean="0"/>
              <a:t>Search</a:t>
            </a:r>
            <a:endParaRPr lang="en-US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19939" y="2020888"/>
            <a:ext cx="3490675" cy="410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13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3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13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3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30000"/>
              <a:buFont typeface="Wingdings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7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30000"/>
              <a:buFont typeface="Wingdings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5813" indent="-227013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itchFamily="2" charset="2"/>
              <a:buChar char="§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Search bar accepts user input</a:t>
            </a:r>
          </a:p>
          <a:p>
            <a:r>
              <a:rPr lang="en-US" dirty="0"/>
              <a:t>S</a:t>
            </a:r>
            <a:r>
              <a:rPr lang="en-US" dirty="0" smtClean="0"/>
              <a:t>earch </a:t>
            </a:r>
            <a:r>
              <a:rPr lang="en-US" dirty="0"/>
              <a:t>is filtered by trail </a:t>
            </a:r>
            <a:r>
              <a:rPr lang="en-US" dirty="0" smtClean="0"/>
              <a:t>name </a:t>
            </a:r>
          </a:p>
          <a:p>
            <a:r>
              <a:rPr lang="en-US" dirty="0" smtClean="0"/>
              <a:t>Any </a:t>
            </a:r>
            <a:r>
              <a:rPr lang="en-US" dirty="0"/>
              <a:t>trail name that matches the input will be shown in the results. </a:t>
            </a:r>
            <a:endParaRPr lang="en-US" dirty="0" smtClean="0"/>
          </a:p>
        </p:txBody>
      </p:sp>
      <p:pic>
        <p:nvPicPr>
          <p:cNvPr id="5" name="Content Placeholder 4" descr="Screen Shot 2016-03-21 at 6.53.19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" t="1869" r="3711" b="5041"/>
          <a:stretch/>
        </p:blipFill>
        <p:spPr>
          <a:xfrm>
            <a:off x="665294" y="2020888"/>
            <a:ext cx="4074464" cy="3821613"/>
          </a:xfrm>
        </p:spPr>
      </p:pic>
      <p:sp>
        <p:nvSpPr>
          <p:cNvPr id="3" name="TextBox 2"/>
          <p:cNvSpPr txBox="1"/>
          <p:nvPr/>
        </p:nvSpPr>
        <p:spPr>
          <a:xfrm>
            <a:off x="798690" y="3312791"/>
            <a:ext cx="55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7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Purpose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a resource for hiking</a:t>
            </a:r>
          </a:p>
          <a:p>
            <a:r>
              <a:rPr lang="en-US" dirty="0" smtClean="0"/>
              <a:t>Easy to find trails</a:t>
            </a:r>
          </a:p>
          <a:p>
            <a:r>
              <a:rPr lang="en-US" dirty="0" smtClean="0"/>
              <a:t>Expand accessible trails</a:t>
            </a:r>
          </a:p>
          <a:p>
            <a:r>
              <a:rPr lang="en-US" dirty="0" smtClean="0"/>
              <a:t>Create own user trail list</a:t>
            </a:r>
          </a:p>
          <a:p>
            <a:r>
              <a:rPr lang="en-US" dirty="0" smtClean="0"/>
              <a:t>Favorite trail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57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293" y="685800"/>
            <a:ext cx="7711945" cy="886968"/>
          </a:xfrm>
        </p:spPr>
        <p:txBody>
          <a:bodyPr/>
          <a:lstStyle/>
          <a:p>
            <a:r>
              <a:rPr lang="en-US" b="1" dirty="0" smtClean="0"/>
              <a:t>Home Screen</a:t>
            </a:r>
            <a:endParaRPr lang="en-US" b="1" dirty="0"/>
          </a:p>
        </p:txBody>
      </p:sp>
      <p:pic>
        <p:nvPicPr>
          <p:cNvPr id="7" name="Content Placeholder 6" descr="Screen Shot 2016-03-21 at 6.52.00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5" t="5303" r="12345"/>
          <a:stretch/>
        </p:blipFill>
        <p:spPr>
          <a:xfrm>
            <a:off x="665294" y="2146788"/>
            <a:ext cx="4082480" cy="3598135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019939" y="2020888"/>
            <a:ext cx="3355663" cy="410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13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3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13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3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30000"/>
              <a:buFont typeface="Wingdings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7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30000"/>
              <a:buFont typeface="Wingdings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5813" indent="-227013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itchFamily="2" charset="2"/>
              <a:buChar char="§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Display trail list</a:t>
            </a:r>
          </a:p>
          <a:p>
            <a:r>
              <a:rPr lang="en-US" dirty="0" smtClean="0"/>
              <a:t>The list is saved in the core data</a:t>
            </a:r>
          </a:p>
          <a:p>
            <a:r>
              <a:rPr lang="en-US" dirty="0" smtClean="0"/>
              <a:t>Display short information</a:t>
            </a:r>
          </a:p>
          <a:p>
            <a:r>
              <a:rPr lang="en-US" dirty="0"/>
              <a:t>Clicking on </a:t>
            </a:r>
            <a:r>
              <a:rPr lang="en-US" dirty="0" smtClean="0"/>
              <a:t>a cell will move users to a more detailed information pages (Using </a:t>
            </a:r>
            <a:r>
              <a:rPr lang="en-US" dirty="0" err="1" smtClean="0"/>
              <a:t>TabBarController</a:t>
            </a:r>
            <a:r>
              <a:rPr lang="en-US" dirty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319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293" y="685800"/>
            <a:ext cx="7711945" cy="886968"/>
          </a:xfrm>
        </p:spPr>
        <p:txBody>
          <a:bodyPr/>
          <a:lstStyle/>
          <a:p>
            <a:r>
              <a:rPr lang="en-US" b="1" dirty="0" smtClean="0"/>
              <a:t>Menu Controller</a:t>
            </a:r>
            <a:endParaRPr lang="en-US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19939" y="2020888"/>
            <a:ext cx="3355663" cy="410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13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3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13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3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30000"/>
              <a:buFont typeface="Wingdings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7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30000"/>
              <a:buFont typeface="Wingdings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5813" indent="-227013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itchFamily="2" charset="2"/>
              <a:buChar char="§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Slide-in/slide-out menu</a:t>
            </a:r>
          </a:p>
          <a:p>
            <a:r>
              <a:rPr lang="en-US" dirty="0" smtClean="0"/>
              <a:t>Present different menu</a:t>
            </a:r>
          </a:p>
          <a:p>
            <a:r>
              <a:rPr lang="en-US" dirty="0" smtClean="0"/>
              <a:t>Triggered custom “push” segues</a:t>
            </a:r>
          </a:p>
          <a:p>
            <a:r>
              <a:rPr lang="en-US" dirty="0" err="1"/>
              <a:t>RevealViewController</a:t>
            </a:r>
            <a:r>
              <a:rPr lang="en-US" dirty="0"/>
              <a:t> </a:t>
            </a:r>
            <a:endParaRPr lang="en-US" u="sng" dirty="0"/>
          </a:p>
          <a:p>
            <a:endParaRPr lang="en-US" dirty="0"/>
          </a:p>
        </p:txBody>
      </p:sp>
      <p:pic>
        <p:nvPicPr>
          <p:cNvPr id="4" name="Content Placeholder 3" descr="Screen Shot 2016-03-21 at 6.52.06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6" t="4462" b="182"/>
          <a:stretch/>
        </p:blipFill>
        <p:spPr>
          <a:xfrm>
            <a:off x="619931" y="2101435"/>
            <a:ext cx="4082482" cy="3431834"/>
          </a:xfrm>
        </p:spPr>
      </p:pic>
    </p:spTree>
    <p:extLst>
      <p:ext uri="{BB962C8B-B14F-4D97-AF65-F5344CB8AC3E}">
        <p14:creationId xmlns:p14="http://schemas.microsoft.com/office/powerpoint/2010/main" val="247539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293" y="685800"/>
            <a:ext cx="7711945" cy="886968"/>
          </a:xfrm>
        </p:spPr>
        <p:txBody>
          <a:bodyPr/>
          <a:lstStyle/>
          <a:p>
            <a:r>
              <a:rPr lang="en-US" b="1" dirty="0" smtClean="0"/>
              <a:t>Add/Edit Trails</a:t>
            </a:r>
            <a:endParaRPr lang="en-US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19939" y="2020888"/>
            <a:ext cx="3355663" cy="410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13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3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13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3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30000"/>
              <a:buFont typeface="Wingdings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7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30000"/>
              <a:buFont typeface="Wingdings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5813" indent="-227013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itchFamily="2" charset="2"/>
              <a:buChar char="§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User can add or edit trails information</a:t>
            </a:r>
          </a:p>
          <a:p>
            <a:r>
              <a:rPr lang="en-US" dirty="0" smtClean="0"/>
              <a:t>Offer detailed settings:  difficulty level, surface, and more</a:t>
            </a:r>
          </a:p>
          <a:p>
            <a:r>
              <a:rPr lang="en-US" dirty="0" smtClean="0"/>
              <a:t>User can upload own images </a:t>
            </a:r>
          </a:p>
          <a:p>
            <a:endParaRPr lang="en-US" u="sng" dirty="0"/>
          </a:p>
          <a:p>
            <a:endParaRPr lang="en-US" dirty="0"/>
          </a:p>
        </p:txBody>
      </p:sp>
      <p:pic>
        <p:nvPicPr>
          <p:cNvPr id="6" name="Content Placeholder 5" descr="Screen Shot 2016-03-21 at 6.52.41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6" t="6909" r="5306" b="3784"/>
          <a:stretch/>
        </p:blipFill>
        <p:spPr>
          <a:xfrm>
            <a:off x="665292" y="4190092"/>
            <a:ext cx="3911773" cy="2356925"/>
          </a:xfrm>
        </p:spPr>
      </p:pic>
      <p:pic>
        <p:nvPicPr>
          <p:cNvPr id="10" name="Content Placeholder 3" descr="Screen Shot 2016-03-21 at 6.52.38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7" t="6272" r="4508" b="5058"/>
          <a:stretch/>
        </p:blipFill>
        <p:spPr>
          <a:xfrm>
            <a:off x="665293" y="1833166"/>
            <a:ext cx="3911773" cy="234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77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293" y="685800"/>
            <a:ext cx="7711945" cy="886968"/>
          </a:xfrm>
        </p:spPr>
        <p:txBody>
          <a:bodyPr/>
          <a:lstStyle/>
          <a:p>
            <a:r>
              <a:rPr lang="en-US" b="1" dirty="0" smtClean="0"/>
              <a:t>Detail Information</a:t>
            </a:r>
            <a:endParaRPr lang="en-US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19939" y="2020888"/>
            <a:ext cx="3490675" cy="410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13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3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13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3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30000"/>
              <a:buFont typeface="Wingdings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7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30000"/>
              <a:buFont typeface="Wingdings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5813" indent="-227013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itchFamily="2" charset="2"/>
              <a:buChar char="§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Display organized information</a:t>
            </a:r>
          </a:p>
          <a:p>
            <a:r>
              <a:rPr lang="en-US" dirty="0" smtClean="0"/>
              <a:t>Control by </a:t>
            </a:r>
            <a:r>
              <a:rPr lang="en-US" dirty="0" err="1" smtClean="0"/>
              <a:t>TabBarController</a:t>
            </a:r>
            <a:endParaRPr lang="en-US" dirty="0" smtClean="0"/>
          </a:p>
          <a:p>
            <a:pPr marL="0" indent="0">
              <a:buNone/>
            </a:pPr>
            <a:endParaRPr lang="en-US" u="sng" dirty="0"/>
          </a:p>
          <a:p>
            <a:endParaRPr lang="en-US" dirty="0"/>
          </a:p>
        </p:txBody>
      </p:sp>
      <p:pic>
        <p:nvPicPr>
          <p:cNvPr id="7" name="Content Placeholder 6" descr="Screen Shot 2016-03-21 at 6.53.32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 t="5953" r="12345" b="13032"/>
          <a:stretch/>
        </p:blipFill>
        <p:spPr>
          <a:xfrm>
            <a:off x="615383" y="4425783"/>
            <a:ext cx="3902121" cy="2181384"/>
          </a:xfrm>
        </p:spPr>
      </p:pic>
      <p:pic>
        <p:nvPicPr>
          <p:cNvPr id="11" name="Content Placeholder 3" descr="Screen Shot 2016-03-21 at 6.53.29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" t="6272" r="6963" b="3151"/>
          <a:stretch/>
        </p:blipFill>
        <p:spPr>
          <a:xfrm>
            <a:off x="612921" y="1981606"/>
            <a:ext cx="3904583" cy="244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6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293" y="685800"/>
            <a:ext cx="7711945" cy="886968"/>
          </a:xfrm>
        </p:spPr>
        <p:txBody>
          <a:bodyPr/>
          <a:lstStyle/>
          <a:p>
            <a:r>
              <a:rPr lang="en-US" b="1" dirty="0" smtClean="0"/>
              <a:t>Photos</a:t>
            </a:r>
            <a:endParaRPr lang="en-US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19939" y="2020888"/>
            <a:ext cx="3490675" cy="410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13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3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13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3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30000"/>
              <a:buFont typeface="Wingdings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7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30000"/>
              <a:buFont typeface="Wingdings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5813" indent="-227013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itchFamily="2" charset="2"/>
              <a:buChar char="§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Display related images</a:t>
            </a:r>
          </a:p>
          <a:p>
            <a:r>
              <a:rPr lang="en-US" dirty="0" smtClean="0"/>
              <a:t>Control by </a:t>
            </a:r>
            <a:r>
              <a:rPr lang="en-US" dirty="0" err="1" smtClean="0"/>
              <a:t>TabBarController</a:t>
            </a:r>
            <a:endParaRPr lang="en-US" dirty="0" smtClean="0"/>
          </a:p>
          <a:p>
            <a:r>
              <a:rPr lang="en-US" dirty="0" smtClean="0"/>
              <a:t>User can upload more images</a:t>
            </a:r>
            <a:endParaRPr lang="en-US" dirty="0"/>
          </a:p>
          <a:p>
            <a:endParaRPr lang="en-US" u="sng" dirty="0"/>
          </a:p>
          <a:p>
            <a:endParaRPr lang="en-US" dirty="0"/>
          </a:p>
        </p:txBody>
      </p:sp>
      <p:pic>
        <p:nvPicPr>
          <p:cNvPr id="4" name="Content Placeholder 3" descr="Screen Shot 2016-03-21 at 6.53.39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" t="6910" r="3911" b="2507"/>
          <a:stretch/>
        </p:blipFill>
        <p:spPr>
          <a:xfrm>
            <a:off x="665293" y="2020887"/>
            <a:ext cx="4113744" cy="3216725"/>
          </a:xfrm>
        </p:spPr>
      </p:pic>
    </p:spTree>
    <p:extLst>
      <p:ext uri="{BB962C8B-B14F-4D97-AF65-F5344CB8AC3E}">
        <p14:creationId xmlns:p14="http://schemas.microsoft.com/office/powerpoint/2010/main" val="1147499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293" y="685800"/>
            <a:ext cx="7711945" cy="886968"/>
          </a:xfrm>
        </p:spPr>
        <p:txBody>
          <a:bodyPr/>
          <a:lstStyle/>
          <a:p>
            <a:r>
              <a:rPr lang="en-US" b="1" dirty="0" smtClean="0"/>
              <a:t>Direction</a:t>
            </a:r>
            <a:endParaRPr lang="en-US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19939" y="2020888"/>
            <a:ext cx="3490675" cy="410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13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3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13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3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30000"/>
              <a:buFont typeface="Wingdings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7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30000"/>
              <a:buFont typeface="Wingdings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5813" indent="-227013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itchFamily="2" charset="2"/>
              <a:buChar char="§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Display a route</a:t>
            </a:r>
          </a:p>
          <a:p>
            <a:r>
              <a:rPr lang="en-US" dirty="0"/>
              <a:t>By default, </a:t>
            </a:r>
            <a:r>
              <a:rPr lang="en-US" dirty="0" smtClean="0"/>
              <a:t>display user location and </a:t>
            </a:r>
            <a:r>
              <a:rPr lang="en-US" dirty="0"/>
              <a:t>sets the value of the </a:t>
            </a:r>
            <a:r>
              <a:rPr lang="en-US" dirty="0" err="1" smtClean="0"/>
              <a:t>FromTextField</a:t>
            </a:r>
            <a:r>
              <a:rPr lang="en-US" dirty="0" smtClean="0"/>
              <a:t> </a:t>
            </a:r>
            <a:r>
              <a:rPr lang="en-US" dirty="0"/>
              <a:t>to that location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By clicking “Show Route” triggers </a:t>
            </a:r>
            <a:r>
              <a:rPr lang="en-US" dirty="0"/>
              <a:t>a segue to a </a:t>
            </a:r>
            <a:r>
              <a:rPr lang="en-US" dirty="0" err="1"/>
              <a:t>DirectionsViewController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Show Route will display a step by step direction</a:t>
            </a:r>
            <a:endParaRPr lang="en-US" dirty="0"/>
          </a:p>
        </p:txBody>
      </p:sp>
      <p:pic>
        <p:nvPicPr>
          <p:cNvPr id="4" name="Content Placeholder 3" descr="Screen Shot 2016-03-21 at 6.53.49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7" t="9461" r="3711" b="2507"/>
          <a:stretch/>
        </p:blipFill>
        <p:spPr>
          <a:xfrm>
            <a:off x="665293" y="2020888"/>
            <a:ext cx="4139931" cy="3613953"/>
          </a:xfrm>
        </p:spPr>
      </p:pic>
    </p:spTree>
    <p:extLst>
      <p:ext uri="{BB962C8B-B14F-4D97-AF65-F5344CB8AC3E}">
        <p14:creationId xmlns:p14="http://schemas.microsoft.com/office/powerpoint/2010/main" val="4134545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293" y="685800"/>
            <a:ext cx="7711945" cy="886968"/>
          </a:xfrm>
        </p:spPr>
        <p:txBody>
          <a:bodyPr/>
          <a:lstStyle/>
          <a:p>
            <a:r>
              <a:rPr lang="en-US" b="1" dirty="0" smtClean="0"/>
              <a:t>Add Favorites</a:t>
            </a:r>
            <a:endParaRPr lang="en-US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19939" y="2020888"/>
            <a:ext cx="3490675" cy="410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13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3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13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3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30000"/>
              <a:buFont typeface="Wingdings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7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30000"/>
              <a:buFont typeface="Wingdings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5813" indent="-227013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itchFamily="2" charset="2"/>
              <a:buChar char="§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Clicking a heart button enable users to add selected trail to Favorite list</a:t>
            </a:r>
          </a:p>
          <a:p>
            <a:r>
              <a:rPr lang="en-US" dirty="0" smtClean="0"/>
              <a:t>Every cell in the list has a add favorite button</a:t>
            </a:r>
          </a:p>
          <a:p>
            <a:r>
              <a:rPr lang="en-US" dirty="0" smtClean="0"/>
              <a:t>Favorites list loads </a:t>
            </a:r>
            <a:r>
              <a:rPr lang="en-US" dirty="0"/>
              <a:t>all </a:t>
            </a:r>
            <a:r>
              <a:rPr lang="en-US" dirty="0" smtClean="0"/>
              <a:t>saved trails </a:t>
            </a:r>
            <a:r>
              <a:rPr lang="en-US" dirty="0"/>
              <a:t>in core </a:t>
            </a:r>
            <a:r>
              <a:rPr lang="en-US" dirty="0" smtClean="0"/>
              <a:t>data, </a:t>
            </a:r>
            <a:r>
              <a:rPr lang="en-US" dirty="0"/>
              <a:t>but </a:t>
            </a:r>
            <a:r>
              <a:rPr lang="en-US" dirty="0" smtClean="0"/>
              <a:t>display favorite trails</a:t>
            </a:r>
          </a:p>
        </p:txBody>
      </p:sp>
      <p:pic>
        <p:nvPicPr>
          <p:cNvPr id="5" name="Content Placeholder 4" descr="Screen Shot 2016-03-21 at 6.53.19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" t="1869" r="3711" b="5041"/>
          <a:stretch/>
        </p:blipFill>
        <p:spPr>
          <a:xfrm>
            <a:off x="665294" y="2020888"/>
            <a:ext cx="4074464" cy="3821613"/>
          </a:xfrm>
        </p:spPr>
      </p:pic>
    </p:spTree>
    <p:extLst>
      <p:ext uri="{BB962C8B-B14F-4D97-AF65-F5344CB8AC3E}">
        <p14:creationId xmlns:p14="http://schemas.microsoft.com/office/powerpoint/2010/main" val="3682185916"/>
      </p:ext>
    </p:extLst>
  </p:cSld>
  <p:clrMapOvr>
    <a:masterClrMapping/>
  </p:clrMapOvr>
</p:sld>
</file>

<file path=ppt/theme/theme1.xml><?xml version="1.0" encoding="utf-8"?>
<a:theme xmlns:a="http://schemas.openxmlformats.org/drawingml/2006/main" name="Inspiration">
  <a:themeElements>
    <a:clrScheme name="Inspiration">
      <a:dk1>
        <a:sysClr val="windowText" lastClr="000000"/>
      </a:dk1>
      <a:lt1>
        <a:sysClr val="window" lastClr="FFFFFF"/>
      </a:lt1>
      <a:dk2>
        <a:srgbClr val="2F2F26"/>
      </a:dk2>
      <a:lt2>
        <a:srgbClr val="9FA795"/>
      </a:lt2>
      <a:accent1>
        <a:srgbClr val="749805"/>
      </a:accent1>
      <a:accent2>
        <a:srgbClr val="BACC82"/>
      </a:accent2>
      <a:accent3>
        <a:srgbClr val="6E9EC2"/>
      </a:accent3>
      <a:accent4>
        <a:srgbClr val="2046A5"/>
      </a:accent4>
      <a:accent5>
        <a:srgbClr val="5039C6"/>
      </a:accent5>
      <a:accent6>
        <a:srgbClr val="7411D0"/>
      </a:accent6>
      <a:hlink>
        <a:srgbClr val="FFC000"/>
      </a:hlink>
      <a:folHlink>
        <a:srgbClr val="C0C000"/>
      </a:folHlink>
    </a:clrScheme>
    <a:fontScheme name="Inspiration">
      <a:maj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Inspiration">
      <a:fillStyleLst>
        <a:solidFill>
          <a:schemeClr val="phClr"/>
        </a:solidFill>
        <a:gradFill rotWithShape="1">
          <a:gsLst>
            <a:gs pos="25000">
              <a:schemeClr val="phClr">
                <a:tint val="90000"/>
                <a:shade val="100000"/>
                <a:alpha val="90000"/>
                <a:satMod val="150000"/>
              </a:schemeClr>
            </a:gs>
            <a:gs pos="100000">
              <a:schemeClr val="phClr">
                <a:tint val="100000"/>
                <a:shade val="60000"/>
                <a:satMod val="13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0000"/>
                <a:shade val="100000"/>
                <a:alpha val="85000"/>
                <a:satMod val="150000"/>
              </a:schemeClr>
            </a:gs>
            <a:gs pos="33000">
              <a:schemeClr val="phClr">
                <a:tint val="90000"/>
                <a:shade val="100000"/>
                <a:alpha val="95000"/>
                <a:satMod val="130000"/>
              </a:schemeClr>
            </a:gs>
            <a:gs pos="67000">
              <a:schemeClr val="phClr">
                <a:shade val="70000"/>
                <a:satMod val="135000"/>
              </a:schemeClr>
            </a:gs>
            <a:gs pos="100000">
              <a:schemeClr val="phClr">
                <a:shade val="50000"/>
                <a:satMod val="135000"/>
              </a:schemeClr>
            </a:gs>
          </a:gsLst>
          <a:lin ang="13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thickThin" algn="ctr">
          <a:solidFill>
            <a:schemeClr val="phClr"/>
          </a:solidFill>
          <a:prstDash val="solid"/>
        </a:ln>
        <a:ln w="38100" cap="flat" cmpd="thinThick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woPt" dir="tl"/>
          </a:scene3d>
          <a:sp3d extrusionH="12700" prstMaterial="softEdge">
            <a:bevelT w="25400" h="50800"/>
          </a:sp3d>
        </a:effectStyle>
        <a:effectStyle>
          <a:effectLst>
            <a:innerShdw blurRad="50800" dist="25400" dir="2400000">
              <a:srgbClr val="808080">
                <a:alpha val="75000"/>
              </a:srgbClr>
            </a:innerShdw>
            <a:reflection blurRad="38100" stA="26000" endPos="35000" dist="12700" dir="5400000" fadeDir="48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Inspiration.thmx</Template>
  <TotalTime>88</TotalTime>
  <Words>242</Words>
  <Application>Microsoft Macintosh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Inspiration</vt:lpstr>
      <vt:lpstr>HikingJunkie </vt:lpstr>
      <vt:lpstr>Purpose</vt:lpstr>
      <vt:lpstr>Home Screen</vt:lpstr>
      <vt:lpstr>Menu Controller</vt:lpstr>
      <vt:lpstr>Add/Edit Trails</vt:lpstr>
      <vt:lpstr>Detail Information</vt:lpstr>
      <vt:lpstr>Photos</vt:lpstr>
      <vt:lpstr>Direction</vt:lpstr>
      <vt:lpstr>Add Favorites</vt:lpstr>
      <vt:lpstr>Search</vt:lpstr>
    </vt:vector>
  </TitlesOfParts>
  <Company>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HikingJunkie </dc:title>
  <dc:creator>Jane K</dc:creator>
  <cp:lastModifiedBy>Jane K</cp:lastModifiedBy>
  <cp:revision>9</cp:revision>
  <dcterms:created xsi:type="dcterms:W3CDTF">2016-03-22T03:29:08Z</dcterms:created>
  <dcterms:modified xsi:type="dcterms:W3CDTF">2016-03-22T04:57:13Z</dcterms:modified>
</cp:coreProperties>
</file>