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5" r:id="rId10"/>
    <p:sldId id="263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A58D-E55C-C547-B89B-9567D2BBC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B4700-CF3D-1A4F-9C21-6AB31FAE5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6E62B-D3F4-7C4A-B133-865CA93D3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377C-547B-2D49-B4A5-8B811A47E680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AE5AD-5364-414D-91A2-A45748BB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95CA0-9AEB-374D-880F-3B5CBD4A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F347-966D-8043-B7B7-81A59C69F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0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C839-5926-334D-948D-B3F0BCA5C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4F7BC-CE17-654C-A964-3198C7CF2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40227-B3D3-334F-AF1D-8D5F33D85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377C-547B-2D49-B4A5-8B811A47E680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A608B-EED6-9949-9492-B92953DD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E3A94-693D-8E40-81A0-3A9394E06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F347-966D-8043-B7B7-81A59C69F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8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C66D13-90B7-214F-820E-CBC784D4C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F39C9-8789-1D45-8C2C-BC90C6521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9ECD7-D01E-514A-9509-61B3234AA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377C-547B-2D49-B4A5-8B811A47E680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D531E-EA6D-2043-9093-873422876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D8C5E-FA7B-B44F-9C1F-3EC4D866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F347-966D-8043-B7B7-81A59C69F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4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F98D-79EA-7F48-BF02-8FAB45E94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335E9-3C4B-9B4E-A5CD-02EEB9F2E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1812-AB27-8841-9A80-2DCEDAB3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377C-547B-2D49-B4A5-8B811A47E680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83BE6-E712-D148-BFBE-D84105A6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6B814-3583-064A-924B-599A2A35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F347-966D-8043-B7B7-81A59C69F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8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D0A1-4D5E-F64F-A191-4A69F7EE9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07326-E51F-0140-80D1-A3357998F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555DF-6560-F94D-A8CB-B2A0F0EC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377C-547B-2D49-B4A5-8B811A47E680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DF8AD-95D3-1140-ADED-6549A812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AAB15-276A-8640-93FC-A319DF09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F347-966D-8043-B7B7-81A59C69F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03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F8703-EE02-8C4F-9B30-6BA32C00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487F-DFA1-F948-8660-3B21912EE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E49F6-AECE-3143-B37B-E17123477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7AC62-0DCC-3240-86A6-3CE7DE5B6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377C-547B-2D49-B4A5-8B811A47E680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5DC6D-CA8D-104A-901E-77158BA8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6ADAA-CF6C-F44C-83BA-233D13DA3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F347-966D-8043-B7B7-81A59C69F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2F82-925C-B44B-B219-B32C933F6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41337-8CA2-874C-88D8-84FF4A69C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3FEDC-4407-C349-B738-CC1E0E021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3257A-D5FF-7143-82BA-48F0D3CE9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4B4E9B-3951-7F4B-94EA-738095664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C22BA-875D-2B46-A87F-4BE894AD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377C-547B-2D49-B4A5-8B811A47E680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977215-E442-C54A-A369-3C46CA2A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91CE2-ED25-2E4E-A608-F8B5176D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F347-966D-8043-B7B7-81A59C69F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1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F4BF-E7E8-0E48-80F9-A462A3D6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F9F16B-E12C-564C-9840-954BECC4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377C-547B-2D49-B4A5-8B811A47E680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E8B63-0FE3-3E45-AE90-D2C7B6B8B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EB9EC-22EB-EE40-9C9B-21C95823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F347-966D-8043-B7B7-81A59C69F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9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BED134-874F-C746-9B96-F6727568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377C-547B-2D49-B4A5-8B811A47E680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A6C039-D31A-4C42-93A4-2BEB5D1E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4AA68-D6F3-654E-A790-93D1D100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F347-966D-8043-B7B7-81A59C69F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8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48A5-0DB6-254C-9E07-4513C0D92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7F43C-1B44-FD49-9D74-12E97F352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716B7-2F3A-134A-99F8-FAF562D71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5244F-867F-4749-AEF7-E1E0E625F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377C-547B-2D49-B4A5-8B811A47E680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737D2-2A6D-FF47-9A4F-4D0289DF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B905C-86E3-BB4D-A105-0E724C87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F347-966D-8043-B7B7-81A59C69F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6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1907-F731-DC43-901B-D028CE38D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129931-3A2E-0A46-B997-5E5EFA7D3A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FB290-5436-6748-B00A-47A5BACE8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491C1-79A8-A148-845C-EE1FB54B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4377C-547B-2D49-B4A5-8B811A47E680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B2430-E3C4-4A40-BF33-7D3E796C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C7B79-9C60-4C47-886F-BF3F5F52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F347-966D-8043-B7B7-81A59C69F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7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FAE4A-612B-5844-BA35-8A84D0CA4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1D147-AF8A-804E-A9DC-A3539F3E1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A0058-FDDA-F645-B04D-2AE0C01BB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4377C-547B-2D49-B4A5-8B811A47E680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39F06-4DD2-6349-9673-8A00479BC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959BA-A7E8-F741-8ED0-AFE64B0C9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3F347-966D-8043-B7B7-81A59C69F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2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FB1BB-A0AC-3F42-9C5B-6852ACCB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Crimes in Boston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A5E0F8B-08AF-6847-AE28-6218E2C2B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6030" y="963507"/>
            <a:ext cx="6250940" cy="2304627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sz="2000" i="1"/>
              <a:t>ALY6040: Data Mining Applications</a:t>
            </a:r>
          </a:p>
          <a:p>
            <a:pPr marL="0" indent="0">
              <a:buNone/>
            </a:pPr>
            <a:r>
              <a:rPr lang="en-US" sz="2000" i="1"/>
              <a:t>Mr. Joseph M. Reilly</a:t>
            </a:r>
          </a:p>
          <a:p>
            <a:pPr marL="0" indent="0">
              <a:buNone/>
            </a:pPr>
            <a:r>
              <a:rPr lang="en-US" sz="2000" i="1"/>
              <a:t>College of Professional Studies</a:t>
            </a:r>
          </a:p>
          <a:p>
            <a:pPr marL="0" indent="0">
              <a:buNone/>
            </a:pPr>
            <a:endParaRPr lang="en-US" sz="2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DE47D-4005-2C45-8656-8407BE547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6030" y="3589866"/>
            <a:ext cx="6250940" cy="2304628"/>
          </a:xfrm>
        </p:spPr>
        <p:txBody>
          <a:bodyPr>
            <a:normAutofit/>
          </a:bodyPr>
          <a:lstStyle/>
          <a:p>
            <a:r>
              <a:rPr lang="en-US" sz="2000" dirty="0"/>
              <a:t>Aayushi Gupta</a:t>
            </a:r>
          </a:p>
          <a:p>
            <a:r>
              <a:rPr lang="en-US" sz="2000" dirty="0"/>
              <a:t>Atharva Shantanu Kulkarni</a:t>
            </a:r>
          </a:p>
          <a:p>
            <a:r>
              <a:rPr lang="en-US" sz="2000" dirty="0" err="1"/>
              <a:t>Dhwani</a:t>
            </a:r>
            <a:r>
              <a:rPr lang="en-US" sz="2000" dirty="0"/>
              <a:t> Patel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8987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58A96-21EE-9F4F-B5AA-BF3838559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Data Modeling(continued…)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F9AC-9B6D-AE48-BAFE-D707F4115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56" y="2915393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1800" dirty="0"/>
              <a:t>Decision Tree: </a:t>
            </a:r>
          </a:p>
          <a:p>
            <a:pPr lvl="1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Uses a white-box model.</a:t>
            </a:r>
            <a:r>
              <a:rPr lang="en-US" sz="1800" dirty="0">
                <a:effectLst/>
              </a:rPr>
              <a:t> </a:t>
            </a:r>
          </a:p>
          <a:p>
            <a:pPr lvl="1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cost of using the tree (i.e., predicting data) is logarithmic in the number of data points used to train the tree. </a:t>
            </a:r>
          </a:p>
          <a:p>
            <a:pPr lvl="1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Ability to using different feature subsets and decision rules at different stages of classification 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</a:rPr>
              <a:t>Performance on training set: 96.62%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</a:rPr>
              <a:t>Performance on testing set: 69.24%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set of hyperparameters as random forest were used to tune the model and accuracy increased to 71.23%.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9745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67831-9E93-0F42-9865-6C7CCC768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Modeling (continued)…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87F3A-118B-EE4D-BE2B-F9E5F9079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9219" y="2203079"/>
            <a:ext cx="10278109" cy="38319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</a:p>
          <a:p>
            <a:pPr marL="742950" marR="0" lvl="1" fontAlgn="base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calculation time is quick</a:t>
            </a:r>
          </a:p>
          <a:p>
            <a:pPr marL="742950" marR="0" lvl="1" fontAlgn="base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to interpret</a:t>
            </a:r>
          </a:p>
          <a:p>
            <a:pPr marL="742950" marR="0" lvl="1" fontAlgn="base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lazy learner. </a:t>
            </a:r>
          </a:p>
          <a:p>
            <a:pPr marL="742950" marR="0" lvl="1" fontAlgn="base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 can be easily added.</a:t>
            </a:r>
          </a:p>
          <a:p>
            <a:pPr marL="742950" marR="0" lvl="1" fontAlgn="base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to implement</a:t>
            </a:r>
          </a:p>
          <a:p>
            <a:pPr marL="457200" marR="0" lvl="1" fontAlgn="base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on training set: 82.61%</a:t>
            </a:r>
          </a:p>
          <a:p>
            <a:pPr marL="457200" marR="0" lvl="1" fontAlgn="base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on testing set: 77.47%</a:t>
            </a:r>
          </a:p>
          <a:p>
            <a:pPr marL="457200" marR="0" lvl="1" fontAlgn="base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 after tuning: </a:t>
            </a:r>
          </a:p>
          <a:p>
            <a:pPr marL="0" marR="0" fontAlgn="base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</a:t>
            </a:r>
            <a:r>
              <a:rPr lang="en-US" sz="17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leaf_size</a:t>
            </a:r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</a:t>
            </a:r>
          </a:p>
          <a:p>
            <a:pPr marL="0" marR="0" fontAlgn="base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p: 1</a:t>
            </a:r>
          </a:p>
          <a:p>
            <a:pPr marL="0" marR="0" fontAlgn="base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</a:t>
            </a:r>
            <a:r>
              <a:rPr lang="en-US" sz="17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n_neighbors</a:t>
            </a:r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25</a:t>
            </a:r>
          </a:p>
          <a:p>
            <a:pPr marL="0" marR="0" fontAlgn="base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7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fontAlgn="base"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7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 Accuracy: 80.48%</a:t>
            </a:r>
          </a:p>
          <a:p>
            <a:pPr marL="457200" marR="0" lvl="1" fontAlgn="base">
              <a:spcBef>
                <a:spcPts val="0"/>
              </a:spcBef>
              <a:spcAft>
                <a:spcPts val="0"/>
              </a:spcAft>
            </a:pPr>
            <a:endParaRPr lang="en-US" sz="17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1204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CC68F-2841-2348-A1BB-B49B9AE2B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800"/>
              <a:t>Conclusion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5E3F3-A0DD-D147-A4C1-FC1AD7833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Unbalanced data creates a problem in binary classification data</a:t>
            </a:r>
          </a:p>
          <a:p>
            <a:r>
              <a:rPr lang="en-US" sz="2000"/>
              <a:t>Best Performing model: Random Forest with an accuracy of 80.63%</a:t>
            </a:r>
          </a:p>
          <a:p>
            <a:r>
              <a:rPr lang="en-US" sz="2000"/>
              <a:t>Further evaluation after unbalanced data has been treated, would be beneficial in yielding significant improvements</a:t>
            </a:r>
          </a:p>
          <a:p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2F83B44-7F6E-1140-B0F7-122845BC0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20271"/>
              </p:ext>
            </p:extLst>
          </p:nvPr>
        </p:nvGraphicFramePr>
        <p:xfrm>
          <a:off x="635295" y="2884805"/>
          <a:ext cx="5150278" cy="2994064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065812">
                  <a:extLst>
                    <a:ext uri="{9D8B030D-6E8A-4147-A177-3AD203B41FA5}">
                      <a16:colId xmlns:a16="http://schemas.microsoft.com/office/drawing/2014/main" val="1581071859"/>
                    </a:ext>
                  </a:extLst>
                </a:gridCol>
                <a:gridCol w="1472883">
                  <a:extLst>
                    <a:ext uri="{9D8B030D-6E8A-4147-A177-3AD203B41FA5}">
                      <a16:colId xmlns:a16="http://schemas.microsoft.com/office/drawing/2014/main" val="3155210503"/>
                    </a:ext>
                  </a:extLst>
                </a:gridCol>
                <a:gridCol w="1472883">
                  <a:extLst>
                    <a:ext uri="{9D8B030D-6E8A-4147-A177-3AD203B41FA5}">
                      <a16:colId xmlns:a16="http://schemas.microsoft.com/office/drawing/2014/main" val="1038345274"/>
                    </a:ext>
                  </a:extLst>
                </a:gridCol>
                <a:gridCol w="1138700">
                  <a:extLst>
                    <a:ext uri="{9D8B030D-6E8A-4147-A177-3AD203B41FA5}">
                      <a16:colId xmlns:a16="http://schemas.microsoft.com/office/drawing/2014/main" val="4099197665"/>
                    </a:ext>
                  </a:extLst>
                </a:gridCol>
              </a:tblGrid>
              <a:tr h="627220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cap="all" spc="150">
                          <a:solidFill>
                            <a:schemeClr val="lt1"/>
                          </a:solidFill>
                          <a:effectLst/>
                        </a:rPr>
                        <a:t>Model</a:t>
                      </a:r>
                      <a:endParaRPr lang="en-US" sz="1400" b="0" cap="all" spc="15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21" marR="118821" marT="118821" marB="11882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cap="all" spc="150">
                          <a:solidFill>
                            <a:schemeClr val="lt1"/>
                          </a:solidFill>
                          <a:effectLst/>
                        </a:rPr>
                        <a:t>Accuracy</a:t>
                      </a:r>
                      <a:endParaRPr lang="en-US" sz="1400" b="0" cap="all" spc="15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21" marR="118821" marT="118821" marB="11882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cap="all" spc="150">
                          <a:solidFill>
                            <a:schemeClr val="lt1"/>
                          </a:solidFill>
                          <a:effectLst/>
                        </a:rPr>
                        <a:t>Precision</a:t>
                      </a:r>
                      <a:endParaRPr lang="en-US" sz="1400" b="0" cap="all" spc="15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21" marR="118821" marT="118821" marB="11882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cap="all" spc="150">
                          <a:solidFill>
                            <a:schemeClr val="lt1"/>
                          </a:solidFill>
                          <a:effectLst/>
                        </a:rPr>
                        <a:t>Recall</a:t>
                      </a:r>
                      <a:endParaRPr lang="en-US" sz="1400" b="0" cap="all" spc="15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21" marR="118821" marT="118821" marB="11882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256466"/>
                  </a:ext>
                </a:extLst>
              </a:tr>
              <a:tr h="903368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Decision Tree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21" marR="118821" marT="118821" marB="1188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71.23%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21" marR="118821" marT="118821" marB="1188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0.22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21" marR="118821" marT="118821" marB="1188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0.23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21" marR="118821" marT="118821" marB="1188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6363311"/>
                  </a:ext>
                </a:extLst>
              </a:tr>
              <a:tr h="560108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KNN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21" marR="118821" marT="118821" marB="1188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80.48%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21" marR="118821" marT="118821" marB="1188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0.32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21" marR="118821" marT="118821" marB="1188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21" marR="118821" marT="118821" marB="1188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369376"/>
                  </a:ext>
                </a:extLst>
              </a:tr>
              <a:tr h="903368"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Random Forest</a:t>
                      </a:r>
                      <a:endParaRPr lang="en-US" sz="11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21" marR="118821" marT="118821" marB="1188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80.63%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21" marR="118821" marT="118821" marB="1188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0.53</a:t>
                      </a:r>
                      <a:endParaRPr lang="en-US" sz="1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21" marR="118821" marT="118821" marB="1188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 fontAlgn="base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cap="none" spc="0" dirty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US" sz="1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821" marR="118821" marT="118821" marB="11882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31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431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6E725D-2DA6-6F4B-907E-23C0F54CA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/>
              <a:t>Next Steps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60D48-4639-5542-AFE6-0EBADBBC7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en-US" sz="2200"/>
              <a:t>Using some other complex but efficient models like XGBoost classifier to further improve performance.</a:t>
            </a:r>
          </a:p>
          <a:p>
            <a:r>
              <a:rPr lang="en-US" sz="2200"/>
              <a:t>Integrate More features in the dataset: street lighting, proximity to a police station, median household income of the residents in that area, race of the people living in the area, and the poverty rate. </a:t>
            </a:r>
          </a:p>
          <a:p>
            <a:r>
              <a:rPr lang="en-US" sz="2200"/>
              <a:t>Deal with Bias in the data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636159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CC511-1C3F-2849-8EF3-179B1E164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6704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E10964-805C-BB46-8DFC-9201BE5CB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Business Problem</a:t>
            </a:r>
          </a:p>
        </p:txBody>
      </p:sp>
      <p:grpSp>
        <p:nvGrpSpPr>
          <p:cNvPr id="4109" name="Group 410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110" name="Rectangle 410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1" name="Rectangle 411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13" name="Rectangle 411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0E78B-BDBD-5C40-AE38-B88BA81FE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Increasing number of crimes</a:t>
            </a:r>
          </a:p>
          <a:p>
            <a:r>
              <a:rPr lang="en-US" sz="2000" dirty="0"/>
              <a:t>Ineffective and time taking crime solving methods</a:t>
            </a:r>
          </a:p>
          <a:p>
            <a:r>
              <a:rPr lang="en-US" sz="2000" dirty="0"/>
              <a:t>Goal: Identify factors affecting crime and eventually make a scalable model</a:t>
            </a:r>
          </a:p>
          <a:p>
            <a:r>
              <a:rPr lang="en-US" sz="2000" dirty="0"/>
              <a:t>Relationship between predictors and type of crime</a:t>
            </a:r>
          </a:p>
          <a:p>
            <a:r>
              <a:rPr lang="en-US" sz="2000" dirty="0"/>
              <a:t>Approach taken: treat every data point individually and use timestamps and location coordinates as separate features</a:t>
            </a:r>
          </a:p>
        </p:txBody>
      </p:sp>
      <p:sp>
        <p:nvSpPr>
          <p:cNvPr id="4115" name="Rectangle 411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7" name="Rectangle 41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 descr="Crime in Boston: A Look at the Trends Before and After COVID">
            <a:extLst>
              <a:ext uri="{FF2B5EF4-FFF2-40B4-BE49-F238E27FC236}">
                <a16:creationId xmlns:a16="http://schemas.microsoft.com/office/drawing/2014/main" id="{5F09B5B2-51AF-034B-90DE-365E7889A7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1" r="12790" b="1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4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3D04B-0073-FE4F-AF02-136CAA9B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Data Description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B060BC-68B7-8145-A2A8-7E9E6761D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Data Source: Crime Incident Reports from Analyze Boston provided by BPD from the years 2015-2018</a:t>
            </a:r>
          </a:p>
          <a:p>
            <a:r>
              <a:rPr lang="en-US" sz="2000"/>
              <a:t>Number of data points: 353253 Number of variables: 17</a:t>
            </a:r>
          </a:p>
          <a:p>
            <a:r>
              <a:rPr lang="en-US" sz="2000"/>
              <a:t>Target Variable: OFFENSE_CODE_GROUP</a:t>
            </a:r>
          </a:p>
          <a:p>
            <a:r>
              <a:rPr lang="en-US" sz="2000"/>
              <a:t>----UCR Crimes----</a:t>
            </a:r>
          </a:p>
          <a:p>
            <a:r>
              <a:rPr lang="en-US" sz="2000"/>
              <a:t>Bias: Untracked crimes have </a:t>
            </a:r>
          </a:p>
          <a:p>
            <a:pPr marL="0" indent="0">
              <a:buNone/>
            </a:pPr>
            <a:r>
              <a:rPr lang="en-US" sz="2000"/>
              <a:t>not been logged 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946AEE52-65BA-CA46-849A-5A646A0D71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951" y="3369620"/>
            <a:ext cx="6416328" cy="293546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6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DF498A-D03D-C64D-A38C-DF2DF9A69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1AA9C-B2B2-FC4C-A254-1A076D397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Drop unnecessary columns</a:t>
            </a:r>
          </a:p>
          <a:p>
            <a:r>
              <a:rPr lang="en-US" sz="2400"/>
              <a:t>Deal with the missing values</a:t>
            </a:r>
          </a:p>
          <a:p>
            <a:r>
              <a:rPr lang="en-US" sz="2400"/>
              <a:t>Check for duplication</a:t>
            </a:r>
          </a:p>
          <a:p>
            <a:r>
              <a:rPr lang="en-US" sz="2400"/>
              <a:t>Treat outliers</a:t>
            </a:r>
          </a:p>
          <a:p>
            <a:r>
              <a:rPr lang="en-US" sz="2400"/>
              <a:t>Covert datatypes of columns into the required format</a:t>
            </a:r>
          </a:p>
          <a:p>
            <a:r>
              <a:rPr lang="en-US" sz="2400"/>
              <a:t>Integrate weather data</a:t>
            </a:r>
          </a:p>
          <a:p>
            <a:endParaRPr lang="en-US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41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31358-2067-A644-A475-72C87DBA4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ACAB1A0F-8131-6F41-9E35-4773FAA12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2181" y="858525"/>
            <a:ext cx="6474417" cy="5211906"/>
          </a:xfrm>
          <a:prstGeom prst="rect">
            <a:avLst/>
          </a:prstGeom>
          <a:noFill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83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4F9B2FFC-BA3C-CD4A-A012-DD612CFB6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66938"/>
            <a:ext cx="5030788" cy="3457575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0928B27B-90E9-C246-B043-F1804EF97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238" y="2166938"/>
            <a:ext cx="5110163" cy="3457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72AB7B-55A5-ED4A-93FD-50AFDB1B5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EDA (continued)…</a:t>
            </a:r>
          </a:p>
        </p:txBody>
      </p:sp>
    </p:spTree>
    <p:extLst>
      <p:ext uri="{BB962C8B-B14F-4D97-AF65-F5344CB8AC3E}">
        <p14:creationId xmlns:p14="http://schemas.microsoft.com/office/powerpoint/2010/main" val="2735865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11B97A-2FB0-4625-8C2E-CDCB1AF68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6D81F-F7C3-554A-9CDA-6EFA4FDED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801738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EDA (Continued)…</a:t>
            </a:r>
          </a:p>
        </p:txBody>
      </p:sp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1B0AE0B8-1387-2549-807D-EF3081C0A4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492" y="817276"/>
            <a:ext cx="3292790" cy="2653890"/>
          </a:xfrm>
          <a:prstGeom prst="rect">
            <a:avLst/>
          </a:prstGeom>
          <a:noFill/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B44654F6-1BA2-EB4F-BE71-CDED110F6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57293" y="1005669"/>
            <a:ext cx="3292790" cy="2277103"/>
          </a:xfrm>
          <a:prstGeom prst="rect">
            <a:avLst/>
          </a:prstGeom>
          <a:noFill/>
        </p:spPr>
      </p:pic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4E1954E-1896-4341-A08D-F6ABAFB0D3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5984" y="1022412"/>
            <a:ext cx="3292790" cy="22436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3789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C19728-4FA5-D24F-8373-249E92D71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 (Continued)…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Map&#10;&#10;Description automatically generated">
            <a:extLst>
              <a:ext uri="{FF2B5EF4-FFF2-40B4-BE49-F238E27FC236}">
                <a16:creationId xmlns:a16="http://schemas.microsoft.com/office/drawing/2014/main" id="{659D2BCD-E717-B049-88A2-2B410E33A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6" r="8975"/>
          <a:stretch/>
        </p:blipFill>
        <p:spPr bwMode="auto">
          <a:xfrm>
            <a:off x="545238" y="1157555"/>
            <a:ext cx="7608304" cy="461384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94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408CE-E29F-374E-B021-616035A36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Data Modeling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DE778-BFD2-3B42-A22C-AE79CD092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07" y="2203079"/>
            <a:ext cx="10199921" cy="3831961"/>
          </a:xfrm>
        </p:spPr>
        <p:txBody>
          <a:bodyPr anchor="ctr">
            <a:normAutofit lnSpcReduction="10000"/>
          </a:bodyPr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utilizing many trees, the random forest method avoids and prevents overfitting.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 are known to be more accurate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Efficiently handle large datasets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on training set: 96.6%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on testing set: 78.62%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1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yperparameters after tuning: 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{'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': 1342, 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min_samples_split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': 30, 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min_samples_leaf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': 1, 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': 100, 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'criterion': 'entropy’, 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'bootstrap': True}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Accuracy: 80.63%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857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531</Words>
  <Application>Microsoft Macintosh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Crimes in Boston</vt:lpstr>
      <vt:lpstr>Business Problem</vt:lpstr>
      <vt:lpstr>Data Description</vt:lpstr>
      <vt:lpstr>Data Preprocessing</vt:lpstr>
      <vt:lpstr>Exploratory Data Analysis</vt:lpstr>
      <vt:lpstr>EDA (continued)…</vt:lpstr>
      <vt:lpstr>EDA (Continued)…</vt:lpstr>
      <vt:lpstr>EDA (Continued)…</vt:lpstr>
      <vt:lpstr>Data Modeling</vt:lpstr>
      <vt:lpstr>Data Modeling(continued…)</vt:lpstr>
      <vt:lpstr>Data Modeling (continued)…</vt:lpstr>
      <vt:lpstr>Conclusion 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Aayushi Gupta</dc:creator>
  <cp:lastModifiedBy>Aayushi Gupta</cp:lastModifiedBy>
  <cp:revision>5</cp:revision>
  <dcterms:created xsi:type="dcterms:W3CDTF">2022-10-24T22:40:57Z</dcterms:created>
  <dcterms:modified xsi:type="dcterms:W3CDTF">2022-10-25T19:17:05Z</dcterms:modified>
</cp:coreProperties>
</file>