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70" r:id="rId2"/>
    <p:sldId id="257" r:id="rId3"/>
    <p:sldId id="258" r:id="rId4"/>
    <p:sldId id="261" r:id="rId5"/>
    <p:sldId id="272" r:id="rId6"/>
    <p:sldId id="271" r:id="rId7"/>
    <p:sldId id="264" r:id="rId8"/>
    <p:sldId id="273" r:id="rId9"/>
    <p:sldId id="262" r:id="rId10"/>
    <p:sldId id="265" r:id="rId11"/>
    <p:sldId id="267" r:id="rId12"/>
    <p:sldId id="266" r:id="rId13"/>
    <p:sldId id="27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0"/>
    <p:restoredTop sz="96208"/>
  </p:normalViewPr>
  <p:slideViewPr>
    <p:cSldViewPr snapToGrid="0" snapToObjects="1">
      <p:cViewPr varScale="1">
        <p:scale>
          <a:sx n="121" d="100"/>
          <a:sy n="121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89146-9F4D-134C-8661-8C644183391D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2CF77-D189-CF4A-85E3-89E73ECE8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that predicts high crime area in new York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02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I have final model, I wanted see if I can further improve the recall rate.</a:t>
            </a:r>
          </a:p>
          <a:p>
            <a:endParaRPr lang="en-US" dirty="0"/>
          </a:p>
          <a:p>
            <a:r>
              <a:rPr lang="en-US" dirty="0"/>
              <a:t>In order to do so, I first looked at the trade off point btw precision and recall. Intersecting at 40% probability. </a:t>
            </a:r>
          </a:p>
          <a:p>
            <a:r>
              <a:rPr lang="en-US" dirty="0"/>
              <a:t>When I used this as a probability threshold, my recall increased by 9% while only sacrificing 1 percent of accuracy</a:t>
            </a:r>
          </a:p>
          <a:p>
            <a:endParaRPr lang="en-US" dirty="0"/>
          </a:p>
          <a:p>
            <a:r>
              <a:rPr lang="en-US" dirty="0"/>
              <a:t>Also, I tried adding weather related features but it did not improve my model at all, it’s </a:t>
            </a:r>
            <a:r>
              <a:rPr lang="en-US" dirty="0" err="1"/>
              <a:t>probaby</a:t>
            </a:r>
            <a:r>
              <a:rPr lang="en-US" dirty="0"/>
              <a:t> because my weather data was not granular enough.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5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terms of feature importance, some of the strong positive features are </a:t>
            </a:r>
          </a:p>
          <a:p>
            <a:r>
              <a:rPr lang="en-US" dirty="0"/>
              <a:t>Some of the negatively related features are neighborhoods in queens which makes pretty good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62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final visualization using Tableau. And this map shows my prediction probability with color density </a:t>
            </a:r>
          </a:p>
          <a:p>
            <a:endParaRPr lang="en-US" dirty="0"/>
          </a:p>
          <a:p>
            <a:r>
              <a:rPr lang="en-US" dirty="0"/>
              <a:t>And as I said on the feature importance, you can see midtown </a:t>
            </a:r>
            <a:r>
              <a:rPr lang="en-US" dirty="0" err="1"/>
              <a:t>manhattan</a:t>
            </a:r>
            <a:r>
              <a:rPr lang="en-US" dirty="0"/>
              <a:t>/ </a:t>
            </a:r>
            <a:r>
              <a:rPr lang="en-US" dirty="0" err="1"/>
              <a:t>brooklyn</a:t>
            </a:r>
            <a:r>
              <a:rPr lang="en-US" dirty="0"/>
              <a:t> in darker blue and queens are shown to be very safe.</a:t>
            </a:r>
          </a:p>
          <a:p>
            <a:endParaRPr lang="en-US" dirty="0"/>
          </a:p>
          <a:p>
            <a:r>
              <a:rPr lang="en-US" dirty="0"/>
              <a:t>May you might not </a:t>
            </a:r>
            <a:r>
              <a:rPr lang="en-US" dirty="0" err="1"/>
              <a:t>wanna</a:t>
            </a:r>
            <a:r>
              <a:rPr lang="en-US" dirty="0"/>
              <a:t> hang out in these darker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all know, New York City is full of crimes and it never seems to stop even in 2020, as you can see on this article </a:t>
            </a:r>
            <a:r>
              <a:rPr lang="en-US" dirty="0" err="1"/>
              <a:t>exerpts</a:t>
            </a:r>
            <a:r>
              <a:rPr lang="en-US" dirty="0"/>
              <a:t>.</a:t>
            </a:r>
          </a:p>
          <a:p>
            <a:r>
              <a:rPr lang="en-US" dirty="0"/>
              <a:t>How can we make our city safer? Well, maybe machine learning can be an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5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questioned. what if machine can predict crimes and locate the most likely crime scene? </a:t>
            </a:r>
          </a:p>
          <a:p>
            <a:r>
              <a:rPr lang="en-US" dirty="0"/>
              <a:t>Well, my project is to build such prediction model to prove that movie minority report is not a far future!</a:t>
            </a:r>
          </a:p>
          <a:p>
            <a:endParaRPr lang="en-US" dirty="0"/>
          </a:p>
          <a:p>
            <a:r>
              <a:rPr lang="en-US" dirty="0"/>
              <a:t>My MVP model will predict the most likely high-crime areas in New York City on any given 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9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 collected three main dataset, 1) 2) 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76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I found three mapping files to merge the dataset and do featuring engineering to get a data to fit a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9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results, I was able to get a crime data grouped by neighborhood with daily crime counts/timing, census information, and classification target of high vs low crime level.</a:t>
            </a:r>
          </a:p>
          <a:p>
            <a:r>
              <a:rPr lang="en-US" dirty="0"/>
              <a:t>For this binary classification, I used a threshold of daily crime counts greater than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88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for Baseline mode. I used logistic regression and census related attributes as  baseline features</a:t>
            </a:r>
          </a:p>
          <a:p>
            <a:r>
              <a:rPr lang="en-US" dirty="0"/>
              <a:t>When I fit the model with this feature set, I got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7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when I included location, seasonality, and day vs night time as additional features. I got a huge improvement with accuracy of 81% and recall of 62%.</a:t>
            </a:r>
          </a:p>
          <a:p>
            <a:endParaRPr lang="en-US" dirty="0"/>
          </a:p>
          <a:p>
            <a:r>
              <a:rPr lang="en-US" dirty="0"/>
              <a:t>Because  what matters the most is how well the model predict high crime areas among the actual high crime areas, I decided to focus on improving recall 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26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slides shows the model comparison with ROC curve and performance metrics.</a:t>
            </a:r>
          </a:p>
          <a:p>
            <a:endParaRPr lang="en-US" dirty="0"/>
          </a:p>
          <a:p>
            <a:r>
              <a:rPr lang="en-US" dirty="0"/>
              <a:t>As you can see…</a:t>
            </a:r>
          </a:p>
          <a:p>
            <a:pPr marL="228600" indent="-228600">
              <a:buAutoNum type="arabicParenR"/>
            </a:pPr>
            <a:r>
              <a:rPr lang="en-US" dirty="0"/>
              <a:t>They all are on the outer edge of the roc curve with logistic regression being slightly higher in recall rate than the other two</a:t>
            </a:r>
          </a:p>
          <a:p>
            <a:pPr marL="228600" indent="-228600">
              <a:buAutoNum type="arabicParenR"/>
            </a:pP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In addition to the superior scoring, because it is a simpler and more interpretable model, I picked logistic regression as a final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2CF77-D189-CF4A-85E3-89E73ECE83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3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9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6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9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7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7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0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0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3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33B7E-1F1E-0148-9783-543A99C83726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699AD-27B1-7044-8F28-0242F9432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8691057-F1CB-1447-BD5C-2E631E577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34214" b="-1"/>
          <a:stretch/>
        </p:blipFill>
        <p:spPr>
          <a:xfrm>
            <a:off x="3776713" y="10"/>
            <a:ext cx="8415288" cy="6857988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DD2CF70-E7D5-9C43-8614-584C1541D84C}"/>
              </a:ext>
            </a:extLst>
          </p:cNvPr>
          <p:cNvSpPr txBox="1">
            <a:spLocks/>
          </p:cNvSpPr>
          <p:nvPr/>
        </p:nvSpPr>
        <p:spPr>
          <a:xfrm>
            <a:off x="477980" y="1122363"/>
            <a:ext cx="4294435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dirty="0"/>
              <a:t>Crime Prediction Using Classification 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472B1C-4415-BD4A-9C36-C943DA1E667F}"/>
              </a:ext>
            </a:extLst>
          </p:cNvPr>
          <p:cNvSpPr txBox="1">
            <a:spLocks/>
          </p:cNvSpPr>
          <p:nvPr/>
        </p:nvSpPr>
        <p:spPr>
          <a:xfrm>
            <a:off x="594360" y="5014144"/>
            <a:ext cx="4023360" cy="10618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latin typeface="+mj-lt"/>
                <a:ea typeface="+mj-ea"/>
                <a:cs typeface="+mj-cs"/>
              </a:rPr>
              <a:t>February 11, 2020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519546-DB68-E745-8DD1-BE4674BEBD85}"/>
              </a:ext>
            </a:extLst>
          </p:cNvPr>
          <p:cNvSpPr/>
          <p:nvPr/>
        </p:nvSpPr>
        <p:spPr>
          <a:xfrm>
            <a:off x="477982" y="625682"/>
            <a:ext cx="707135" cy="146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25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8D95F63-FD26-8B43-8306-4F090E0D571A}"/>
              </a:ext>
            </a:extLst>
          </p:cNvPr>
          <p:cNvSpPr/>
          <p:nvPr/>
        </p:nvSpPr>
        <p:spPr>
          <a:xfrm>
            <a:off x="1003088" y="1907009"/>
            <a:ext cx="4738143" cy="357939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E6A8-0A03-C745-9F0C-CF228390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AE790-058B-CE46-8AFD-86017B868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970" y="2082030"/>
            <a:ext cx="4393207" cy="32737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52EC77-A32B-CB4E-8D8C-0E6837E29334}"/>
              </a:ext>
            </a:extLst>
          </p:cNvPr>
          <p:cNvSpPr txBox="1">
            <a:spLocks/>
          </p:cNvSpPr>
          <p:nvPr/>
        </p:nvSpPr>
        <p:spPr>
          <a:xfrm>
            <a:off x="6125898" y="2394604"/>
            <a:ext cx="4575629" cy="2648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Probability Threshold: 40%</a:t>
            </a:r>
          </a:p>
          <a:p>
            <a:endParaRPr lang="en-US" sz="2400" dirty="0"/>
          </a:p>
          <a:p>
            <a:r>
              <a:rPr lang="en-US" sz="2400" dirty="0"/>
              <a:t>Accuracy:  </a:t>
            </a:r>
            <a:r>
              <a:rPr lang="en-US" sz="3200" b="1" dirty="0"/>
              <a:t>80% </a:t>
            </a:r>
          </a:p>
          <a:p>
            <a:endParaRPr lang="en-US" sz="2400" dirty="0"/>
          </a:p>
          <a:p>
            <a:r>
              <a:rPr lang="en-US" sz="2400" dirty="0"/>
              <a:t>Recall:        </a:t>
            </a:r>
            <a:r>
              <a:rPr lang="en-US" sz="3200" b="1" dirty="0"/>
              <a:t>71%</a:t>
            </a:r>
            <a:endParaRPr lang="en-US" sz="2400" b="1" dirty="0"/>
          </a:p>
          <a:p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F9962B-7333-FD46-9B48-33F26804964A}"/>
              </a:ext>
            </a:extLst>
          </p:cNvPr>
          <p:cNvSpPr txBox="1">
            <a:spLocks/>
          </p:cNvSpPr>
          <p:nvPr/>
        </p:nvSpPr>
        <p:spPr>
          <a:xfrm>
            <a:off x="1003088" y="6040885"/>
            <a:ext cx="10350711" cy="61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 improvement found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177D82-00FB-F24D-A87D-4FB347E3AAB2}"/>
              </a:ext>
            </a:extLst>
          </p:cNvPr>
          <p:cNvSpPr/>
          <p:nvPr/>
        </p:nvSpPr>
        <p:spPr>
          <a:xfrm>
            <a:off x="897997" y="5661421"/>
            <a:ext cx="10455802" cy="27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Weather Related Features (e.g., precipitation, snow level, </a:t>
            </a:r>
            <a:r>
              <a:rPr lang="en-US" dirty="0" err="1"/>
              <a:t>temprature</a:t>
            </a:r>
            <a:r>
              <a:rPr lang="en-US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368FD1-0833-7C4B-BB3D-3A8D1BB2D698}"/>
              </a:ext>
            </a:extLst>
          </p:cNvPr>
          <p:cNvSpPr/>
          <p:nvPr/>
        </p:nvSpPr>
        <p:spPr>
          <a:xfrm>
            <a:off x="838199" y="1464237"/>
            <a:ext cx="10515600" cy="278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Moving Probability Threshold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CE3096-E0EB-734B-AF02-9AE4B4EDC576}"/>
              </a:ext>
            </a:extLst>
          </p:cNvPr>
          <p:cNvSpPr/>
          <p:nvPr/>
        </p:nvSpPr>
        <p:spPr>
          <a:xfrm>
            <a:off x="3021079" y="4901782"/>
            <a:ext cx="269824" cy="2269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BDBCB1-5886-E840-92E4-4DDD9A32C140}"/>
              </a:ext>
            </a:extLst>
          </p:cNvPr>
          <p:cNvCxnSpPr/>
          <p:nvPr/>
        </p:nvCxnSpPr>
        <p:spPr>
          <a:xfrm>
            <a:off x="3155989" y="2338466"/>
            <a:ext cx="0" cy="253333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326EE4-B2E6-8440-A479-452B36C4F5AA}"/>
              </a:ext>
            </a:extLst>
          </p:cNvPr>
          <p:cNvSpPr txBox="1">
            <a:spLocks/>
          </p:cNvSpPr>
          <p:nvPr/>
        </p:nvSpPr>
        <p:spPr>
          <a:xfrm>
            <a:off x="8717765" y="4271993"/>
            <a:ext cx="2253582" cy="12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9%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A54044A3-F3AC-3D40-85A4-37157906930F}"/>
              </a:ext>
            </a:extLst>
          </p:cNvPr>
          <p:cNvSpPr/>
          <p:nvPr/>
        </p:nvSpPr>
        <p:spPr>
          <a:xfrm>
            <a:off x="9961106" y="4244719"/>
            <a:ext cx="558613" cy="63755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F30559-422B-B442-BC82-4125A3C8D385}"/>
              </a:ext>
            </a:extLst>
          </p:cNvPr>
          <p:cNvSpPr txBox="1">
            <a:spLocks/>
          </p:cNvSpPr>
          <p:nvPr/>
        </p:nvSpPr>
        <p:spPr>
          <a:xfrm>
            <a:off x="8717765" y="3109827"/>
            <a:ext cx="2253582" cy="12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/>
              <a:t>1%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428CA0A3-410D-6146-B9EC-080FF1B58451}"/>
              </a:ext>
            </a:extLst>
          </p:cNvPr>
          <p:cNvSpPr/>
          <p:nvPr/>
        </p:nvSpPr>
        <p:spPr>
          <a:xfrm rot="10800000">
            <a:off x="9961105" y="3224262"/>
            <a:ext cx="558613" cy="637557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31FF0C-F432-A943-954D-10C0BF6D9BF7}"/>
              </a:ext>
            </a:extLst>
          </p:cNvPr>
          <p:cNvSpPr/>
          <p:nvPr/>
        </p:nvSpPr>
        <p:spPr>
          <a:xfrm>
            <a:off x="8756143" y="3413972"/>
            <a:ext cx="1343060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frm</a:t>
            </a:r>
            <a:r>
              <a:rPr lang="en-US" b="1" dirty="0"/>
              <a:t> default</a:t>
            </a:r>
            <a:r>
              <a:rPr lang="en-US" sz="2800" b="1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220DBC-825C-974F-B79B-4D0E3BAE7911}"/>
              </a:ext>
            </a:extLst>
          </p:cNvPr>
          <p:cNvSpPr/>
          <p:nvPr/>
        </p:nvSpPr>
        <p:spPr>
          <a:xfrm>
            <a:off x="8725033" y="4488493"/>
            <a:ext cx="1343060" cy="5425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frm</a:t>
            </a:r>
            <a:r>
              <a:rPr lang="en-US" b="1" dirty="0"/>
              <a:t> default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742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0F9AEF-3188-A943-8515-7B9A0F4C3DC9}"/>
              </a:ext>
            </a:extLst>
          </p:cNvPr>
          <p:cNvSpPr/>
          <p:nvPr/>
        </p:nvSpPr>
        <p:spPr>
          <a:xfrm>
            <a:off x="1119266" y="1573967"/>
            <a:ext cx="9953468" cy="49189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56686-5DD6-224F-8225-B7241D11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4AFF4-47B1-9D4F-AF55-5D8D242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888" y="1810321"/>
            <a:ext cx="9558089" cy="44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5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54029E5-B420-FA4D-BE27-D74BC8AE5414}"/>
              </a:ext>
            </a:extLst>
          </p:cNvPr>
          <p:cNvSpPr/>
          <p:nvPr/>
        </p:nvSpPr>
        <p:spPr>
          <a:xfrm>
            <a:off x="4077324" y="179882"/>
            <a:ext cx="7824866" cy="64307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C6CA5-6B94-8443-9D38-E34E26353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9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with Final </a:t>
            </a:r>
            <a:r>
              <a:rPr lang="en-US" sz="4800" dirty="0"/>
              <a:t>M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F3F47E-D7D1-644D-BBE7-61523AFF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14" y="408482"/>
            <a:ext cx="7474375" cy="604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6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n animal&#10;&#10;Description automatically generated">
            <a:extLst>
              <a:ext uri="{FF2B5EF4-FFF2-40B4-BE49-F238E27FC236}">
                <a16:creationId xmlns:a16="http://schemas.microsoft.com/office/drawing/2014/main" id="{8A1C68FE-5A1E-6F43-B2FB-2594F7227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0" t="8430" r="25556" b="66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28B3-927C-7E48-868C-2142EF61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Future Work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771D5-A72B-2847-930F-BE6056CA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Obtain more granular weather data </a:t>
            </a:r>
          </a:p>
          <a:p>
            <a:r>
              <a:rPr lang="en-US" sz="2400" dirty="0"/>
              <a:t>Predict crime counts and crime types</a:t>
            </a:r>
          </a:p>
          <a:p>
            <a:r>
              <a:rPr lang="en-US" sz="2400" dirty="0"/>
              <a:t>Scale it to other cities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386BF-D6E4-5B49-89E8-634858170C2E}"/>
              </a:ext>
            </a:extLst>
          </p:cNvPr>
          <p:cNvSpPr/>
          <p:nvPr/>
        </p:nvSpPr>
        <p:spPr>
          <a:xfrm>
            <a:off x="403840" y="786323"/>
            <a:ext cx="707135" cy="1463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8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7B44-8877-2644-AE2D-55016C4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Question?</a:t>
            </a:r>
          </a:p>
        </p:txBody>
      </p:sp>
      <p:pic>
        <p:nvPicPr>
          <p:cNvPr id="5" name="Picture 4" descr="A picture containing building, outdoor, street, brick&#10;&#10;Description automatically generated">
            <a:extLst>
              <a:ext uri="{FF2B5EF4-FFF2-40B4-BE49-F238E27FC236}">
                <a16:creationId xmlns:a16="http://schemas.microsoft.com/office/drawing/2014/main" id="{A36F57EF-DFA6-7446-9D27-6500B8CF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670" y="1751067"/>
            <a:ext cx="7894659" cy="4440746"/>
          </a:xfrm>
          <a:prstGeom prst="rect">
            <a:avLst/>
          </a:prstGeom>
          <a:effectLst>
            <a:softEdge rad="254000"/>
          </a:effectLst>
        </p:spPr>
      </p:pic>
    </p:spTree>
    <p:extLst>
      <p:ext uri="{BB962C8B-B14F-4D97-AF65-F5344CB8AC3E}">
        <p14:creationId xmlns:p14="http://schemas.microsoft.com/office/powerpoint/2010/main" val="338673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6B37-11B0-9E4F-9269-45B72407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19" y="350045"/>
            <a:ext cx="10515600" cy="1325563"/>
          </a:xfrm>
        </p:spPr>
        <p:txBody>
          <a:bodyPr/>
          <a:lstStyle/>
          <a:p>
            <a:r>
              <a:rPr lang="en-US" dirty="0"/>
              <a:t>Rising Crime Rates in New York City</a:t>
            </a:r>
          </a:p>
        </p:txBody>
      </p:sp>
      <p:pic>
        <p:nvPicPr>
          <p:cNvPr id="16" name="Picture 15" descr="A picture containing road, outdoor, building, white&#10;&#10;Description automatically generated">
            <a:extLst>
              <a:ext uri="{FF2B5EF4-FFF2-40B4-BE49-F238E27FC236}">
                <a16:creationId xmlns:a16="http://schemas.microsoft.com/office/drawing/2014/main" id="{52A1FF11-B1CD-9E41-A8E9-680CF48E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61" y="1591200"/>
            <a:ext cx="7535037" cy="4697057"/>
          </a:xfrm>
          <a:prstGeom prst="rect">
            <a:avLst/>
          </a:prstGeom>
          <a:effectLst>
            <a:glow>
              <a:schemeClr val="accent1"/>
            </a:glow>
            <a:innerShdw blurRad="1270000" dist="2540000" dir="21540000">
              <a:prstClr val="black">
                <a:alpha val="79000"/>
              </a:prstClr>
            </a:innerShdw>
            <a:reflection endPos="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44272-C11F-784B-BFA4-840652B3D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61" y="2211002"/>
            <a:ext cx="4643779" cy="12707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1EDB5C9-5E05-9F41-B597-EA42EEC16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314323" y="3313059"/>
            <a:ext cx="4459288" cy="136508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524C7-8322-7D4D-9C97-34D62FF32C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1426" y="4632092"/>
            <a:ext cx="4747228" cy="12707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8B59924-F531-DB49-ADA6-C65B0C40ECDA}"/>
              </a:ext>
            </a:extLst>
          </p:cNvPr>
          <p:cNvSpPr txBox="1">
            <a:spLocks/>
          </p:cNvSpPr>
          <p:nvPr/>
        </p:nvSpPr>
        <p:spPr>
          <a:xfrm>
            <a:off x="4703886" y="1622371"/>
            <a:ext cx="11007523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Crimes doesn’t seem to stop in New York City…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3248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0EE4-7379-FC4A-BAD3-687B8FB07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if machine can predict crimes..?</a:t>
            </a:r>
          </a:p>
        </p:txBody>
      </p:sp>
      <p:pic>
        <p:nvPicPr>
          <p:cNvPr id="5" name="Content Placeholder 4" descr="A picture containing person, man, holding, looking&#10;&#10;Description automatically generated">
            <a:extLst>
              <a:ext uri="{FF2B5EF4-FFF2-40B4-BE49-F238E27FC236}">
                <a16:creationId xmlns:a16="http://schemas.microsoft.com/office/drawing/2014/main" id="{123CDCDB-D6F9-D84C-8E70-E9B7FA385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5479" r="33556"/>
          <a:stretch/>
        </p:blipFill>
        <p:spPr>
          <a:xfrm>
            <a:off x="5906125" y="10"/>
            <a:ext cx="6285874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CD78F1-8093-9B48-83AD-C0F24C8786C2}"/>
              </a:ext>
            </a:extLst>
          </p:cNvPr>
          <p:cNvSpPr txBox="1">
            <a:spLocks/>
          </p:cNvSpPr>
          <p:nvPr/>
        </p:nvSpPr>
        <p:spPr>
          <a:xfrm>
            <a:off x="685301" y="2590020"/>
            <a:ext cx="5120113" cy="346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Predictive policing using classification models </a:t>
            </a:r>
          </a:p>
          <a:p>
            <a:pPr marL="0" indent="0">
              <a:buNone/>
            </a:pPr>
            <a:r>
              <a:rPr lang="en-US" sz="2400" dirty="0"/>
              <a:t>To predict most likely high crime areas in New York City on any given day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600" b="1" dirty="0"/>
              <a:t>Dataset</a:t>
            </a:r>
          </a:p>
          <a:p>
            <a:r>
              <a:rPr lang="en-US" sz="2400" dirty="0"/>
              <a:t>Crime Data (from NYPD webpage)</a:t>
            </a:r>
          </a:p>
          <a:p>
            <a:r>
              <a:rPr lang="en-US" sz="2400" dirty="0"/>
              <a:t>Census Data (from </a:t>
            </a:r>
            <a:r>
              <a:rPr lang="en-US" sz="2400" dirty="0" err="1"/>
              <a:t>census.gov</a:t>
            </a:r>
            <a:r>
              <a:rPr lang="en-US" sz="2400" dirty="0"/>
              <a:t>)</a:t>
            </a:r>
          </a:p>
          <a:p>
            <a:r>
              <a:rPr lang="en-US" sz="2400" dirty="0"/>
              <a:t>Weather Data (from </a:t>
            </a:r>
            <a:r>
              <a:rPr lang="en-US" sz="2400" dirty="0" err="1"/>
              <a:t>weather.com</a:t>
            </a:r>
            <a:r>
              <a:rPr lang="en-US" sz="2400" dirty="0"/>
              <a:t>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931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E15AD-7E51-8142-828D-091F53D7E48C}"/>
              </a:ext>
            </a:extLst>
          </p:cNvPr>
          <p:cNvSpPr/>
          <p:nvPr/>
        </p:nvSpPr>
        <p:spPr>
          <a:xfrm>
            <a:off x="307835" y="1619606"/>
            <a:ext cx="3871915" cy="435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59D15-3B05-4D4D-A774-FEC77DA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305165"/>
            <a:ext cx="10515600" cy="1325563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DB7070D-0D34-FB4E-B7A4-8E8C8BE06948}"/>
              </a:ext>
            </a:extLst>
          </p:cNvPr>
          <p:cNvSpPr/>
          <p:nvPr/>
        </p:nvSpPr>
        <p:spPr>
          <a:xfrm>
            <a:off x="503574" y="2404905"/>
            <a:ext cx="1590675" cy="91837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6.8M</a:t>
            </a:r>
            <a:r>
              <a:rPr lang="en-US" sz="1600" dirty="0">
                <a:solidFill>
                  <a:schemeClr val="bg1"/>
                </a:solidFill>
              </a:rPr>
              <a:t> records from ‘06 to ‘19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ADFC232-C94F-D24B-B70E-26038BEC28A4}"/>
              </a:ext>
            </a:extLst>
          </p:cNvPr>
          <p:cNvSpPr/>
          <p:nvPr/>
        </p:nvSpPr>
        <p:spPr>
          <a:xfrm>
            <a:off x="503574" y="3702155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 updated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1EB3F-FF0E-E245-B5D6-CEC1A9028B41}"/>
              </a:ext>
            </a:extLst>
          </p:cNvPr>
          <p:cNvSpPr txBox="1"/>
          <p:nvPr/>
        </p:nvSpPr>
        <p:spPr>
          <a:xfrm>
            <a:off x="870345" y="1650520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5B88-18F7-EA4D-B245-1B6A7BFA88A7}"/>
              </a:ext>
            </a:extLst>
          </p:cNvPr>
          <p:cNvSpPr txBox="1"/>
          <p:nvPr/>
        </p:nvSpPr>
        <p:spPr>
          <a:xfrm>
            <a:off x="2352145" y="167943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F1363-BA1D-744E-9B0B-5130BE98AE6B}"/>
              </a:ext>
            </a:extLst>
          </p:cNvPr>
          <p:cNvSpPr txBox="1"/>
          <p:nvPr/>
        </p:nvSpPr>
        <p:spPr>
          <a:xfrm>
            <a:off x="2352145" y="2320015"/>
            <a:ext cx="723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 #</a:t>
            </a:r>
          </a:p>
          <a:p>
            <a:r>
              <a:rPr lang="en-US" sz="1600" dirty="0"/>
              <a:t>Date</a:t>
            </a:r>
          </a:p>
          <a:p>
            <a:r>
              <a:rPr lang="en-US" sz="1600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FDED1-C10A-534D-B308-3E307BD109AF}"/>
              </a:ext>
            </a:extLst>
          </p:cNvPr>
          <p:cNvSpPr txBox="1"/>
          <p:nvPr/>
        </p:nvSpPr>
        <p:spPr>
          <a:xfrm>
            <a:off x="416137" y="3358033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Census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C4E03-B65F-AA45-B282-2CE53DF23E06}"/>
              </a:ext>
            </a:extLst>
          </p:cNvPr>
          <p:cNvSpPr txBox="1"/>
          <p:nvPr/>
        </p:nvSpPr>
        <p:spPr>
          <a:xfrm>
            <a:off x="2364080" y="3423165"/>
            <a:ext cx="1484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Census Tract</a:t>
            </a:r>
          </a:p>
          <a:p>
            <a:r>
              <a:rPr lang="en-US" sz="1600" dirty="0"/>
              <a:t>Population</a:t>
            </a:r>
          </a:p>
          <a:p>
            <a:r>
              <a:rPr lang="en-US" sz="1600" dirty="0"/>
              <a:t>Income</a:t>
            </a:r>
          </a:p>
          <a:p>
            <a:r>
              <a:rPr lang="en-US" sz="1600" dirty="0"/>
              <a:t>Poverty</a:t>
            </a:r>
          </a:p>
          <a:p>
            <a:r>
              <a:rPr lang="en-US" sz="1600" dirty="0"/>
              <a:t>Unemployment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F747467D-18DF-8B47-8110-DC754C5A334D}"/>
              </a:ext>
            </a:extLst>
          </p:cNvPr>
          <p:cNvSpPr/>
          <p:nvPr/>
        </p:nvSpPr>
        <p:spPr>
          <a:xfrm>
            <a:off x="503574" y="4992087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Daily weather data since 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ACB0D-F9E7-2145-BD08-2FC8D90E54C4}"/>
              </a:ext>
            </a:extLst>
          </p:cNvPr>
          <p:cNvSpPr txBox="1"/>
          <p:nvPr/>
        </p:nvSpPr>
        <p:spPr>
          <a:xfrm>
            <a:off x="554701" y="4647965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55B8B-47A6-D64F-A5B8-6AE8067EC718}"/>
              </a:ext>
            </a:extLst>
          </p:cNvPr>
          <p:cNvSpPr txBox="1"/>
          <p:nvPr/>
        </p:nvSpPr>
        <p:spPr>
          <a:xfrm>
            <a:off x="2364080" y="4833561"/>
            <a:ext cx="1323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Date</a:t>
            </a:r>
          </a:p>
          <a:p>
            <a:r>
              <a:rPr lang="en-US" sz="1600" dirty="0"/>
              <a:t>Precipitations</a:t>
            </a:r>
          </a:p>
          <a:p>
            <a:r>
              <a:rPr lang="en-US" sz="1600" dirty="0"/>
              <a:t>Snow Depth</a:t>
            </a:r>
          </a:p>
          <a:p>
            <a:r>
              <a:rPr lang="en-US" sz="1600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DBD26-F8F5-D549-8C8E-491E4BEFAF88}"/>
              </a:ext>
            </a:extLst>
          </p:cNvPr>
          <p:cNvSpPr txBox="1"/>
          <p:nvPr/>
        </p:nvSpPr>
        <p:spPr>
          <a:xfrm>
            <a:off x="469036" y="2060783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Crime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BB4C6-E6CB-7A47-AAC5-BEBCE0FF7F81}"/>
              </a:ext>
            </a:extLst>
          </p:cNvPr>
          <p:cNvSpPr/>
          <p:nvPr/>
        </p:nvSpPr>
        <p:spPr>
          <a:xfrm>
            <a:off x="3032012" y="2320014"/>
            <a:ext cx="1117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Crime Type</a:t>
            </a:r>
          </a:p>
          <a:p>
            <a:r>
              <a:rPr lang="en-US" sz="1600" dirty="0"/>
              <a:t>District</a:t>
            </a:r>
          </a:p>
          <a:p>
            <a:r>
              <a:rPr lang="en-US" sz="1600" dirty="0"/>
              <a:t>Lat-long</a:t>
            </a:r>
          </a:p>
        </p:txBody>
      </p:sp>
    </p:spTree>
    <p:extLst>
      <p:ext uri="{BB962C8B-B14F-4D97-AF65-F5344CB8AC3E}">
        <p14:creationId xmlns:p14="http://schemas.microsoft.com/office/powerpoint/2010/main" val="277117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E15AD-7E51-8142-828D-091F53D7E48C}"/>
              </a:ext>
            </a:extLst>
          </p:cNvPr>
          <p:cNvSpPr/>
          <p:nvPr/>
        </p:nvSpPr>
        <p:spPr>
          <a:xfrm>
            <a:off x="307835" y="1619606"/>
            <a:ext cx="3871915" cy="435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59D15-3B05-4D4D-A774-FEC77DA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305165"/>
            <a:ext cx="10515600" cy="1325563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C204F-33EC-5C40-BD69-8F4DB2CC1533}"/>
              </a:ext>
            </a:extLst>
          </p:cNvPr>
          <p:cNvSpPr/>
          <p:nvPr/>
        </p:nvSpPr>
        <p:spPr>
          <a:xfrm>
            <a:off x="4608555" y="1607915"/>
            <a:ext cx="2413220" cy="435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EC89252-4497-AC41-A7F7-D9202DDED1CA}"/>
              </a:ext>
            </a:extLst>
          </p:cNvPr>
          <p:cNvSpPr/>
          <p:nvPr/>
        </p:nvSpPr>
        <p:spPr>
          <a:xfrm rot="5400000">
            <a:off x="2730937" y="3657378"/>
            <a:ext cx="3326608" cy="252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DB7070D-0D34-FB4E-B7A4-8E8C8BE06948}"/>
              </a:ext>
            </a:extLst>
          </p:cNvPr>
          <p:cNvSpPr/>
          <p:nvPr/>
        </p:nvSpPr>
        <p:spPr>
          <a:xfrm>
            <a:off x="503574" y="2404905"/>
            <a:ext cx="1590675" cy="91837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6.8M</a:t>
            </a:r>
            <a:r>
              <a:rPr lang="en-US" sz="1600" dirty="0">
                <a:solidFill>
                  <a:schemeClr val="bg1"/>
                </a:solidFill>
              </a:rPr>
              <a:t> records from ‘06 to ‘19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ADFC232-C94F-D24B-B70E-26038BEC28A4}"/>
              </a:ext>
            </a:extLst>
          </p:cNvPr>
          <p:cNvSpPr/>
          <p:nvPr/>
        </p:nvSpPr>
        <p:spPr>
          <a:xfrm>
            <a:off x="503574" y="3702155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 updated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1EB3F-FF0E-E245-B5D6-CEC1A9028B41}"/>
              </a:ext>
            </a:extLst>
          </p:cNvPr>
          <p:cNvSpPr txBox="1"/>
          <p:nvPr/>
        </p:nvSpPr>
        <p:spPr>
          <a:xfrm>
            <a:off x="870345" y="1650520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5B88-18F7-EA4D-B245-1B6A7BFA88A7}"/>
              </a:ext>
            </a:extLst>
          </p:cNvPr>
          <p:cNvSpPr txBox="1"/>
          <p:nvPr/>
        </p:nvSpPr>
        <p:spPr>
          <a:xfrm>
            <a:off x="2352145" y="167943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F1363-BA1D-744E-9B0B-5130BE98AE6B}"/>
              </a:ext>
            </a:extLst>
          </p:cNvPr>
          <p:cNvSpPr txBox="1"/>
          <p:nvPr/>
        </p:nvSpPr>
        <p:spPr>
          <a:xfrm>
            <a:off x="2352145" y="2320015"/>
            <a:ext cx="723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 #</a:t>
            </a:r>
          </a:p>
          <a:p>
            <a:r>
              <a:rPr lang="en-US" sz="1600" dirty="0">
                <a:highlight>
                  <a:srgbClr val="800000"/>
                </a:highlight>
              </a:rPr>
              <a:t>Date</a:t>
            </a:r>
          </a:p>
          <a:p>
            <a:r>
              <a:rPr lang="en-US" sz="1600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FDED1-C10A-534D-B308-3E307BD109AF}"/>
              </a:ext>
            </a:extLst>
          </p:cNvPr>
          <p:cNvSpPr txBox="1"/>
          <p:nvPr/>
        </p:nvSpPr>
        <p:spPr>
          <a:xfrm>
            <a:off x="416137" y="3358033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Census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C4E03-B65F-AA45-B282-2CE53DF23E06}"/>
              </a:ext>
            </a:extLst>
          </p:cNvPr>
          <p:cNvSpPr txBox="1"/>
          <p:nvPr/>
        </p:nvSpPr>
        <p:spPr>
          <a:xfrm>
            <a:off x="2364080" y="3423165"/>
            <a:ext cx="1484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800000"/>
                </a:highlight>
              </a:rPr>
              <a:t>Census Tract</a:t>
            </a:r>
          </a:p>
          <a:p>
            <a:r>
              <a:rPr lang="en-US" sz="1600" dirty="0"/>
              <a:t>Population</a:t>
            </a:r>
          </a:p>
          <a:p>
            <a:r>
              <a:rPr lang="en-US" sz="1600" dirty="0"/>
              <a:t>Income</a:t>
            </a:r>
          </a:p>
          <a:p>
            <a:r>
              <a:rPr lang="en-US" sz="1600" dirty="0"/>
              <a:t>Poverty</a:t>
            </a:r>
          </a:p>
          <a:p>
            <a:r>
              <a:rPr lang="en-US" sz="1600" dirty="0"/>
              <a:t>Unemployment</a:t>
            </a: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840D57CC-F84A-B04C-81B8-98C5FA7FA916}"/>
              </a:ext>
            </a:extLst>
          </p:cNvPr>
          <p:cNvSpPr/>
          <p:nvPr/>
        </p:nvSpPr>
        <p:spPr>
          <a:xfrm>
            <a:off x="5080050" y="2197551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Lat-Long</a:t>
            </a:r>
            <a:r>
              <a:rPr lang="en-US" sz="1600" dirty="0">
                <a:solidFill>
                  <a:schemeClr val="bg1"/>
                </a:solidFill>
              </a:rPr>
              <a:t> to </a:t>
            </a:r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Census Tract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F77572BB-E583-E543-97D4-732A65D0BD5D}"/>
              </a:ext>
            </a:extLst>
          </p:cNvPr>
          <p:cNvSpPr/>
          <p:nvPr/>
        </p:nvSpPr>
        <p:spPr>
          <a:xfrm>
            <a:off x="5080050" y="3255561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Census Tract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NTA</a:t>
            </a:r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 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0873D345-11CA-7248-A63C-81A20D0BDB28}"/>
              </a:ext>
            </a:extLst>
          </p:cNvPr>
          <p:cNvSpPr/>
          <p:nvPr/>
        </p:nvSpPr>
        <p:spPr>
          <a:xfrm>
            <a:off x="5080050" y="4422197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NTA</a:t>
            </a:r>
            <a:r>
              <a:rPr lang="en-US" sz="1600" dirty="0">
                <a:solidFill>
                  <a:schemeClr val="bg1"/>
                </a:solidFill>
              </a:rPr>
              <a:t> to Polygon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25469-0D85-8C4E-97C6-101F10B2E4B0}"/>
              </a:ext>
            </a:extLst>
          </p:cNvPr>
          <p:cNvSpPr txBox="1"/>
          <p:nvPr/>
        </p:nvSpPr>
        <p:spPr>
          <a:xfrm>
            <a:off x="5007380" y="16737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Data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F747467D-18DF-8B47-8110-DC754C5A334D}"/>
              </a:ext>
            </a:extLst>
          </p:cNvPr>
          <p:cNvSpPr/>
          <p:nvPr/>
        </p:nvSpPr>
        <p:spPr>
          <a:xfrm>
            <a:off x="503574" y="4992087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Daily weather data since 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ACB0D-F9E7-2145-BD08-2FC8D90E54C4}"/>
              </a:ext>
            </a:extLst>
          </p:cNvPr>
          <p:cNvSpPr txBox="1"/>
          <p:nvPr/>
        </p:nvSpPr>
        <p:spPr>
          <a:xfrm>
            <a:off x="554701" y="4647965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AB408-959D-344C-97FE-A2D9380B6695}"/>
              </a:ext>
            </a:extLst>
          </p:cNvPr>
          <p:cNvSpPr/>
          <p:nvPr/>
        </p:nvSpPr>
        <p:spPr>
          <a:xfrm>
            <a:off x="3032012" y="2320014"/>
            <a:ext cx="1117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Crime Type</a:t>
            </a:r>
          </a:p>
          <a:p>
            <a:r>
              <a:rPr lang="en-US" sz="1600" dirty="0"/>
              <a:t>District</a:t>
            </a:r>
          </a:p>
          <a:p>
            <a:r>
              <a:rPr lang="en-US" sz="1600" dirty="0">
                <a:highlight>
                  <a:srgbClr val="800000"/>
                </a:highlight>
              </a:rPr>
              <a:t>Lat-long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55B8B-47A6-D64F-A5B8-6AE8067EC718}"/>
              </a:ext>
            </a:extLst>
          </p:cNvPr>
          <p:cNvSpPr txBox="1"/>
          <p:nvPr/>
        </p:nvSpPr>
        <p:spPr>
          <a:xfrm>
            <a:off x="2364080" y="4833561"/>
            <a:ext cx="1323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800000"/>
                </a:highlight>
              </a:rPr>
              <a:t>Date</a:t>
            </a:r>
          </a:p>
          <a:p>
            <a:r>
              <a:rPr lang="en-US" sz="1600" dirty="0"/>
              <a:t>Precipitations</a:t>
            </a:r>
          </a:p>
          <a:p>
            <a:r>
              <a:rPr lang="en-US" sz="1600" dirty="0"/>
              <a:t>Snow Depth</a:t>
            </a:r>
          </a:p>
          <a:p>
            <a:r>
              <a:rPr lang="en-US" sz="1600" dirty="0"/>
              <a:t>Temperature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DBD26-F8F5-D549-8C8E-491E4BEFAF88}"/>
              </a:ext>
            </a:extLst>
          </p:cNvPr>
          <p:cNvSpPr txBox="1"/>
          <p:nvPr/>
        </p:nvSpPr>
        <p:spPr>
          <a:xfrm>
            <a:off x="469036" y="2060783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Crime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F9A672-7DA7-3348-82BC-1045AA58874C}"/>
              </a:ext>
            </a:extLst>
          </p:cNvPr>
          <p:cNvCxnSpPr>
            <a:cxnSpLocks/>
          </p:cNvCxnSpPr>
          <p:nvPr/>
        </p:nvCxnSpPr>
        <p:spPr>
          <a:xfrm>
            <a:off x="5811998" y="2831096"/>
            <a:ext cx="5753" cy="5269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699DA4-B51D-2B4F-8D0B-71C411162B80}"/>
              </a:ext>
            </a:extLst>
          </p:cNvPr>
          <p:cNvCxnSpPr>
            <a:cxnSpLocks/>
          </p:cNvCxnSpPr>
          <p:nvPr/>
        </p:nvCxnSpPr>
        <p:spPr>
          <a:xfrm flipH="1">
            <a:off x="5678827" y="3854117"/>
            <a:ext cx="211770" cy="6832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F01EC4-1AED-484D-9BD6-9726BE6E86A4}"/>
              </a:ext>
            </a:extLst>
          </p:cNvPr>
          <p:cNvCxnSpPr>
            <a:cxnSpLocks/>
          </p:cNvCxnSpPr>
          <p:nvPr/>
        </p:nvCxnSpPr>
        <p:spPr>
          <a:xfrm flipH="1">
            <a:off x="3522195" y="3495041"/>
            <a:ext cx="1716953" cy="634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2738EB0-2A86-9C45-B064-7BBDAB2E3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1689" y="3830258"/>
            <a:ext cx="2271864" cy="82375"/>
          </a:xfrm>
          <a:prstGeom prst="bentConnector4">
            <a:avLst>
              <a:gd name="adj1" fmla="val 607"/>
              <a:gd name="adj2" fmla="val 30813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1CCDF67-C6D3-5F43-9089-3FDE17AACD64}"/>
              </a:ext>
            </a:extLst>
          </p:cNvPr>
          <p:cNvCxnSpPr>
            <a:cxnSpLocks/>
          </p:cNvCxnSpPr>
          <p:nvPr/>
        </p:nvCxnSpPr>
        <p:spPr>
          <a:xfrm flipV="1">
            <a:off x="3819997" y="2422449"/>
            <a:ext cx="1504415" cy="5235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6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6E15AD-7E51-8142-828D-091F53D7E48C}"/>
              </a:ext>
            </a:extLst>
          </p:cNvPr>
          <p:cNvSpPr/>
          <p:nvPr/>
        </p:nvSpPr>
        <p:spPr>
          <a:xfrm>
            <a:off x="307835" y="1619606"/>
            <a:ext cx="3871915" cy="435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59D15-3B05-4D4D-A774-FEC77DAE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5" y="305165"/>
            <a:ext cx="10515600" cy="1325563"/>
          </a:xfrm>
        </p:spPr>
        <p:txBody>
          <a:bodyPr/>
          <a:lstStyle/>
          <a:p>
            <a:r>
              <a:rPr lang="en-US" dirty="0"/>
              <a:t>Data Collection &amp; 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3C204F-33EC-5C40-BD69-8F4DB2CC1533}"/>
              </a:ext>
            </a:extLst>
          </p:cNvPr>
          <p:cNvSpPr/>
          <p:nvPr/>
        </p:nvSpPr>
        <p:spPr>
          <a:xfrm>
            <a:off x="4608555" y="1607915"/>
            <a:ext cx="2413220" cy="43513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5EC89252-4497-AC41-A7F7-D9202DDED1CA}"/>
              </a:ext>
            </a:extLst>
          </p:cNvPr>
          <p:cNvSpPr/>
          <p:nvPr/>
        </p:nvSpPr>
        <p:spPr>
          <a:xfrm rot="5400000">
            <a:off x="2730937" y="3657378"/>
            <a:ext cx="3326608" cy="252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AF706545-1315-1B4F-BB36-26974C20EE88}"/>
              </a:ext>
            </a:extLst>
          </p:cNvPr>
          <p:cNvSpPr/>
          <p:nvPr/>
        </p:nvSpPr>
        <p:spPr>
          <a:xfrm rot="5400000">
            <a:off x="5557379" y="3657379"/>
            <a:ext cx="3326608" cy="25241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DB7070D-0D34-FB4E-B7A4-8E8C8BE06948}"/>
              </a:ext>
            </a:extLst>
          </p:cNvPr>
          <p:cNvSpPr/>
          <p:nvPr/>
        </p:nvSpPr>
        <p:spPr>
          <a:xfrm>
            <a:off x="503574" y="2404905"/>
            <a:ext cx="1590675" cy="918378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6.8M</a:t>
            </a:r>
            <a:r>
              <a:rPr lang="en-US" sz="1600" dirty="0">
                <a:solidFill>
                  <a:schemeClr val="bg1"/>
                </a:solidFill>
              </a:rPr>
              <a:t> records from ‘06 to ‘19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ADFC232-C94F-D24B-B70E-26038BEC28A4}"/>
              </a:ext>
            </a:extLst>
          </p:cNvPr>
          <p:cNvSpPr/>
          <p:nvPr/>
        </p:nvSpPr>
        <p:spPr>
          <a:xfrm>
            <a:off x="503574" y="3702155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Last updated in 2016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1EB3F-FF0E-E245-B5D6-CEC1A9028B41}"/>
              </a:ext>
            </a:extLst>
          </p:cNvPr>
          <p:cNvSpPr txBox="1"/>
          <p:nvPr/>
        </p:nvSpPr>
        <p:spPr>
          <a:xfrm>
            <a:off x="870345" y="1650520"/>
            <a:ext cx="91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15B88-18F7-EA4D-B245-1B6A7BFA88A7}"/>
              </a:ext>
            </a:extLst>
          </p:cNvPr>
          <p:cNvSpPr txBox="1"/>
          <p:nvPr/>
        </p:nvSpPr>
        <p:spPr>
          <a:xfrm>
            <a:off x="2352145" y="167943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Attributes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F1363-BA1D-744E-9B0B-5130BE98AE6B}"/>
              </a:ext>
            </a:extLst>
          </p:cNvPr>
          <p:cNvSpPr txBox="1"/>
          <p:nvPr/>
        </p:nvSpPr>
        <p:spPr>
          <a:xfrm>
            <a:off x="2352145" y="2320015"/>
            <a:ext cx="723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 #</a:t>
            </a:r>
          </a:p>
          <a:p>
            <a:r>
              <a:rPr lang="en-US" sz="1600" dirty="0">
                <a:highlight>
                  <a:srgbClr val="800000"/>
                </a:highlight>
              </a:rPr>
              <a:t>Date</a:t>
            </a:r>
          </a:p>
          <a:p>
            <a:r>
              <a:rPr lang="en-US" sz="1600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FDED1-C10A-534D-B308-3E307BD109AF}"/>
              </a:ext>
            </a:extLst>
          </p:cNvPr>
          <p:cNvSpPr txBox="1"/>
          <p:nvPr/>
        </p:nvSpPr>
        <p:spPr>
          <a:xfrm>
            <a:off x="416137" y="3358033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Census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C4E03-B65F-AA45-B282-2CE53DF23E06}"/>
              </a:ext>
            </a:extLst>
          </p:cNvPr>
          <p:cNvSpPr txBox="1"/>
          <p:nvPr/>
        </p:nvSpPr>
        <p:spPr>
          <a:xfrm>
            <a:off x="2364080" y="3423165"/>
            <a:ext cx="14848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800000"/>
                </a:highlight>
              </a:rPr>
              <a:t>Census Tract</a:t>
            </a:r>
          </a:p>
          <a:p>
            <a:r>
              <a:rPr lang="en-US" sz="1600" dirty="0"/>
              <a:t>Population</a:t>
            </a:r>
          </a:p>
          <a:p>
            <a:r>
              <a:rPr lang="en-US" sz="1600" dirty="0"/>
              <a:t>Income</a:t>
            </a:r>
          </a:p>
          <a:p>
            <a:r>
              <a:rPr lang="en-US" sz="1600" dirty="0"/>
              <a:t>Poverty</a:t>
            </a:r>
          </a:p>
          <a:p>
            <a:r>
              <a:rPr lang="en-US" sz="1600" dirty="0"/>
              <a:t>Unemployment</a:t>
            </a:r>
          </a:p>
        </p:txBody>
      </p:sp>
      <p:sp>
        <p:nvSpPr>
          <p:cNvPr id="16" name="Document 15">
            <a:extLst>
              <a:ext uri="{FF2B5EF4-FFF2-40B4-BE49-F238E27FC236}">
                <a16:creationId xmlns:a16="http://schemas.microsoft.com/office/drawing/2014/main" id="{840D57CC-F84A-B04C-81B8-98C5FA7FA916}"/>
              </a:ext>
            </a:extLst>
          </p:cNvPr>
          <p:cNvSpPr/>
          <p:nvPr/>
        </p:nvSpPr>
        <p:spPr>
          <a:xfrm>
            <a:off x="5080050" y="2197551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Lat-Long</a:t>
            </a:r>
            <a:r>
              <a:rPr lang="en-US" sz="1600" dirty="0">
                <a:solidFill>
                  <a:schemeClr val="bg1"/>
                </a:solidFill>
              </a:rPr>
              <a:t> to </a:t>
            </a:r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Census Tract</a:t>
            </a:r>
          </a:p>
        </p:txBody>
      </p:sp>
      <p:sp>
        <p:nvSpPr>
          <p:cNvPr id="17" name="Document 16">
            <a:extLst>
              <a:ext uri="{FF2B5EF4-FFF2-40B4-BE49-F238E27FC236}">
                <a16:creationId xmlns:a16="http://schemas.microsoft.com/office/drawing/2014/main" id="{F77572BB-E583-E543-97D4-732A65D0BD5D}"/>
              </a:ext>
            </a:extLst>
          </p:cNvPr>
          <p:cNvSpPr/>
          <p:nvPr/>
        </p:nvSpPr>
        <p:spPr>
          <a:xfrm>
            <a:off x="5080050" y="3255561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Census Tract </a:t>
            </a:r>
            <a:r>
              <a:rPr lang="en-US" sz="1600" dirty="0">
                <a:solidFill>
                  <a:schemeClr val="bg1"/>
                </a:solidFill>
              </a:rPr>
              <a:t>to </a:t>
            </a:r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NTA</a:t>
            </a:r>
            <a:r>
              <a:rPr lang="en-US" sz="1600" dirty="0">
                <a:solidFill>
                  <a:schemeClr val="bg1"/>
                </a:solidFill>
                <a:highlight>
                  <a:srgbClr val="800000"/>
                </a:highlight>
              </a:rPr>
              <a:t> </a:t>
            </a: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0873D345-11CA-7248-A63C-81A20D0BDB28}"/>
              </a:ext>
            </a:extLst>
          </p:cNvPr>
          <p:cNvSpPr/>
          <p:nvPr/>
        </p:nvSpPr>
        <p:spPr>
          <a:xfrm>
            <a:off x="5080050" y="4422197"/>
            <a:ext cx="1423988" cy="942975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highlight>
                  <a:srgbClr val="800000"/>
                </a:highlight>
              </a:rPr>
              <a:t>NTA</a:t>
            </a:r>
            <a:r>
              <a:rPr lang="en-US" sz="1600" dirty="0">
                <a:solidFill>
                  <a:schemeClr val="bg1"/>
                </a:solidFill>
              </a:rPr>
              <a:t> to Polygon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25469-0D85-8C4E-97C6-101F10B2E4B0}"/>
              </a:ext>
            </a:extLst>
          </p:cNvPr>
          <p:cNvSpPr txBox="1"/>
          <p:nvPr/>
        </p:nvSpPr>
        <p:spPr>
          <a:xfrm>
            <a:off x="5007380" y="1673756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 Data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2710ED0-6A65-064B-A222-9D347AA57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5512"/>
              </p:ext>
            </p:extLst>
          </p:nvPr>
        </p:nvGraphicFramePr>
        <p:xfrm>
          <a:off x="7463290" y="2720863"/>
          <a:ext cx="450364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598">
                  <a:extLst>
                    <a:ext uri="{9D8B030D-6E8A-4147-A177-3AD203B41FA5}">
                      <a16:colId xmlns:a16="http://schemas.microsoft.com/office/drawing/2014/main" val="3204646130"/>
                    </a:ext>
                  </a:extLst>
                </a:gridCol>
                <a:gridCol w="1195222">
                  <a:extLst>
                    <a:ext uri="{9D8B030D-6E8A-4147-A177-3AD203B41FA5}">
                      <a16:colId xmlns:a16="http://schemas.microsoft.com/office/drawing/2014/main" val="3883789689"/>
                    </a:ext>
                  </a:extLst>
                </a:gridCol>
                <a:gridCol w="1125910">
                  <a:extLst>
                    <a:ext uri="{9D8B030D-6E8A-4147-A177-3AD203B41FA5}">
                      <a16:colId xmlns:a16="http://schemas.microsoft.com/office/drawing/2014/main" val="3398368522"/>
                    </a:ext>
                  </a:extLst>
                </a:gridCol>
                <a:gridCol w="1125910">
                  <a:extLst>
                    <a:ext uri="{9D8B030D-6E8A-4147-A177-3AD203B41FA5}">
                      <a16:colId xmlns:a16="http://schemas.microsoft.com/office/drawing/2014/main" val="3216153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NTA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Crime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Census Data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Crime Level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994855"/>
                  </a:ext>
                </a:extLst>
              </a:tr>
              <a:tr h="819063">
                <a:tc>
                  <a:txBody>
                    <a:bodyPr/>
                    <a:lstStyle/>
                    <a:p>
                      <a:r>
                        <a:rPr lang="en-US" sz="1400" dirty="0"/>
                        <a:t>Neighbor-hood name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Timing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b="1" dirty="0"/>
                        <a:t>daily crime counts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Population,</a:t>
                      </a:r>
                    </a:p>
                    <a:p>
                      <a:r>
                        <a:rPr lang="en-US" sz="1400" dirty="0"/>
                        <a:t>Income,</a:t>
                      </a:r>
                    </a:p>
                    <a:p>
                      <a:r>
                        <a:rPr lang="en-US" sz="1400" dirty="0"/>
                        <a:t>Poverty/Un-employment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(1) </a:t>
                      </a:r>
                    </a:p>
                    <a:p>
                      <a:r>
                        <a:rPr lang="en-US" sz="1400" dirty="0"/>
                        <a:t>Low (0)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u="sng" dirty="0"/>
                        <a:t>Threshold</a:t>
                      </a:r>
                    </a:p>
                    <a:p>
                      <a:r>
                        <a:rPr lang="en-US" sz="1600" b="1" dirty="0"/>
                        <a:t>Daily Counts &gt; 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58694"/>
                  </a:ext>
                </a:extLst>
              </a:tr>
            </a:tbl>
          </a:graphicData>
        </a:graphic>
      </p:graphicFrame>
      <p:sp>
        <p:nvSpPr>
          <p:cNvPr id="21" name="Right Arrow 20">
            <a:extLst>
              <a:ext uri="{FF2B5EF4-FFF2-40B4-BE49-F238E27FC236}">
                <a16:creationId xmlns:a16="http://schemas.microsoft.com/office/drawing/2014/main" id="{7FF02879-A077-8B4A-860F-3600D4DD7D3D}"/>
              </a:ext>
            </a:extLst>
          </p:cNvPr>
          <p:cNvSpPr/>
          <p:nvPr/>
        </p:nvSpPr>
        <p:spPr>
          <a:xfrm>
            <a:off x="307835" y="5952242"/>
            <a:ext cx="11576330" cy="7055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Engineering</a:t>
            </a:r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F747467D-18DF-8B47-8110-DC754C5A334D}"/>
              </a:ext>
            </a:extLst>
          </p:cNvPr>
          <p:cNvSpPr/>
          <p:nvPr/>
        </p:nvSpPr>
        <p:spPr>
          <a:xfrm>
            <a:off x="503574" y="4992087"/>
            <a:ext cx="1590675" cy="89607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Daily weather data since 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CACB0D-F9E7-2145-BD08-2FC8D90E54C4}"/>
              </a:ext>
            </a:extLst>
          </p:cNvPr>
          <p:cNvSpPr txBox="1"/>
          <p:nvPr/>
        </p:nvSpPr>
        <p:spPr>
          <a:xfrm>
            <a:off x="554701" y="4647965"/>
            <a:ext cx="14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EAB408-959D-344C-97FE-A2D9380B6695}"/>
              </a:ext>
            </a:extLst>
          </p:cNvPr>
          <p:cNvSpPr/>
          <p:nvPr/>
        </p:nvSpPr>
        <p:spPr>
          <a:xfrm>
            <a:off x="3032012" y="2320014"/>
            <a:ext cx="1117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Crime Type</a:t>
            </a:r>
          </a:p>
          <a:p>
            <a:r>
              <a:rPr lang="en-US" sz="1600" dirty="0"/>
              <a:t>District</a:t>
            </a:r>
          </a:p>
          <a:p>
            <a:r>
              <a:rPr lang="en-US" sz="1600" dirty="0">
                <a:highlight>
                  <a:srgbClr val="800000"/>
                </a:highlight>
              </a:rPr>
              <a:t>Lat-long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955B8B-47A6-D64F-A5B8-6AE8067EC718}"/>
              </a:ext>
            </a:extLst>
          </p:cNvPr>
          <p:cNvSpPr txBox="1"/>
          <p:nvPr/>
        </p:nvSpPr>
        <p:spPr>
          <a:xfrm>
            <a:off x="2364080" y="4833561"/>
            <a:ext cx="13236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ighlight>
                  <a:srgbClr val="800000"/>
                </a:highlight>
              </a:rPr>
              <a:t>Date</a:t>
            </a:r>
          </a:p>
          <a:p>
            <a:r>
              <a:rPr lang="en-US" sz="1600" dirty="0"/>
              <a:t>Precipitations</a:t>
            </a:r>
          </a:p>
          <a:p>
            <a:r>
              <a:rPr lang="en-US" sz="1600" dirty="0"/>
              <a:t>Snow Depth</a:t>
            </a:r>
          </a:p>
          <a:p>
            <a:r>
              <a:rPr lang="en-US" sz="1600" dirty="0"/>
              <a:t>Temperature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5D1CB-CD25-4145-AF42-5369B825EAFF}"/>
              </a:ext>
            </a:extLst>
          </p:cNvPr>
          <p:cNvSpPr txBox="1"/>
          <p:nvPr/>
        </p:nvSpPr>
        <p:spPr>
          <a:xfrm>
            <a:off x="7463290" y="4537318"/>
            <a:ext cx="347838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Grouped by NTA on a daily basis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2016 ~ 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Manhattan, Queens, Brooklyn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Approx. </a:t>
            </a:r>
            <a:r>
              <a:rPr lang="en-US" sz="2000" b="1" dirty="0"/>
              <a:t>230K</a:t>
            </a:r>
            <a:r>
              <a:rPr lang="en-US" dirty="0"/>
              <a:t> records</a:t>
            </a:r>
          </a:p>
          <a:p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DBD26-F8F5-D549-8C8E-491E4BEFAF88}"/>
              </a:ext>
            </a:extLst>
          </p:cNvPr>
          <p:cNvSpPr txBox="1"/>
          <p:nvPr/>
        </p:nvSpPr>
        <p:spPr>
          <a:xfrm>
            <a:off x="469036" y="2060783"/>
            <a:ext cx="165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NYC Crime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F9A672-7DA7-3348-82BC-1045AA58874C}"/>
              </a:ext>
            </a:extLst>
          </p:cNvPr>
          <p:cNvCxnSpPr>
            <a:cxnSpLocks/>
          </p:cNvCxnSpPr>
          <p:nvPr/>
        </p:nvCxnSpPr>
        <p:spPr>
          <a:xfrm>
            <a:off x="5811998" y="2831096"/>
            <a:ext cx="5753" cy="52693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699DA4-B51D-2B4F-8D0B-71C411162B80}"/>
              </a:ext>
            </a:extLst>
          </p:cNvPr>
          <p:cNvCxnSpPr>
            <a:cxnSpLocks/>
          </p:cNvCxnSpPr>
          <p:nvPr/>
        </p:nvCxnSpPr>
        <p:spPr>
          <a:xfrm flipH="1">
            <a:off x="5678827" y="3854117"/>
            <a:ext cx="211770" cy="68320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F01EC4-1AED-484D-9BD6-9726BE6E86A4}"/>
              </a:ext>
            </a:extLst>
          </p:cNvPr>
          <p:cNvCxnSpPr>
            <a:cxnSpLocks/>
          </p:cNvCxnSpPr>
          <p:nvPr/>
        </p:nvCxnSpPr>
        <p:spPr>
          <a:xfrm flipH="1">
            <a:off x="3522195" y="3495041"/>
            <a:ext cx="1716953" cy="63458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2738EB0-2A86-9C45-B064-7BBDAB2E33D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71689" y="3830258"/>
            <a:ext cx="2271864" cy="82375"/>
          </a:xfrm>
          <a:prstGeom prst="bentConnector4">
            <a:avLst>
              <a:gd name="adj1" fmla="val 607"/>
              <a:gd name="adj2" fmla="val 30813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11CCDF67-C6D3-5F43-9089-3FDE17AACD64}"/>
              </a:ext>
            </a:extLst>
          </p:cNvPr>
          <p:cNvCxnSpPr>
            <a:cxnSpLocks/>
          </p:cNvCxnSpPr>
          <p:nvPr/>
        </p:nvCxnSpPr>
        <p:spPr>
          <a:xfrm flipV="1">
            <a:off x="3819997" y="2422449"/>
            <a:ext cx="1504415" cy="523547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73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C31DC5-9134-2E49-B97B-684542039A4C}"/>
              </a:ext>
            </a:extLst>
          </p:cNvPr>
          <p:cNvSpPr/>
          <p:nvPr/>
        </p:nvSpPr>
        <p:spPr>
          <a:xfrm>
            <a:off x="957977" y="1699136"/>
            <a:ext cx="4048742" cy="36396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56E28-5DF9-A24B-BAC1-F63494B5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 Using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084C-13E4-6E44-B5C6-A8538335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15" y="2425392"/>
            <a:ext cx="3586477" cy="240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Baseline Features</a:t>
            </a:r>
          </a:p>
          <a:p>
            <a:pPr marL="0" indent="0">
              <a:buNone/>
            </a:pPr>
            <a:r>
              <a:rPr lang="en-US" sz="2000" dirty="0"/>
              <a:t>Total Population</a:t>
            </a:r>
          </a:p>
          <a:p>
            <a:pPr marL="0" indent="0">
              <a:buNone/>
            </a:pPr>
            <a:r>
              <a:rPr lang="en-US" sz="2000" dirty="0"/>
              <a:t>Income level</a:t>
            </a:r>
          </a:p>
          <a:p>
            <a:pPr marL="0" indent="0">
              <a:buNone/>
            </a:pPr>
            <a:r>
              <a:rPr lang="en-US" sz="2000" dirty="0"/>
              <a:t>Men/Women</a:t>
            </a:r>
          </a:p>
          <a:p>
            <a:pPr marL="0" indent="0">
              <a:buNone/>
            </a:pPr>
            <a:r>
              <a:rPr lang="en-US" sz="2000" dirty="0"/>
              <a:t>Poverty/Unemployment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42036-52E9-B14B-9FBB-8E0DC075A027}"/>
              </a:ext>
            </a:extLst>
          </p:cNvPr>
          <p:cNvSpPr txBox="1">
            <a:spLocks/>
          </p:cNvSpPr>
          <p:nvPr/>
        </p:nvSpPr>
        <p:spPr>
          <a:xfrm>
            <a:off x="2048599" y="5502265"/>
            <a:ext cx="2253581" cy="96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Accuracy: 69%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Recall: 17%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10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1F61368-1AA0-8E4F-A6ED-98207896C3F1}"/>
              </a:ext>
            </a:extLst>
          </p:cNvPr>
          <p:cNvSpPr/>
          <p:nvPr/>
        </p:nvSpPr>
        <p:spPr>
          <a:xfrm>
            <a:off x="7267041" y="1699136"/>
            <a:ext cx="4048742" cy="363960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C31DC5-9134-2E49-B97B-684542039A4C}"/>
              </a:ext>
            </a:extLst>
          </p:cNvPr>
          <p:cNvSpPr/>
          <p:nvPr/>
        </p:nvSpPr>
        <p:spPr>
          <a:xfrm>
            <a:off x="957977" y="1699136"/>
            <a:ext cx="4048742" cy="36396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56E28-5DF9-A24B-BAC1-F63494B59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 Model Using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084C-13E4-6E44-B5C6-A85383352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415" y="2425392"/>
            <a:ext cx="3586477" cy="2408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Baseline Features</a:t>
            </a:r>
          </a:p>
          <a:p>
            <a:pPr marL="0" indent="0">
              <a:buNone/>
            </a:pPr>
            <a:r>
              <a:rPr lang="en-US" sz="2000" dirty="0"/>
              <a:t>Total Population</a:t>
            </a:r>
          </a:p>
          <a:p>
            <a:pPr marL="0" indent="0">
              <a:buNone/>
            </a:pPr>
            <a:r>
              <a:rPr lang="en-US" sz="2000" dirty="0"/>
              <a:t>Income level</a:t>
            </a:r>
          </a:p>
          <a:p>
            <a:pPr marL="0" indent="0">
              <a:buNone/>
            </a:pPr>
            <a:r>
              <a:rPr lang="en-US" sz="2000" dirty="0"/>
              <a:t>Men/Women</a:t>
            </a:r>
          </a:p>
          <a:p>
            <a:pPr marL="0" indent="0">
              <a:buNone/>
            </a:pPr>
            <a:r>
              <a:rPr lang="en-US" sz="2000" dirty="0"/>
              <a:t>Poverty/Unemployment Rate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30CBF5-9AFB-D04C-AEA6-8BE0CFE81D9E}"/>
              </a:ext>
            </a:extLst>
          </p:cNvPr>
          <p:cNvSpPr txBox="1">
            <a:spLocks/>
          </p:cNvSpPr>
          <p:nvPr/>
        </p:nvSpPr>
        <p:spPr>
          <a:xfrm>
            <a:off x="7565592" y="1867716"/>
            <a:ext cx="3871915" cy="347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Additional Features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Total Population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Income level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Men/Women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Poverty/Unemployment Rate</a:t>
            </a:r>
          </a:p>
          <a:p>
            <a:pPr marL="0" indent="0">
              <a:buNone/>
            </a:pPr>
            <a:r>
              <a:rPr lang="en-US" sz="2000" dirty="0"/>
              <a:t>Location</a:t>
            </a:r>
          </a:p>
          <a:p>
            <a:pPr marL="0" indent="0">
              <a:buNone/>
            </a:pPr>
            <a:r>
              <a:rPr lang="en-US" sz="2000" dirty="0"/>
              <a:t>Seasonality</a:t>
            </a:r>
          </a:p>
          <a:p>
            <a:pPr marL="0" indent="0">
              <a:buNone/>
            </a:pPr>
            <a:r>
              <a:rPr lang="en-US" sz="2000" dirty="0"/>
              <a:t>Day time vs. Night time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42036-52E9-B14B-9FBB-8E0DC075A027}"/>
              </a:ext>
            </a:extLst>
          </p:cNvPr>
          <p:cNvSpPr txBox="1">
            <a:spLocks/>
          </p:cNvSpPr>
          <p:nvPr/>
        </p:nvSpPr>
        <p:spPr>
          <a:xfrm>
            <a:off x="2048599" y="5502265"/>
            <a:ext cx="2253581" cy="962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Accuracy: 69%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Recall: 17% 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8157573-1327-D143-8B8D-12A928E6392A}"/>
              </a:ext>
            </a:extLst>
          </p:cNvPr>
          <p:cNvSpPr txBox="1">
            <a:spLocks/>
          </p:cNvSpPr>
          <p:nvPr/>
        </p:nvSpPr>
        <p:spPr>
          <a:xfrm>
            <a:off x="8232065" y="5502265"/>
            <a:ext cx="2253582" cy="12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Accuracy: 81%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Recall: 62% </a:t>
            </a:r>
            <a:endParaRPr lang="en-US" sz="2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F3D08B0-B1A5-DF4C-9EBB-9F4BAC5A3FFD}"/>
              </a:ext>
            </a:extLst>
          </p:cNvPr>
          <p:cNvSpPr txBox="1">
            <a:spLocks/>
          </p:cNvSpPr>
          <p:nvPr/>
        </p:nvSpPr>
        <p:spPr>
          <a:xfrm>
            <a:off x="5162735" y="3861086"/>
            <a:ext cx="2253582" cy="12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/>
              <a:t>44%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 recall </a:t>
            </a:r>
            <a:endParaRPr lang="en-US" sz="2000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1AA837E-259E-8A43-BEB6-18C6F1553F75}"/>
              </a:ext>
            </a:extLst>
          </p:cNvPr>
          <p:cNvSpPr/>
          <p:nvPr/>
        </p:nvSpPr>
        <p:spPr>
          <a:xfrm>
            <a:off x="6368262" y="3976139"/>
            <a:ext cx="749504" cy="79447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A23D7B-6E40-1640-9A72-E2B4027EC0BD}"/>
              </a:ext>
            </a:extLst>
          </p:cNvPr>
          <p:cNvSpPr/>
          <p:nvPr/>
        </p:nvSpPr>
        <p:spPr>
          <a:xfrm>
            <a:off x="7476143" y="3888018"/>
            <a:ext cx="3472441" cy="127084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8347DD-E3D8-2A46-8A1B-ED5B7D644A2E}"/>
              </a:ext>
            </a:extLst>
          </p:cNvPr>
          <p:cNvSpPr txBox="1">
            <a:spLocks/>
          </p:cNvSpPr>
          <p:nvPr/>
        </p:nvSpPr>
        <p:spPr>
          <a:xfrm>
            <a:off x="5180225" y="2139723"/>
            <a:ext cx="2253582" cy="1204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800" b="1" dirty="0"/>
              <a:t>12%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in accuracy </a:t>
            </a:r>
            <a:endParaRPr lang="en-US" sz="2000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BC6D030-9FE9-1A43-92AD-F4CE4A0A5533}"/>
              </a:ext>
            </a:extLst>
          </p:cNvPr>
          <p:cNvSpPr/>
          <p:nvPr/>
        </p:nvSpPr>
        <p:spPr>
          <a:xfrm>
            <a:off x="6385752" y="2254776"/>
            <a:ext cx="749504" cy="794478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0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4FF9DE-7C08-4D4A-AF9C-9AB87F02110B}"/>
              </a:ext>
            </a:extLst>
          </p:cNvPr>
          <p:cNvSpPr/>
          <p:nvPr/>
        </p:nvSpPr>
        <p:spPr>
          <a:xfrm>
            <a:off x="6115984" y="629587"/>
            <a:ext cx="5576341" cy="608600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B7176-025C-D540-8637-6245CD39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63C63-E67C-604E-B9C9-E29EDAAA4A0D}"/>
              </a:ext>
            </a:extLst>
          </p:cNvPr>
          <p:cNvSpPr txBox="1">
            <a:spLocks/>
          </p:cNvSpPr>
          <p:nvPr/>
        </p:nvSpPr>
        <p:spPr>
          <a:xfrm>
            <a:off x="838198" y="1817069"/>
            <a:ext cx="45756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Logistic Regression, Decision Tree, Random Forest </a:t>
            </a:r>
            <a:r>
              <a:rPr lang="en-US" sz="2400" dirty="0"/>
              <a:t>are all very good predictors!</a:t>
            </a: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43148E-BF46-0E46-BB52-6755918C6377}"/>
              </a:ext>
            </a:extLst>
          </p:cNvPr>
          <p:cNvSpPr txBox="1">
            <a:spLocks/>
          </p:cNvSpPr>
          <p:nvPr/>
        </p:nvSpPr>
        <p:spPr>
          <a:xfrm>
            <a:off x="838199" y="3875642"/>
            <a:ext cx="4575629" cy="2133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Final model: </a:t>
            </a:r>
            <a:r>
              <a:rPr lang="en-US" sz="2400" b="1" u="sng" dirty="0"/>
              <a:t>Logistic Regression</a:t>
            </a:r>
            <a:endParaRPr lang="en-US" sz="2400" u="sng" dirty="0"/>
          </a:p>
          <a:p>
            <a:r>
              <a:rPr lang="en-US" sz="2000" dirty="0"/>
              <a:t>Slightly higher recall rate and AUC</a:t>
            </a:r>
          </a:p>
          <a:p>
            <a:r>
              <a:rPr lang="en-US" sz="2000" dirty="0"/>
              <a:t>Simpler Model</a:t>
            </a:r>
          </a:p>
          <a:p>
            <a:r>
              <a:rPr lang="en-US" sz="2000" dirty="0"/>
              <a:t>Interpretability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EDE93-4267-A44B-A383-C6330480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89" y="809535"/>
            <a:ext cx="5234480" cy="4222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A62B32-AED3-CB4B-A1A1-C799BE278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89" y="5101879"/>
            <a:ext cx="5234480" cy="1462575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44696E6-EDBF-2A4D-A6DC-9CF707408717}"/>
              </a:ext>
            </a:extLst>
          </p:cNvPr>
          <p:cNvSpPr/>
          <p:nvPr/>
        </p:nvSpPr>
        <p:spPr>
          <a:xfrm>
            <a:off x="6996459" y="5101878"/>
            <a:ext cx="1023280" cy="14625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1058</Words>
  <Application>Microsoft Macintosh PowerPoint</Application>
  <PresentationFormat>Widescreen</PresentationFormat>
  <Paragraphs>216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Rising Crime Rates in New York City</vt:lpstr>
      <vt:lpstr>What if machine can predict crimes..?</vt:lpstr>
      <vt:lpstr>Data Collection &amp; Processing</vt:lpstr>
      <vt:lpstr>Data Collection &amp; Processing</vt:lpstr>
      <vt:lpstr>Data Collection &amp; Processing</vt:lpstr>
      <vt:lpstr>Baseline Model Using Logistic Regression</vt:lpstr>
      <vt:lpstr>Baseline Model Using Logistic Regression</vt:lpstr>
      <vt:lpstr>Model Selection</vt:lpstr>
      <vt:lpstr>Improving Model Performance</vt:lpstr>
      <vt:lpstr>Feature Importance</vt:lpstr>
      <vt:lpstr>Visualization with Final Model</vt:lpstr>
      <vt:lpstr>Future Work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A1812</dc:creator>
  <cp:lastModifiedBy>A1812</cp:lastModifiedBy>
  <cp:revision>9</cp:revision>
  <dcterms:created xsi:type="dcterms:W3CDTF">2020-02-12T14:40:58Z</dcterms:created>
  <dcterms:modified xsi:type="dcterms:W3CDTF">2020-02-12T18:47:44Z</dcterms:modified>
</cp:coreProperties>
</file>