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7" r:id="rId1"/>
  </p:sldMasterIdLst>
  <p:notesMasterIdLst>
    <p:notesMasterId r:id="rId29"/>
  </p:notesMasterIdLst>
  <p:sldIdLst>
    <p:sldId id="256" r:id="rId2"/>
    <p:sldId id="274" r:id="rId3"/>
    <p:sldId id="275" r:id="rId4"/>
    <p:sldId id="276" r:id="rId5"/>
    <p:sldId id="257" r:id="rId6"/>
    <p:sldId id="258" r:id="rId7"/>
    <p:sldId id="260" r:id="rId8"/>
    <p:sldId id="283" r:id="rId9"/>
    <p:sldId id="259" r:id="rId10"/>
    <p:sldId id="263" r:id="rId11"/>
    <p:sldId id="284" r:id="rId12"/>
    <p:sldId id="285" r:id="rId13"/>
    <p:sldId id="286" r:id="rId14"/>
    <p:sldId id="261" r:id="rId15"/>
    <p:sldId id="287" r:id="rId16"/>
    <p:sldId id="268" r:id="rId17"/>
    <p:sldId id="269" r:id="rId18"/>
    <p:sldId id="271" r:id="rId19"/>
    <p:sldId id="272" r:id="rId20"/>
    <p:sldId id="273" r:id="rId21"/>
    <p:sldId id="277" r:id="rId22"/>
    <p:sldId id="270" r:id="rId23"/>
    <p:sldId id="278" r:id="rId24"/>
    <p:sldId id="279" r:id="rId25"/>
    <p:sldId id="280" r:id="rId26"/>
    <p:sldId id="281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03" autoAdjust="0"/>
  </p:normalViewPr>
  <p:slideViewPr>
    <p:cSldViewPr snapToGrid="0" snapToObjects="1">
      <p:cViewPr varScale="1">
        <p:scale>
          <a:sx n="98" d="100"/>
          <a:sy n="98" d="100"/>
        </p:scale>
        <p:origin x="12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D633-9236-B649-A19E-21659C2E691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1FB80-2E69-6342-B222-D337D068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2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Extending previous smart parking example to include localization and navigation functionalities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Self-reconfiguration</a:t>
            </a:r>
            <a:r>
              <a:rPr lang="en-US" baseline="0" dirty="0" smtClean="0"/>
              <a:t> to achieve autonomous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Underlying concept that allows generic system description at design-time.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no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no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FB80-2E69-6342-B222-D337D0682E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CA9BA4-D0C0-3740-9BFA-F97F6E4EA89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80658A-3E05-0A48-8FEE-14F324BCAB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27" y="952545"/>
            <a:ext cx="8671970" cy="2005384"/>
          </a:xfrm>
        </p:spPr>
        <p:txBody>
          <a:bodyPr/>
          <a:lstStyle/>
          <a:p>
            <a:pPr algn="ctr"/>
            <a:r>
              <a:rPr lang="en-US" sz="4000" dirty="0" smtClean="0"/>
              <a:t>Domain Specific Language and management environment for Extensible CPS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28" y="4374872"/>
            <a:ext cx="3792942" cy="1139959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Martin Lehofer</a:t>
            </a:r>
          </a:p>
          <a:p>
            <a:pPr algn="ctr"/>
            <a:r>
              <a:rPr lang="en-US" sz="1800" dirty="0" smtClean="0"/>
              <a:t>Siemens Corporate Technology</a:t>
            </a:r>
          </a:p>
          <a:p>
            <a:pPr algn="ctr"/>
            <a:r>
              <a:rPr lang="en-US" sz="1800" dirty="0" smtClean="0"/>
              <a:t>Princeton, NJ, USA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46993" y="4174328"/>
            <a:ext cx="5397007" cy="1440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Subhav Pradhan</a:t>
            </a:r>
          </a:p>
          <a:p>
            <a:pPr algn="ctr"/>
            <a:r>
              <a:rPr lang="en-US" sz="1800" dirty="0" smtClean="0"/>
              <a:t>Institute for Software Integrated Systems</a:t>
            </a:r>
          </a:p>
          <a:p>
            <a:pPr algn="ctr"/>
            <a:r>
              <a:rPr lang="en-US" sz="1800" dirty="0" smtClean="0"/>
              <a:t>Vanderbilt University</a:t>
            </a:r>
          </a:p>
          <a:p>
            <a:pPr algn="ctr"/>
            <a:r>
              <a:rPr lang="en-US" sz="1800" dirty="0" smtClean="0"/>
              <a:t>Nashville, TN, USA</a:t>
            </a: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33928" y="5954862"/>
            <a:ext cx="8671970" cy="7212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work was supported </a:t>
            </a:r>
            <a:r>
              <a:rPr lang="en-US" dirty="0" smtClean="0"/>
              <a:t>in part by research grant from </a:t>
            </a:r>
            <a:br>
              <a:rPr lang="en-US" dirty="0" smtClean="0"/>
            </a:br>
            <a:r>
              <a:rPr lang="en-US" dirty="0" smtClean="0"/>
              <a:t>Siemens Corporate Technology</a:t>
            </a:r>
            <a:endParaRPr lang="en-US" sz="1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675529" y="3409156"/>
            <a:ext cx="3792942" cy="46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 smtClean="0">
                <a:solidFill>
                  <a:srgbClr val="000000"/>
                </a:solidFill>
              </a:rPr>
              <a:t>CPSWeek 2016, Vienna, Austria </a:t>
            </a:r>
          </a:p>
        </p:txBody>
      </p:sp>
    </p:spTree>
    <p:extLst>
      <p:ext uri="{BB962C8B-B14F-4D97-AF65-F5344CB8AC3E}">
        <p14:creationId xmlns:p14="http://schemas.microsoft.com/office/powerpoint/2010/main" val="787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54"/>
            <a:ext cx="8229600" cy="906955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Smart Parking System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4792" y="1821979"/>
            <a:ext cx="8991487" cy="5099992"/>
            <a:chOff x="34792" y="1621435"/>
            <a:chExt cx="8991487" cy="5099992"/>
          </a:xfrm>
        </p:grpSpPr>
        <p:sp>
          <p:nvSpPr>
            <p:cNvPr id="70" name="Rectangle 69"/>
            <p:cNvSpPr/>
            <p:nvPr/>
          </p:nvSpPr>
          <p:spPr>
            <a:xfrm>
              <a:off x="1779881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</a:t>
              </a:r>
            </a:p>
            <a:p>
              <a:pPr algn="ctr"/>
              <a:r>
                <a:rPr lang="en-US" sz="1600" dirty="0" smtClean="0"/>
                <a:t>Sensor</a:t>
              </a:r>
              <a:endParaRPr lang="en-US" sz="16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78293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Parking</a:t>
              </a:r>
              <a:br>
                <a:rPr lang="en-US" sz="1600" dirty="0" smtClean="0"/>
              </a:br>
              <a:r>
                <a:rPr lang="en-US" sz="1600" dirty="0" smtClean="0"/>
                <a:t>Manager</a:t>
              </a:r>
              <a:br>
                <a:rPr lang="en-US" sz="1600" dirty="0" smtClean="0"/>
              </a:br>
              <a:r>
                <a:rPr lang="en-US" sz="1600" dirty="0" smtClean="0"/>
                <a:t>Server</a:t>
              </a:r>
              <a:endParaRPr lang="en-US" sz="1600" baseline="-25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532907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718" y="6142636"/>
              <a:ext cx="376383" cy="37638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2740" y="6142636"/>
              <a:ext cx="376383" cy="37638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4792" y="5601783"/>
              <a:ext cx="214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Backend nodes to run Resilience Engine</a:t>
              </a:r>
              <a:endParaRPr lang="en-US" sz="1400" dirty="0"/>
            </a:p>
          </p:txBody>
        </p:sp>
        <p:cxnSp>
          <p:nvCxnSpPr>
            <p:cNvPr id="76" name="Straight Connector 75"/>
            <p:cNvCxnSpPr>
              <a:stCxn id="72" idx="2"/>
              <a:endCxn id="98" idx="0"/>
            </p:cNvCxnSpPr>
            <p:nvPr/>
          </p:nvCxnSpPr>
          <p:spPr>
            <a:xfrm>
              <a:off x="8215532" y="2475799"/>
              <a:ext cx="21484" cy="2894799"/>
            </a:xfrm>
            <a:prstGeom prst="line">
              <a:avLst/>
            </a:prstGeom>
            <a:ln w="12700" cmpd="sng"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048543" y="3616583"/>
              <a:ext cx="4717050" cy="2418189"/>
              <a:chOff x="2810579" y="4564338"/>
              <a:chExt cx="3472689" cy="1452184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3834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1128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6510" y="4564338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6030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82" name="Straight Connector 81"/>
              <p:cNvCxnSpPr/>
              <p:nvPr/>
            </p:nvCxnSpPr>
            <p:spPr>
              <a:xfrm>
                <a:off x="3514855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81477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453604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810579" y="4874701"/>
                <a:ext cx="347268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72208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1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817334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2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819617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3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6920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4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2051419" y="3588361"/>
              <a:ext cx="4714174" cy="5168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6564" y="3581960"/>
              <a:ext cx="1789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Edge nodes to run applications</a:t>
              </a:r>
              <a:endParaRPr lang="en-US" sz="1400" dirty="0"/>
            </a:p>
          </p:txBody>
        </p:sp>
        <p:cxnSp>
          <p:nvCxnSpPr>
            <p:cNvPr id="92" name="Straight Connector 91"/>
            <p:cNvCxnSpPr>
              <a:stCxn id="70" idx="2"/>
              <a:endCxn id="81" idx="0"/>
            </p:cNvCxnSpPr>
            <p:nvPr/>
          </p:nvCxnSpPr>
          <p:spPr>
            <a:xfrm>
              <a:off x="2462506" y="2475799"/>
              <a:ext cx="5543" cy="1144336"/>
            </a:xfrm>
            <a:prstGeom prst="line">
              <a:avLst/>
            </a:prstGeom>
            <a:ln w="12700" cmpd="sng"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1" idx="2"/>
              <a:endCxn id="79" idx="0"/>
            </p:cNvCxnSpPr>
            <p:nvPr/>
          </p:nvCxnSpPr>
          <p:spPr>
            <a:xfrm>
              <a:off x="4960918" y="2475799"/>
              <a:ext cx="13379" cy="1144336"/>
            </a:xfrm>
            <a:prstGeom prst="line">
              <a:avLst/>
            </a:prstGeom>
            <a:ln w="12700" cmpd="sng"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68049" y="2636515"/>
              <a:ext cx="19303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D2533C"/>
                  </a:solidFill>
                </a:rPr>
                <a:t>Deploy one </a:t>
              </a:r>
              <a:r>
                <a:rPr lang="en-US" sz="1400" b="1" i="1" u="sng" dirty="0" smtClean="0">
                  <a:solidFill>
                    <a:srgbClr val="D2533C"/>
                  </a:solidFill>
                </a:rPr>
                <a:t>on each </a:t>
              </a:r>
              <a:r>
                <a:rPr lang="en-US" sz="1400" i="1" dirty="0" smtClean="0">
                  <a:solidFill>
                    <a:srgbClr val="D2533C"/>
                  </a:solidFill>
                </a:rPr>
                <a:t>edge node. Cannot be migrated. 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723" y="2636515"/>
              <a:ext cx="1963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D2533C"/>
                  </a:solidFill>
                </a:rPr>
                <a:t>Deploy on </a:t>
              </a:r>
              <a:r>
                <a:rPr lang="en-US" sz="1400" b="1" i="1" u="sng" dirty="0" smtClean="0">
                  <a:solidFill>
                    <a:srgbClr val="D2533C"/>
                  </a:solidFill>
                </a:rPr>
                <a:t>a single</a:t>
              </a:r>
              <a:r>
                <a:rPr lang="en-US" sz="1400" i="1" dirty="0" smtClean="0">
                  <a:solidFill>
                    <a:srgbClr val="D2533C"/>
                  </a:solidFill>
                </a:rPr>
                <a:t> edge node. Can be migrated.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09333" y="4505983"/>
              <a:ext cx="2192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solidFill>
                    <a:srgbClr val="D2533C"/>
                  </a:solidFill>
                </a:rPr>
                <a:t>Runs on client machine (phone/ tablet/ car)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348340" y="5462972"/>
              <a:ext cx="1677939" cy="125845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8790" y="5370598"/>
              <a:ext cx="496452" cy="496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5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54"/>
            <a:ext cx="8229600" cy="906955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Smart Parking System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4792" y="1821979"/>
            <a:ext cx="8991487" cy="5099992"/>
            <a:chOff x="34792" y="1621435"/>
            <a:chExt cx="8991487" cy="5099992"/>
          </a:xfrm>
        </p:grpSpPr>
        <p:sp>
          <p:nvSpPr>
            <p:cNvPr id="70" name="Rectangle 69"/>
            <p:cNvSpPr/>
            <p:nvPr/>
          </p:nvSpPr>
          <p:spPr>
            <a:xfrm>
              <a:off x="1779881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</a:t>
              </a:r>
            </a:p>
            <a:p>
              <a:pPr algn="ctr"/>
              <a:r>
                <a:rPr lang="en-US" sz="1600" dirty="0" smtClean="0"/>
                <a:t>Sensor</a:t>
              </a:r>
              <a:endParaRPr lang="en-US" sz="16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78293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Parking</a:t>
              </a:r>
              <a:br>
                <a:rPr lang="en-US" sz="1600" dirty="0" smtClean="0"/>
              </a:br>
              <a:r>
                <a:rPr lang="en-US" sz="1600" dirty="0" smtClean="0"/>
                <a:t>Manager</a:t>
              </a:r>
              <a:br>
                <a:rPr lang="en-US" sz="1600" dirty="0" smtClean="0"/>
              </a:br>
              <a:r>
                <a:rPr lang="en-US" sz="1600" dirty="0" smtClean="0"/>
                <a:t>Server</a:t>
              </a:r>
              <a:endParaRPr lang="en-US" sz="1600" baseline="-25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532907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718" y="6142636"/>
              <a:ext cx="376383" cy="37638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2740" y="6142636"/>
              <a:ext cx="376383" cy="37638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4792" y="5601783"/>
              <a:ext cx="214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Backend nodes to run Resilience Engine</a:t>
              </a:r>
              <a:endParaRPr lang="en-US" sz="1400" dirty="0"/>
            </a:p>
          </p:txBody>
        </p:sp>
        <p:cxnSp>
          <p:nvCxnSpPr>
            <p:cNvPr id="76" name="Straight Connector 75"/>
            <p:cNvCxnSpPr>
              <a:stCxn id="72" idx="2"/>
              <a:endCxn id="98" idx="0"/>
            </p:cNvCxnSpPr>
            <p:nvPr/>
          </p:nvCxnSpPr>
          <p:spPr>
            <a:xfrm>
              <a:off x="8215532" y="2475799"/>
              <a:ext cx="21484" cy="2894799"/>
            </a:xfrm>
            <a:prstGeom prst="line">
              <a:avLst/>
            </a:prstGeom>
            <a:ln w="12700" cmpd="sng">
              <a:solidFill>
                <a:srgbClr val="D2533C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048543" y="3616583"/>
              <a:ext cx="4717050" cy="2418189"/>
              <a:chOff x="2810579" y="4564338"/>
              <a:chExt cx="3472689" cy="1452184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3834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1128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6510" y="4564338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6030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82" name="Straight Connector 81"/>
              <p:cNvCxnSpPr/>
              <p:nvPr/>
            </p:nvCxnSpPr>
            <p:spPr>
              <a:xfrm>
                <a:off x="3514855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81477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453604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810579" y="4874701"/>
                <a:ext cx="347268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72208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1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817334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2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819617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3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6920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4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2051419" y="3588361"/>
              <a:ext cx="4714174" cy="5168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6564" y="3581960"/>
              <a:ext cx="1789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Edge nodes to run applications</a:t>
              </a:r>
              <a:endParaRPr lang="en-US" sz="1400" dirty="0"/>
            </a:p>
          </p:txBody>
        </p:sp>
        <p:cxnSp>
          <p:nvCxnSpPr>
            <p:cNvPr id="92" name="Straight Connector 91"/>
            <p:cNvCxnSpPr>
              <a:stCxn id="70" idx="2"/>
              <a:endCxn id="81" idx="0"/>
            </p:cNvCxnSpPr>
            <p:nvPr/>
          </p:nvCxnSpPr>
          <p:spPr>
            <a:xfrm>
              <a:off x="2462506" y="2475799"/>
              <a:ext cx="5543" cy="1144336"/>
            </a:xfrm>
            <a:prstGeom prst="line">
              <a:avLst/>
            </a:prstGeom>
            <a:ln w="12700" cmpd="sng">
              <a:solidFill>
                <a:srgbClr val="D2533C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1" idx="2"/>
              <a:endCxn id="79" idx="0"/>
            </p:cNvCxnSpPr>
            <p:nvPr/>
          </p:nvCxnSpPr>
          <p:spPr>
            <a:xfrm>
              <a:off x="4960918" y="2475799"/>
              <a:ext cx="13379" cy="1144336"/>
            </a:xfrm>
            <a:prstGeom prst="line">
              <a:avLst/>
            </a:prstGeom>
            <a:ln w="12700" cmpd="sng">
              <a:solidFill>
                <a:srgbClr val="D2533C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68049" y="2636515"/>
              <a:ext cx="1930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chemeClr val="tx2"/>
                  </a:solidFill>
                </a:rPr>
                <a:t>Deploy one </a:t>
              </a:r>
              <a:r>
                <a:rPr lang="en-US" sz="1400" b="1" i="1" u="sng" dirty="0" smtClean="0">
                  <a:solidFill>
                    <a:schemeClr val="tx2"/>
                  </a:solidFill>
                </a:rPr>
                <a:t>on each </a:t>
              </a:r>
              <a:r>
                <a:rPr lang="en-US" sz="1400" i="1" dirty="0" smtClean="0">
                  <a:solidFill>
                    <a:schemeClr val="tx2"/>
                  </a:solidFill>
                </a:rPr>
                <a:t>edge node. Cannot be migrated. 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723" y="2636515"/>
              <a:ext cx="1963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D2533C"/>
                  </a:solidFill>
                </a:rPr>
                <a:t>Deploy on </a:t>
              </a:r>
              <a:r>
                <a:rPr lang="en-US" sz="1400" b="1" i="1" u="sng" dirty="0" smtClean="0">
                  <a:solidFill>
                    <a:srgbClr val="D2533C"/>
                  </a:solidFill>
                </a:rPr>
                <a:t>a single</a:t>
              </a:r>
              <a:r>
                <a:rPr lang="en-US" sz="1400" i="1" dirty="0" smtClean="0">
                  <a:solidFill>
                    <a:srgbClr val="D2533C"/>
                  </a:solidFill>
                </a:rPr>
                <a:t> edge node. Can be migrated.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09333" y="4505983"/>
              <a:ext cx="2192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solidFill>
                    <a:srgbClr val="D2533C"/>
                  </a:solidFill>
                </a:rPr>
                <a:t>Runs on client machine (phone/ tablet/ car)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348340" y="5462972"/>
              <a:ext cx="1677939" cy="125845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8790" y="5370598"/>
              <a:ext cx="496452" cy="496452"/>
            </a:xfrm>
            <a:prstGeom prst="rect">
              <a:avLst/>
            </a:prstGeom>
          </p:spPr>
        </p:pic>
      </p:grpSp>
      <p:cxnSp>
        <p:nvCxnSpPr>
          <p:cNvPr id="33" name="Straight Connector 32"/>
          <p:cNvCxnSpPr>
            <a:stCxn id="70" idx="3"/>
            <a:endCxn id="71" idx="1"/>
          </p:cNvCxnSpPr>
          <p:nvPr/>
        </p:nvCxnSpPr>
        <p:spPr>
          <a:xfrm>
            <a:off x="3145131" y="2249161"/>
            <a:ext cx="1133162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94896" y="1690988"/>
            <a:ext cx="14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Send status </a:t>
            </a:r>
          </a:p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information</a:t>
            </a:r>
            <a:endParaRPr lang="en-US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54"/>
            <a:ext cx="8229600" cy="906955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Smart Parking System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4792" y="1821979"/>
            <a:ext cx="8991487" cy="5099992"/>
            <a:chOff x="34792" y="1621435"/>
            <a:chExt cx="8991487" cy="5099992"/>
          </a:xfrm>
        </p:grpSpPr>
        <p:sp>
          <p:nvSpPr>
            <p:cNvPr id="70" name="Rectangle 69"/>
            <p:cNvSpPr/>
            <p:nvPr/>
          </p:nvSpPr>
          <p:spPr>
            <a:xfrm>
              <a:off x="1779881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</a:t>
              </a:r>
            </a:p>
            <a:p>
              <a:pPr algn="ctr"/>
              <a:r>
                <a:rPr lang="en-US" sz="1600" dirty="0" smtClean="0"/>
                <a:t>Sensor</a:t>
              </a:r>
              <a:endParaRPr lang="en-US" sz="16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78293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Parking</a:t>
              </a:r>
              <a:br>
                <a:rPr lang="en-US" sz="1600" dirty="0" smtClean="0"/>
              </a:br>
              <a:r>
                <a:rPr lang="en-US" sz="1600" dirty="0" smtClean="0"/>
                <a:t>Manager</a:t>
              </a:r>
              <a:br>
                <a:rPr lang="en-US" sz="1600" dirty="0" smtClean="0"/>
              </a:br>
              <a:r>
                <a:rPr lang="en-US" sz="1600" dirty="0" smtClean="0"/>
                <a:t>Server</a:t>
              </a:r>
              <a:endParaRPr lang="en-US" sz="1600" baseline="-25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532907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718" y="6142636"/>
              <a:ext cx="376383" cy="37638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2740" y="6142636"/>
              <a:ext cx="376383" cy="37638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4792" y="5601783"/>
              <a:ext cx="214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Backend nodes to run Resilience Engine</a:t>
              </a:r>
              <a:endParaRPr lang="en-US" sz="1400" dirty="0"/>
            </a:p>
          </p:txBody>
        </p:sp>
        <p:cxnSp>
          <p:nvCxnSpPr>
            <p:cNvPr id="76" name="Straight Connector 75"/>
            <p:cNvCxnSpPr>
              <a:stCxn id="72" idx="2"/>
              <a:endCxn id="98" idx="0"/>
            </p:cNvCxnSpPr>
            <p:nvPr/>
          </p:nvCxnSpPr>
          <p:spPr>
            <a:xfrm>
              <a:off x="8215532" y="2475799"/>
              <a:ext cx="21484" cy="2894799"/>
            </a:xfrm>
            <a:prstGeom prst="line">
              <a:avLst/>
            </a:prstGeom>
            <a:ln w="12700" cmpd="sng">
              <a:solidFill>
                <a:srgbClr val="D2533C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048543" y="3616583"/>
              <a:ext cx="4717050" cy="2418189"/>
              <a:chOff x="2810579" y="4564338"/>
              <a:chExt cx="3472689" cy="1452184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3834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1128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6510" y="4564338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6030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82" name="Straight Connector 81"/>
              <p:cNvCxnSpPr/>
              <p:nvPr/>
            </p:nvCxnSpPr>
            <p:spPr>
              <a:xfrm>
                <a:off x="3514855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81477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453604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810579" y="4874701"/>
                <a:ext cx="347268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72208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1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817334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2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819617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3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6920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4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2051419" y="3588361"/>
              <a:ext cx="4714174" cy="5168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6564" y="3581960"/>
              <a:ext cx="1789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Edge nodes to run applications</a:t>
              </a:r>
              <a:endParaRPr lang="en-US" sz="1400" dirty="0"/>
            </a:p>
          </p:txBody>
        </p:sp>
        <p:cxnSp>
          <p:nvCxnSpPr>
            <p:cNvPr id="92" name="Straight Connector 91"/>
            <p:cNvCxnSpPr>
              <a:stCxn id="70" idx="2"/>
              <a:endCxn id="81" idx="0"/>
            </p:cNvCxnSpPr>
            <p:nvPr/>
          </p:nvCxnSpPr>
          <p:spPr>
            <a:xfrm>
              <a:off x="2462506" y="2475799"/>
              <a:ext cx="5543" cy="1144336"/>
            </a:xfrm>
            <a:prstGeom prst="line">
              <a:avLst/>
            </a:prstGeom>
            <a:ln w="12700" cmpd="sng">
              <a:solidFill>
                <a:srgbClr val="D2533C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1" idx="2"/>
              <a:endCxn id="79" idx="0"/>
            </p:cNvCxnSpPr>
            <p:nvPr/>
          </p:nvCxnSpPr>
          <p:spPr>
            <a:xfrm>
              <a:off x="4960918" y="2475799"/>
              <a:ext cx="13379" cy="1144336"/>
            </a:xfrm>
            <a:prstGeom prst="line">
              <a:avLst/>
            </a:prstGeom>
            <a:ln w="12700" cmpd="sng">
              <a:solidFill>
                <a:srgbClr val="D2533C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68049" y="2636515"/>
              <a:ext cx="19303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D2533C"/>
                  </a:solidFill>
                </a:rPr>
                <a:t>Deploy one </a:t>
              </a:r>
              <a:r>
                <a:rPr lang="en-US" sz="1400" b="1" i="1" u="sng" dirty="0" smtClean="0">
                  <a:solidFill>
                    <a:srgbClr val="D2533C"/>
                  </a:solidFill>
                </a:rPr>
                <a:t>on each </a:t>
              </a:r>
              <a:r>
                <a:rPr lang="en-US" sz="1400" i="1" dirty="0" smtClean="0">
                  <a:solidFill>
                    <a:srgbClr val="D2533C"/>
                  </a:solidFill>
                </a:rPr>
                <a:t>edge node. Cannot be migrated. 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723" y="2636515"/>
              <a:ext cx="1963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D2533C"/>
                  </a:solidFill>
                </a:rPr>
                <a:t>Deploy on </a:t>
              </a:r>
              <a:r>
                <a:rPr lang="en-US" sz="1400" b="1" i="1" u="sng" dirty="0" smtClean="0">
                  <a:solidFill>
                    <a:srgbClr val="D2533C"/>
                  </a:solidFill>
                </a:rPr>
                <a:t>a single</a:t>
              </a:r>
              <a:r>
                <a:rPr lang="en-US" sz="1400" i="1" dirty="0" smtClean="0">
                  <a:solidFill>
                    <a:srgbClr val="D2533C"/>
                  </a:solidFill>
                </a:rPr>
                <a:t> edge node. Can be migrated.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09333" y="4505983"/>
              <a:ext cx="2192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solidFill>
                    <a:srgbClr val="D2533C"/>
                  </a:solidFill>
                </a:rPr>
                <a:t>Runs on client machine (phone/ tablet/ car)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348340" y="5462972"/>
              <a:ext cx="1677939" cy="125845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8790" y="5370598"/>
              <a:ext cx="496452" cy="496452"/>
            </a:xfrm>
            <a:prstGeom prst="rect">
              <a:avLst/>
            </a:prstGeom>
          </p:spPr>
        </p:pic>
      </p:grpSp>
      <p:cxnSp>
        <p:nvCxnSpPr>
          <p:cNvPr id="33" name="Straight Connector 32"/>
          <p:cNvCxnSpPr>
            <a:stCxn id="70" idx="3"/>
            <a:endCxn id="71" idx="1"/>
          </p:cNvCxnSpPr>
          <p:nvPr/>
        </p:nvCxnSpPr>
        <p:spPr>
          <a:xfrm>
            <a:off x="3145131" y="2249161"/>
            <a:ext cx="1133162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94896" y="1690988"/>
            <a:ext cx="14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Send status </a:t>
            </a:r>
          </a:p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information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35" name="U-Turn Arrow 34"/>
          <p:cNvSpPr/>
          <p:nvPr/>
        </p:nvSpPr>
        <p:spPr>
          <a:xfrm>
            <a:off x="4557361" y="1598258"/>
            <a:ext cx="734306" cy="223037"/>
          </a:xfrm>
          <a:prstGeom prst="uturnArrow">
            <a:avLst>
              <a:gd name="adj1" fmla="val 0"/>
              <a:gd name="adj2" fmla="val 25000"/>
              <a:gd name="adj3" fmla="val 25000"/>
              <a:gd name="adj4" fmla="val 43750"/>
              <a:gd name="adj5" fmla="val 932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217" y="1103261"/>
            <a:ext cx="270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Store and maintain status</a:t>
            </a:r>
          </a:p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 for each space</a:t>
            </a:r>
            <a:endParaRPr lang="en-US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54"/>
            <a:ext cx="8229600" cy="906955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Smart Parking System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4792" y="1821979"/>
            <a:ext cx="8991487" cy="5099992"/>
            <a:chOff x="34792" y="1621435"/>
            <a:chExt cx="8991487" cy="5099992"/>
          </a:xfrm>
        </p:grpSpPr>
        <p:sp>
          <p:nvSpPr>
            <p:cNvPr id="70" name="Rectangle 69"/>
            <p:cNvSpPr/>
            <p:nvPr/>
          </p:nvSpPr>
          <p:spPr>
            <a:xfrm>
              <a:off x="1779881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</a:t>
              </a:r>
            </a:p>
            <a:p>
              <a:pPr algn="ctr"/>
              <a:r>
                <a:rPr lang="en-US" sz="1600" dirty="0" smtClean="0"/>
                <a:t>Sensor</a:t>
              </a:r>
              <a:endParaRPr lang="en-US" sz="16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78293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Parking</a:t>
              </a:r>
              <a:br>
                <a:rPr lang="en-US" sz="1600" dirty="0" smtClean="0"/>
              </a:br>
              <a:r>
                <a:rPr lang="en-US" sz="1600" dirty="0" smtClean="0"/>
                <a:t>Manager</a:t>
              </a:r>
              <a:br>
                <a:rPr lang="en-US" sz="1600" dirty="0" smtClean="0"/>
              </a:br>
              <a:r>
                <a:rPr lang="en-US" sz="1600" dirty="0" smtClean="0"/>
                <a:t>Server</a:t>
              </a:r>
              <a:endParaRPr lang="en-US" sz="1600" baseline="-25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532907" y="1621435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718" y="6142636"/>
              <a:ext cx="376383" cy="37638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2740" y="6142636"/>
              <a:ext cx="376383" cy="37638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4792" y="5601783"/>
              <a:ext cx="214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Backend nodes to run Resilience Engine</a:t>
              </a:r>
              <a:endParaRPr lang="en-US" sz="1400" dirty="0"/>
            </a:p>
          </p:txBody>
        </p:sp>
        <p:cxnSp>
          <p:nvCxnSpPr>
            <p:cNvPr id="76" name="Straight Connector 75"/>
            <p:cNvCxnSpPr>
              <a:stCxn id="72" idx="2"/>
              <a:endCxn id="98" idx="0"/>
            </p:cNvCxnSpPr>
            <p:nvPr/>
          </p:nvCxnSpPr>
          <p:spPr>
            <a:xfrm>
              <a:off x="8215532" y="2475799"/>
              <a:ext cx="21484" cy="2894799"/>
            </a:xfrm>
            <a:prstGeom prst="line">
              <a:avLst/>
            </a:prstGeom>
            <a:ln w="12700" cmpd="sng"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048543" y="3616583"/>
              <a:ext cx="4717050" cy="2418189"/>
              <a:chOff x="2810579" y="4564338"/>
              <a:chExt cx="3472689" cy="1452184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3834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1128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6510" y="4564338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6030" y="4566471"/>
                <a:ext cx="386778" cy="386778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82" name="Straight Connector 81"/>
              <p:cNvCxnSpPr/>
              <p:nvPr/>
            </p:nvCxnSpPr>
            <p:spPr>
              <a:xfrm>
                <a:off x="3514855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81477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453604" y="4885079"/>
                <a:ext cx="0" cy="1131443"/>
              </a:xfrm>
              <a:prstGeom prst="line">
                <a:avLst/>
              </a:prstGeom>
              <a:ln w="5715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810579" y="4874701"/>
                <a:ext cx="347268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72208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1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817334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2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819617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3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6920" y="5600869"/>
                <a:ext cx="3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4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2051419" y="3588361"/>
              <a:ext cx="4714174" cy="5168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6564" y="3581960"/>
              <a:ext cx="1789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Edge nodes to run applications</a:t>
              </a:r>
              <a:endParaRPr lang="en-US" sz="1400" dirty="0"/>
            </a:p>
          </p:txBody>
        </p:sp>
        <p:cxnSp>
          <p:nvCxnSpPr>
            <p:cNvPr id="92" name="Straight Connector 91"/>
            <p:cNvCxnSpPr>
              <a:stCxn id="70" idx="2"/>
            </p:cNvCxnSpPr>
            <p:nvPr/>
          </p:nvCxnSpPr>
          <p:spPr>
            <a:xfrm>
              <a:off x="2462506" y="2475799"/>
              <a:ext cx="5543" cy="1106161"/>
            </a:xfrm>
            <a:prstGeom prst="line">
              <a:avLst/>
            </a:prstGeom>
            <a:ln w="12700" cmpd="sng"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1" idx="2"/>
            </p:cNvCxnSpPr>
            <p:nvPr/>
          </p:nvCxnSpPr>
          <p:spPr>
            <a:xfrm>
              <a:off x="4960918" y="2475799"/>
              <a:ext cx="0" cy="1106161"/>
            </a:xfrm>
            <a:prstGeom prst="line">
              <a:avLst/>
            </a:prstGeom>
            <a:ln w="12700" cmpd="sng"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68049" y="2636515"/>
              <a:ext cx="19303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chemeClr val="tx2"/>
                  </a:solidFill>
                </a:rPr>
                <a:t>Deploy one </a:t>
              </a:r>
              <a:r>
                <a:rPr lang="en-US" sz="1400" b="1" i="1" u="sng" dirty="0" smtClean="0">
                  <a:solidFill>
                    <a:schemeClr val="tx2"/>
                  </a:solidFill>
                </a:rPr>
                <a:t>on each </a:t>
              </a:r>
              <a:r>
                <a:rPr lang="en-US" sz="1400" i="1" dirty="0" smtClean="0">
                  <a:solidFill>
                    <a:schemeClr val="tx2"/>
                  </a:solidFill>
                </a:rPr>
                <a:t>edge node. Cannot be migrated. 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723" y="2636515"/>
              <a:ext cx="1963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D2533C"/>
                  </a:solidFill>
                </a:rPr>
                <a:t>Deploy on </a:t>
              </a:r>
              <a:r>
                <a:rPr lang="en-US" sz="1400" b="1" i="1" u="sng" dirty="0" smtClean="0">
                  <a:solidFill>
                    <a:srgbClr val="D2533C"/>
                  </a:solidFill>
                </a:rPr>
                <a:t>a single</a:t>
              </a:r>
              <a:r>
                <a:rPr lang="en-US" sz="1400" i="1" dirty="0" smtClean="0">
                  <a:solidFill>
                    <a:srgbClr val="D2533C"/>
                  </a:solidFill>
                </a:rPr>
                <a:t> edge node. Can be migrated.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09333" y="4505983"/>
              <a:ext cx="2192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solidFill>
                    <a:srgbClr val="D2533C"/>
                  </a:solidFill>
                </a:rPr>
                <a:t>Runs on client machine (phone/ tablet/ car)</a:t>
              </a:r>
              <a:endParaRPr lang="en-US" sz="1400" i="1" dirty="0">
                <a:solidFill>
                  <a:srgbClr val="D2533C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348340" y="5462972"/>
              <a:ext cx="1677939" cy="125845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8790" y="5370598"/>
              <a:ext cx="496452" cy="496452"/>
            </a:xfrm>
            <a:prstGeom prst="rect">
              <a:avLst/>
            </a:prstGeom>
          </p:spPr>
        </p:pic>
      </p:grpSp>
      <p:cxnSp>
        <p:nvCxnSpPr>
          <p:cNvPr id="33" name="Straight Connector 32"/>
          <p:cNvCxnSpPr>
            <a:stCxn id="70" idx="3"/>
            <a:endCxn id="71" idx="1"/>
          </p:cNvCxnSpPr>
          <p:nvPr/>
        </p:nvCxnSpPr>
        <p:spPr>
          <a:xfrm>
            <a:off x="3145131" y="2249161"/>
            <a:ext cx="1133162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94896" y="1690988"/>
            <a:ext cx="14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Send status </a:t>
            </a:r>
          </a:p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information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35" name="U-Turn Arrow 34"/>
          <p:cNvSpPr/>
          <p:nvPr/>
        </p:nvSpPr>
        <p:spPr>
          <a:xfrm>
            <a:off x="4557361" y="1598258"/>
            <a:ext cx="734306" cy="223037"/>
          </a:xfrm>
          <a:prstGeom prst="uturnArrow">
            <a:avLst>
              <a:gd name="adj1" fmla="val 0"/>
              <a:gd name="adj2" fmla="val 25000"/>
              <a:gd name="adj3" fmla="val 25000"/>
              <a:gd name="adj4" fmla="val 43750"/>
              <a:gd name="adj5" fmla="val 932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217" y="1103261"/>
            <a:ext cx="270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Store and maintain status</a:t>
            </a:r>
          </a:p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 for each space</a:t>
            </a:r>
            <a:endParaRPr lang="en-US" sz="1400" i="1" dirty="0">
              <a:solidFill>
                <a:srgbClr val="0000FF"/>
              </a:solidFill>
            </a:endParaRPr>
          </a:p>
        </p:txBody>
      </p:sp>
      <p:cxnSp>
        <p:nvCxnSpPr>
          <p:cNvPr id="37" name="Straight Connector 36"/>
          <p:cNvCxnSpPr>
            <a:stCxn id="72" idx="1"/>
            <a:endCxn id="71" idx="3"/>
          </p:cNvCxnSpPr>
          <p:nvPr/>
        </p:nvCxnSpPr>
        <p:spPr>
          <a:xfrm flipH="1">
            <a:off x="5643543" y="2249161"/>
            <a:ext cx="1889364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5597" y="1679738"/>
            <a:ext cx="14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</a:rPr>
              <a:t>Send parking request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2173" y="2213841"/>
            <a:ext cx="14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rgbClr val="0000FF"/>
                </a:solidFill>
              </a:rPr>
              <a:t>Send parking response</a:t>
            </a:r>
            <a:endParaRPr lang="en-US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306"/>
            <a:ext cx="8229600" cy="906955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Smart Parking System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114778" y="1190793"/>
            <a:ext cx="6688666" cy="5725727"/>
            <a:chOff x="1114778" y="1164199"/>
            <a:chExt cx="6688666" cy="5725727"/>
          </a:xfrm>
        </p:grpSpPr>
        <p:sp>
          <p:nvSpPr>
            <p:cNvPr id="5" name="Rectangle 4"/>
            <p:cNvSpPr/>
            <p:nvPr/>
          </p:nvSpPr>
          <p:spPr>
            <a:xfrm>
              <a:off x="1114778" y="1284111"/>
              <a:ext cx="6688666" cy="5475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07452" y="1863834"/>
              <a:ext cx="173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System Goal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62978" y="1595280"/>
              <a:ext cx="1628775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Smart Parking System</a:t>
              </a:r>
              <a:endParaRPr lang="en-US" sz="16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0353" y="2879715"/>
              <a:ext cx="13652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 Checking</a:t>
              </a:r>
              <a:endParaRPr lang="en-US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38433" y="2879715"/>
              <a:ext cx="13144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 Interaction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4353" y="4156935"/>
              <a:ext cx="13652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 Sensor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21728" y="4156935"/>
              <a:ext cx="13652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Parking Manager Server</a:t>
              </a:r>
              <a:endParaRPr lang="en-US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65538" y="4156935"/>
              <a:ext cx="13652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4353" y="5595037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</a:t>
              </a:r>
              <a:br>
                <a:rPr lang="en-US" sz="1600" dirty="0" smtClean="0"/>
              </a:br>
              <a:r>
                <a:rPr lang="en-US" sz="1600" dirty="0" smtClean="0"/>
                <a:t>SensorComp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21728" y="5595037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Parking</a:t>
              </a:r>
              <a:br>
                <a:rPr lang="en-US" sz="1600" dirty="0" smtClean="0"/>
              </a:br>
              <a:r>
                <a:rPr lang="en-US" sz="1600" dirty="0" smtClean="0"/>
                <a:t>Manager</a:t>
              </a:r>
              <a:br>
                <a:rPr lang="en-US" sz="1600" dirty="0" smtClean="0"/>
              </a:br>
              <a:r>
                <a:rPr lang="en-US" sz="1600" dirty="0" smtClean="0"/>
                <a:t>ServerComp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88628" y="5595037"/>
              <a:ext cx="1365250" cy="854364"/>
            </a:xfrm>
            <a:prstGeom prst="rect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ClientComp</a:t>
              </a:r>
              <a:endParaRPr lang="en-US" sz="1600" dirty="0"/>
            </a:p>
          </p:txBody>
        </p:sp>
        <p:cxnSp>
          <p:nvCxnSpPr>
            <p:cNvPr id="16" name="Straight Connector 15"/>
            <p:cNvCxnSpPr>
              <a:stCxn id="7" idx="2"/>
            </p:cNvCxnSpPr>
            <p:nvPr/>
          </p:nvCxnSpPr>
          <p:spPr>
            <a:xfrm flipH="1">
              <a:off x="4516570" y="2452530"/>
              <a:ext cx="360796" cy="427185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</p:cNvCxnSpPr>
            <p:nvPr/>
          </p:nvCxnSpPr>
          <p:spPr>
            <a:xfrm>
              <a:off x="4877366" y="2452530"/>
              <a:ext cx="433530" cy="427185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</p:cNvCxnSpPr>
            <p:nvPr/>
          </p:nvCxnSpPr>
          <p:spPr>
            <a:xfrm flipH="1">
              <a:off x="3602170" y="3736965"/>
              <a:ext cx="460808" cy="419970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2"/>
            </p:cNvCxnSpPr>
            <p:nvPr/>
          </p:nvCxnSpPr>
          <p:spPr>
            <a:xfrm>
              <a:off x="4062978" y="3736965"/>
              <a:ext cx="358919" cy="419970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</p:cNvCxnSpPr>
            <p:nvPr/>
          </p:nvCxnSpPr>
          <p:spPr>
            <a:xfrm flipH="1">
              <a:off x="5403260" y="3736965"/>
              <a:ext cx="392398" cy="419970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2"/>
            </p:cNvCxnSpPr>
            <p:nvPr/>
          </p:nvCxnSpPr>
          <p:spPr>
            <a:xfrm>
              <a:off x="5795658" y="3736965"/>
              <a:ext cx="554326" cy="419970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6200000">
              <a:off x="874856" y="3146567"/>
              <a:ext cx="1804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D2533C"/>
                  </a:solidFill>
                </a:rPr>
                <a:t>Objectives</a:t>
              </a:r>
              <a:endParaRPr lang="en-US" sz="1600" dirty="0">
                <a:solidFill>
                  <a:srgbClr val="D2533C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776175" y="4472983"/>
              <a:ext cx="2001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D2533C"/>
                  </a:solidFill>
                </a:rPr>
                <a:t>Functionalities</a:t>
              </a:r>
              <a:endParaRPr lang="en-US" sz="1600" dirty="0">
                <a:solidFill>
                  <a:srgbClr val="D2533C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09367" y="5752850"/>
              <a:ext cx="168937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D2533C"/>
                  </a:solidFill>
                </a:rPr>
                <a:t>Component</a:t>
              </a:r>
              <a:br>
                <a:rPr lang="en-US" sz="1600" dirty="0" smtClean="0">
                  <a:solidFill>
                    <a:srgbClr val="D2533C"/>
                  </a:solidFill>
                </a:rPr>
              </a:br>
              <a:r>
                <a:rPr lang="en-US" sz="1600" dirty="0" smtClean="0">
                  <a:solidFill>
                    <a:srgbClr val="D2533C"/>
                  </a:solidFill>
                </a:rPr>
                <a:t>types</a:t>
              </a:r>
              <a:endParaRPr lang="en-US" sz="1600" dirty="0">
                <a:solidFill>
                  <a:srgbClr val="D2533C"/>
                </a:solidFill>
              </a:endParaRPr>
            </a:p>
          </p:txBody>
        </p:sp>
        <p:cxnSp>
          <p:nvCxnSpPr>
            <p:cNvPr id="25" name="Straight Connector 24"/>
            <p:cNvCxnSpPr>
              <a:stCxn id="10" idx="3"/>
              <a:endCxn id="11" idx="1"/>
            </p:cNvCxnSpPr>
            <p:nvPr/>
          </p:nvCxnSpPr>
          <p:spPr>
            <a:xfrm>
              <a:off x="3729603" y="4585560"/>
              <a:ext cx="492125" cy="0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3"/>
              <a:endCxn id="12" idx="1"/>
            </p:cNvCxnSpPr>
            <p:nvPr/>
          </p:nvCxnSpPr>
          <p:spPr>
            <a:xfrm>
              <a:off x="5586978" y="4585560"/>
              <a:ext cx="478560" cy="0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3" idx="0"/>
            </p:cNvCxnSpPr>
            <p:nvPr/>
          </p:nvCxnSpPr>
          <p:spPr>
            <a:xfrm>
              <a:off x="3046978" y="5014185"/>
              <a:ext cx="0" cy="580852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2"/>
              <a:endCxn id="14" idx="0"/>
            </p:cNvCxnSpPr>
            <p:nvPr/>
          </p:nvCxnSpPr>
          <p:spPr>
            <a:xfrm>
              <a:off x="4904353" y="5014185"/>
              <a:ext cx="0" cy="580852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2" idx="2"/>
              <a:endCxn id="15" idx="0"/>
            </p:cNvCxnSpPr>
            <p:nvPr/>
          </p:nvCxnSpPr>
          <p:spPr>
            <a:xfrm>
              <a:off x="6748163" y="5014185"/>
              <a:ext cx="23090" cy="580852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Left Bracket 29"/>
            <p:cNvSpPr/>
            <p:nvPr/>
          </p:nvSpPr>
          <p:spPr>
            <a:xfrm>
              <a:off x="1994696" y="1595280"/>
              <a:ext cx="196273" cy="857250"/>
            </a:xfrm>
            <a:prstGeom prst="leftBracke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1997005" y="2879715"/>
              <a:ext cx="196273" cy="857250"/>
            </a:xfrm>
            <a:prstGeom prst="leftBracke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/>
            <p:cNvSpPr/>
            <p:nvPr/>
          </p:nvSpPr>
          <p:spPr>
            <a:xfrm>
              <a:off x="1999314" y="4156935"/>
              <a:ext cx="196273" cy="857250"/>
            </a:xfrm>
            <a:prstGeom prst="leftBracke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/>
            <p:cNvSpPr/>
            <p:nvPr/>
          </p:nvSpPr>
          <p:spPr>
            <a:xfrm>
              <a:off x="1997005" y="5592151"/>
              <a:ext cx="196273" cy="857250"/>
            </a:xfrm>
            <a:prstGeom prst="leftBracke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13" idx="3"/>
              <a:endCxn id="14" idx="1"/>
            </p:cNvCxnSpPr>
            <p:nvPr/>
          </p:nvCxnSpPr>
          <p:spPr>
            <a:xfrm>
              <a:off x="3729603" y="6022219"/>
              <a:ext cx="492125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4" idx="3"/>
              <a:endCxn id="15" idx="1"/>
            </p:cNvCxnSpPr>
            <p:nvPr/>
          </p:nvCxnSpPr>
          <p:spPr>
            <a:xfrm>
              <a:off x="5586978" y="6022219"/>
              <a:ext cx="501650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1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306"/>
            <a:ext cx="8229600" cy="906955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Smart Parking System</a:t>
            </a:r>
            <a:endParaRPr lang="en-US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114778" y="1190793"/>
            <a:ext cx="6688666" cy="5725727"/>
            <a:chOff x="1114778" y="1190793"/>
            <a:chExt cx="6688666" cy="5725727"/>
          </a:xfrm>
        </p:grpSpPr>
        <p:sp>
          <p:nvSpPr>
            <p:cNvPr id="5" name="Rectangle 4"/>
            <p:cNvSpPr/>
            <p:nvPr/>
          </p:nvSpPr>
          <p:spPr>
            <a:xfrm>
              <a:off x="1114778" y="1310705"/>
              <a:ext cx="6688666" cy="5475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4353" y="3834935"/>
              <a:ext cx="1019525" cy="463220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Per node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80352" y="2553562"/>
              <a:ext cx="841375" cy="463220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07452" y="1890428"/>
              <a:ext cx="173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System Goal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62978" y="1621874"/>
              <a:ext cx="1628775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Smart Parking System</a:t>
              </a:r>
              <a:endParaRPr lang="en-US" sz="16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0353" y="2906309"/>
              <a:ext cx="13652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 Checking</a:t>
              </a:r>
              <a:endParaRPr lang="en-US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38433" y="2906309"/>
              <a:ext cx="13144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 Interaction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4353" y="4183529"/>
              <a:ext cx="13652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 Sensor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21728" y="4183529"/>
              <a:ext cx="13652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Parking Manager Server</a:t>
              </a:r>
              <a:endParaRPr lang="en-US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65538" y="4183529"/>
              <a:ext cx="1365250" cy="8572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4353" y="5621631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Occupancy</a:t>
              </a:r>
              <a:br>
                <a:rPr lang="en-US" sz="1600" dirty="0" smtClean="0"/>
              </a:br>
              <a:r>
                <a:rPr lang="en-US" sz="1600" dirty="0" smtClean="0"/>
                <a:t>SensorComp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21728" y="5621631"/>
              <a:ext cx="1365250" cy="85436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Parking</a:t>
              </a:r>
              <a:br>
                <a:rPr lang="en-US" sz="1600" dirty="0" smtClean="0"/>
              </a:br>
              <a:r>
                <a:rPr lang="en-US" sz="1600" dirty="0" smtClean="0"/>
                <a:t>Manager</a:t>
              </a:r>
              <a:br>
                <a:rPr lang="en-US" sz="1600" dirty="0" smtClean="0"/>
              </a:br>
              <a:r>
                <a:rPr lang="en-US" sz="1600" dirty="0" smtClean="0"/>
                <a:t>ServerComp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88628" y="5621631"/>
              <a:ext cx="1365250" cy="854364"/>
            </a:xfrm>
            <a:prstGeom prst="rect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ClientComp</a:t>
              </a:r>
              <a:endParaRPr lang="en-US" sz="1600" dirty="0"/>
            </a:p>
          </p:txBody>
        </p:sp>
        <p:cxnSp>
          <p:nvCxnSpPr>
            <p:cNvPr id="16" name="Straight Connector 15"/>
            <p:cNvCxnSpPr>
              <a:stCxn id="7" idx="2"/>
            </p:cNvCxnSpPr>
            <p:nvPr/>
          </p:nvCxnSpPr>
          <p:spPr>
            <a:xfrm flipH="1">
              <a:off x="4516570" y="2479124"/>
              <a:ext cx="360796" cy="427185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</p:cNvCxnSpPr>
            <p:nvPr/>
          </p:nvCxnSpPr>
          <p:spPr>
            <a:xfrm>
              <a:off x="4877366" y="2479124"/>
              <a:ext cx="433530" cy="427185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</p:cNvCxnSpPr>
            <p:nvPr/>
          </p:nvCxnSpPr>
          <p:spPr>
            <a:xfrm flipH="1">
              <a:off x="3602170" y="3763559"/>
              <a:ext cx="460808" cy="419970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2"/>
            </p:cNvCxnSpPr>
            <p:nvPr/>
          </p:nvCxnSpPr>
          <p:spPr>
            <a:xfrm>
              <a:off x="4062978" y="3763559"/>
              <a:ext cx="358919" cy="419970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</p:cNvCxnSpPr>
            <p:nvPr/>
          </p:nvCxnSpPr>
          <p:spPr>
            <a:xfrm flipH="1">
              <a:off x="5403260" y="3763559"/>
              <a:ext cx="392398" cy="419970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2"/>
            </p:cNvCxnSpPr>
            <p:nvPr/>
          </p:nvCxnSpPr>
          <p:spPr>
            <a:xfrm>
              <a:off x="5795658" y="3763559"/>
              <a:ext cx="554326" cy="419970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6200000">
              <a:off x="874856" y="3173161"/>
              <a:ext cx="1804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D2533C"/>
                  </a:solidFill>
                </a:rPr>
                <a:t>Objectives</a:t>
              </a:r>
              <a:endParaRPr lang="en-US" sz="1600" dirty="0">
                <a:solidFill>
                  <a:srgbClr val="D2533C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776175" y="4499577"/>
              <a:ext cx="2001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D2533C"/>
                  </a:solidFill>
                </a:rPr>
                <a:t>Functionalities</a:t>
              </a:r>
              <a:endParaRPr lang="en-US" sz="1600" dirty="0">
                <a:solidFill>
                  <a:srgbClr val="D2533C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09367" y="5779444"/>
              <a:ext cx="168937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D2533C"/>
                  </a:solidFill>
                </a:rPr>
                <a:t>Component</a:t>
              </a:r>
              <a:br>
                <a:rPr lang="en-US" sz="1600" dirty="0" smtClean="0">
                  <a:solidFill>
                    <a:srgbClr val="D2533C"/>
                  </a:solidFill>
                </a:rPr>
              </a:br>
              <a:r>
                <a:rPr lang="en-US" sz="1600" dirty="0" smtClean="0">
                  <a:solidFill>
                    <a:srgbClr val="D2533C"/>
                  </a:solidFill>
                </a:rPr>
                <a:t>types</a:t>
              </a:r>
              <a:endParaRPr lang="en-US" sz="1600" dirty="0">
                <a:solidFill>
                  <a:srgbClr val="D2533C"/>
                </a:solidFill>
              </a:endParaRPr>
            </a:p>
          </p:txBody>
        </p:sp>
        <p:cxnSp>
          <p:nvCxnSpPr>
            <p:cNvPr id="25" name="Straight Connector 24"/>
            <p:cNvCxnSpPr>
              <a:stCxn id="10" idx="3"/>
              <a:endCxn id="11" idx="1"/>
            </p:cNvCxnSpPr>
            <p:nvPr/>
          </p:nvCxnSpPr>
          <p:spPr>
            <a:xfrm>
              <a:off x="3729603" y="4612154"/>
              <a:ext cx="492125" cy="0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3"/>
              <a:endCxn id="12" idx="1"/>
            </p:cNvCxnSpPr>
            <p:nvPr/>
          </p:nvCxnSpPr>
          <p:spPr>
            <a:xfrm>
              <a:off x="5586978" y="4612154"/>
              <a:ext cx="478560" cy="0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3" idx="0"/>
            </p:cNvCxnSpPr>
            <p:nvPr/>
          </p:nvCxnSpPr>
          <p:spPr>
            <a:xfrm>
              <a:off x="3046978" y="5040779"/>
              <a:ext cx="0" cy="580852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2"/>
              <a:endCxn id="14" idx="0"/>
            </p:cNvCxnSpPr>
            <p:nvPr/>
          </p:nvCxnSpPr>
          <p:spPr>
            <a:xfrm>
              <a:off x="4904353" y="5040779"/>
              <a:ext cx="0" cy="580852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2" idx="2"/>
              <a:endCxn id="15" idx="0"/>
            </p:cNvCxnSpPr>
            <p:nvPr/>
          </p:nvCxnSpPr>
          <p:spPr>
            <a:xfrm>
              <a:off x="6748163" y="5040779"/>
              <a:ext cx="23090" cy="580852"/>
            </a:xfrm>
            <a:prstGeom prst="line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Left Bracket 29"/>
            <p:cNvSpPr/>
            <p:nvPr/>
          </p:nvSpPr>
          <p:spPr>
            <a:xfrm>
              <a:off x="1994696" y="1621874"/>
              <a:ext cx="196273" cy="857250"/>
            </a:xfrm>
            <a:prstGeom prst="leftBracke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1997005" y="2906309"/>
              <a:ext cx="196273" cy="857250"/>
            </a:xfrm>
            <a:prstGeom prst="leftBracke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/>
            <p:cNvSpPr/>
            <p:nvPr/>
          </p:nvSpPr>
          <p:spPr>
            <a:xfrm>
              <a:off x="1999314" y="4183529"/>
              <a:ext cx="196273" cy="857250"/>
            </a:xfrm>
            <a:prstGeom prst="leftBracke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/>
            <p:cNvSpPr/>
            <p:nvPr/>
          </p:nvSpPr>
          <p:spPr>
            <a:xfrm>
              <a:off x="1997005" y="5618745"/>
              <a:ext cx="196273" cy="857250"/>
            </a:xfrm>
            <a:prstGeom prst="leftBracke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13" idx="3"/>
              <a:endCxn id="14" idx="1"/>
            </p:cNvCxnSpPr>
            <p:nvPr/>
          </p:nvCxnSpPr>
          <p:spPr>
            <a:xfrm>
              <a:off x="3729603" y="6048813"/>
              <a:ext cx="492125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4" idx="3"/>
              <a:endCxn id="15" idx="1"/>
            </p:cNvCxnSpPr>
            <p:nvPr/>
          </p:nvCxnSpPr>
          <p:spPr>
            <a:xfrm>
              <a:off x="5586978" y="6048813"/>
              <a:ext cx="501650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7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74844"/>
            <a:ext cx="8229600" cy="1308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Parking System Modeling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76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CHARIOT Autonomous Resilience Loop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804497" y="2722825"/>
            <a:ext cx="5622522" cy="2399150"/>
            <a:chOff x="1804497" y="2461900"/>
            <a:chExt cx="5622522" cy="2399150"/>
          </a:xfrm>
        </p:grpSpPr>
        <p:sp>
          <p:nvSpPr>
            <p:cNvPr id="96" name="Rounded Rectangle 95"/>
            <p:cNvSpPr/>
            <p:nvPr/>
          </p:nvSpPr>
          <p:spPr>
            <a:xfrm>
              <a:off x="1804497" y="3032250"/>
              <a:ext cx="5622522" cy="1828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Diagonal Corner Rectangle 96"/>
            <p:cNvSpPr/>
            <p:nvPr/>
          </p:nvSpPr>
          <p:spPr>
            <a:xfrm>
              <a:off x="5069568" y="4041325"/>
              <a:ext cx="1371600" cy="658089"/>
            </a:xfrm>
            <a:prstGeom prst="round2DiagRect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Management</a:t>
              </a:r>
              <a:br>
                <a:rPr lang="en-US" sz="1400" dirty="0" smtClean="0"/>
              </a:br>
              <a:r>
                <a:rPr lang="en-US" sz="1400" dirty="0" smtClean="0"/>
                <a:t>Infrastructure</a:t>
              </a:r>
              <a:endParaRPr lang="en-US" sz="1400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642543" y="4041325"/>
              <a:ext cx="1066800" cy="658089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Managed</a:t>
              </a:r>
              <a:br>
                <a:rPr lang="en-US" sz="1400" dirty="0" smtClean="0"/>
              </a:br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99" name="Round Diagonal Corner Rectangle 98"/>
            <p:cNvSpPr/>
            <p:nvPr/>
          </p:nvSpPr>
          <p:spPr>
            <a:xfrm>
              <a:off x="1922263" y="4041325"/>
              <a:ext cx="1371600" cy="658089"/>
            </a:xfrm>
            <a:prstGeom prst="round2DiagRect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Monitoring</a:t>
              </a:r>
              <a:br>
                <a:rPr lang="en-US" sz="1400" dirty="0" smtClean="0"/>
              </a:br>
              <a:r>
                <a:rPr lang="en-US" sz="1400" dirty="0" smtClean="0"/>
                <a:t>infrastructure</a:t>
              </a:r>
              <a:endParaRPr lang="en-US" sz="1400" dirty="0"/>
            </a:p>
          </p:txBody>
        </p:sp>
        <p:sp>
          <p:nvSpPr>
            <p:cNvPr id="100" name="Round Diagonal Corner Rectangle 99"/>
            <p:cNvSpPr/>
            <p:nvPr/>
          </p:nvSpPr>
          <p:spPr>
            <a:xfrm>
              <a:off x="3885003" y="3154630"/>
              <a:ext cx="1371600" cy="621145"/>
            </a:xfrm>
            <a:prstGeom prst="round2DiagRect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Resilience</a:t>
              </a:r>
              <a:br>
                <a:rPr lang="en-US" sz="1400" dirty="0" smtClean="0"/>
              </a:br>
              <a:r>
                <a:rPr lang="en-US" sz="1400" dirty="0"/>
                <a:t>i</a:t>
              </a:r>
              <a:r>
                <a:rPr lang="en-US" sz="1400" dirty="0" smtClean="0"/>
                <a:t>nfrastructure</a:t>
              </a:r>
              <a:endParaRPr lang="en-US" sz="1400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804498" y="2766700"/>
              <a:ext cx="5622521" cy="0"/>
            </a:xfrm>
            <a:prstGeom prst="line">
              <a:avLst/>
            </a:prstGeom>
            <a:ln w="12700" cmpd="sng"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Can 101"/>
            <p:cNvSpPr/>
            <p:nvPr/>
          </p:nvSpPr>
          <p:spPr>
            <a:xfrm>
              <a:off x="6235688" y="2461900"/>
              <a:ext cx="1066800" cy="1383145"/>
            </a:xfrm>
            <a:prstGeom prst="can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Distributed</a:t>
              </a:r>
              <a:br>
                <a:rPr lang="en-US" sz="1400" dirty="0" smtClean="0"/>
              </a:br>
              <a:r>
                <a:rPr lang="en-US" sz="1400" dirty="0" smtClean="0"/>
                <a:t>Database</a:t>
              </a:r>
              <a:endParaRPr lang="en-US" sz="1400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6692888" y="3845045"/>
              <a:ext cx="0" cy="525325"/>
            </a:xfrm>
            <a:prstGeom prst="straightConnector1">
              <a:avLst/>
            </a:prstGeom>
            <a:ln w="12700" cmpd="sng"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97" idx="0"/>
            </p:cNvCxnSpPr>
            <p:nvPr/>
          </p:nvCxnSpPr>
          <p:spPr>
            <a:xfrm flipH="1">
              <a:off x="6441168" y="4370370"/>
              <a:ext cx="251720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7" idx="2"/>
              <a:endCxn id="98" idx="3"/>
            </p:cNvCxnSpPr>
            <p:nvPr/>
          </p:nvCxnSpPr>
          <p:spPr>
            <a:xfrm flipH="1">
              <a:off x="4709343" y="4370370"/>
              <a:ext cx="360225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1"/>
              <a:endCxn id="99" idx="0"/>
            </p:cNvCxnSpPr>
            <p:nvPr/>
          </p:nvCxnSpPr>
          <p:spPr>
            <a:xfrm flipH="1">
              <a:off x="3293863" y="4370370"/>
              <a:ext cx="348680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9" idx="3"/>
            </p:cNvCxnSpPr>
            <p:nvPr/>
          </p:nvCxnSpPr>
          <p:spPr>
            <a:xfrm flipV="1">
              <a:off x="2608063" y="3661469"/>
              <a:ext cx="0" cy="379856"/>
            </a:xfrm>
            <a:prstGeom prst="straightConnector1">
              <a:avLst/>
            </a:prstGeom>
            <a:ln w="12700" cmpd="sng"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608063" y="3661468"/>
              <a:ext cx="1276940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0" idx="0"/>
            </p:cNvCxnSpPr>
            <p:nvPr/>
          </p:nvCxnSpPr>
          <p:spPr>
            <a:xfrm flipH="1">
              <a:off x="5256603" y="3465203"/>
              <a:ext cx="979086" cy="0"/>
            </a:xfrm>
            <a:prstGeom prst="straightConnector1">
              <a:avLst/>
            </a:prstGeom>
            <a:ln w="12700" cmpd="sng"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804498" y="2475755"/>
              <a:ext cx="129540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Design-time</a:t>
              </a:r>
              <a:endParaRPr lang="en-US" sz="1400" i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04498" y="2708975"/>
              <a:ext cx="129540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Runtime</a:t>
              </a:r>
              <a:endParaRPr lang="en-US" sz="14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923428" y="2977651"/>
              <a:ext cx="1525156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Autonomous </a:t>
              </a:r>
            </a:p>
            <a:p>
              <a:r>
                <a:rPr lang="en-US" sz="1400" i="1" dirty="0" smtClean="0"/>
                <a:t>Resilience loop</a:t>
              </a:r>
              <a:endParaRPr lang="en-US" sz="1400" i="1" dirty="0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5939390" y="5591485"/>
            <a:ext cx="3062477" cy="1053423"/>
          </a:xfrm>
          <a:prstGeom prst="wedgeRectCallout">
            <a:avLst>
              <a:gd name="adj1" fmla="val -47925"/>
              <a:gd name="adj2" fmla="val -1106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Comprises distributed Application Managers (AMs) that are responsible for starting and stopping local application processes. Each node has an AM.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176589" y="5591485"/>
            <a:ext cx="3062477" cy="1053423"/>
          </a:xfrm>
          <a:prstGeom prst="wedgeRectCallout">
            <a:avLst>
              <a:gd name="adj1" fmla="val 30466"/>
              <a:gd name="adj2" fmla="val -1090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Comprises distributed monitors responsible for monitoring and detecting failures. Current implementation of CHARIOT uses distributed Node Monitors (NMs) to detect node failures.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3029313" y="1482097"/>
            <a:ext cx="3062477" cy="1053423"/>
          </a:xfrm>
          <a:prstGeom prst="wedgeRectCallout">
            <a:avLst>
              <a:gd name="adj1" fmla="val 1495"/>
              <a:gd name="adj2" fmla="val 1304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Comprises a Resilience Engine (RE) or a </a:t>
            </a:r>
            <a:r>
              <a:rPr lang="en-US" sz="1200" i="1" dirty="0" smtClean="0">
                <a:solidFill>
                  <a:srgbClr val="000000"/>
                </a:solidFill>
              </a:rPr>
              <a:t>solver</a:t>
            </a:r>
            <a:r>
              <a:rPr lang="en-US" sz="1200" dirty="0" smtClean="0">
                <a:solidFill>
                  <a:srgbClr val="000000"/>
                </a:solidFill>
              </a:rPr>
              <a:t> that uses Z3 SMT solver to compute configuration points at runtime. Multiple of these can be deployed to tolerate single point of failure.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CHARIOT Autonomous Resilience Loop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3070" y="1799206"/>
            <a:ext cx="3581400" cy="152400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270" y="3247005"/>
            <a:ext cx="3962400" cy="327660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9070" y="3323205"/>
            <a:ext cx="3962400" cy="327660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5270" y="5685405"/>
            <a:ext cx="1447800" cy="609600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</a:t>
            </a:r>
            <a:br>
              <a:rPr lang="en-US" sz="1400" dirty="0" smtClean="0"/>
            </a:br>
            <a:r>
              <a:rPr lang="en-US" sz="1400" dirty="0" smtClean="0"/>
              <a:t>Manager</a:t>
            </a:r>
            <a:endParaRPr lang="en-US" sz="1400" dirty="0"/>
          </a:p>
        </p:txBody>
      </p:sp>
      <p:sp>
        <p:nvSpPr>
          <p:cNvPr id="10" name="Can 9"/>
          <p:cNvSpPr/>
          <p:nvPr/>
        </p:nvSpPr>
        <p:spPr>
          <a:xfrm>
            <a:off x="2739870" y="5609205"/>
            <a:ext cx="1219200" cy="762000"/>
          </a:xfrm>
          <a:prstGeom prst="can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Distributed</a:t>
            </a:r>
            <a:br>
              <a:rPr lang="en-US" sz="1400" dirty="0" smtClean="0"/>
            </a:br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77670" y="3832460"/>
            <a:ext cx="1219200" cy="99060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470" y="3908660"/>
            <a:ext cx="1219200" cy="1003852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816070" y="3628005"/>
            <a:ext cx="1066800" cy="609600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</a:t>
            </a:r>
            <a:br>
              <a:rPr lang="en-US" sz="1400" dirty="0" smtClean="0"/>
            </a:br>
            <a:r>
              <a:rPr lang="en-US" sz="1400" dirty="0" smtClean="0"/>
              <a:t>Monitor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070" y="332320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Compute Nodes</a:t>
            </a:r>
            <a:endParaRPr lang="en-US" sz="1200" i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34870" y="4912512"/>
            <a:ext cx="0" cy="772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2"/>
          </p:cNvCxnSpPr>
          <p:nvPr/>
        </p:nvCxnSpPr>
        <p:spPr>
          <a:xfrm>
            <a:off x="1673070" y="5990205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06870" y="1875405"/>
            <a:ext cx="3581400" cy="15292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06870" y="187540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Solver Nodes</a:t>
            </a:r>
            <a:endParaRPr lang="en-US" sz="1200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5559269" y="2407115"/>
            <a:ext cx="1175951" cy="762000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Resilience</a:t>
            </a:r>
            <a:br>
              <a:rPr lang="en-US" sz="1400" dirty="0" smtClean="0"/>
            </a:br>
            <a:r>
              <a:rPr lang="en-US" sz="1400" dirty="0" smtClean="0"/>
              <a:t>Engine</a:t>
            </a:r>
            <a:br>
              <a:rPr lang="en-US" sz="1400" dirty="0" smtClean="0"/>
            </a:br>
            <a:r>
              <a:rPr lang="en-US" sz="1400" dirty="0" smtClean="0"/>
              <a:t>(Solver)</a:t>
            </a:r>
            <a:endParaRPr lang="en-US" sz="1400" dirty="0"/>
          </a:p>
        </p:txBody>
      </p:sp>
      <p:sp>
        <p:nvSpPr>
          <p:cNvPr id="21" name="Can 20"/>
          <p:cNvSpPr/>
          <p:nvPr/>
        </p:nvSpPr>
        <p:spPr>
          <a:xfrm>
            <a:off x="7692870" y="2386517"/>
            <a:ext cx="1219200" cy="762000"/>
          </a:xfrm>
          <a:prstGeom prst="can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Distributed</a:t>
            </a:r>
            <a:br>
              <a:rPr lang="en-US" sz="1400" dirty="0" smtClean="0"/>
            </a:br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2" name="Isosceles Triangle 21"/>
          <p:cNvSpPr/>
          <p:nvPr/>
        </p:nvSpPr>
        <p:spPr>
          <a:xfrm rot="15794602">
            <a:off x="4954308" y="4908628"/>
            <a:ext cx="299525" cy="230020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8073870" y="3148517"/>
            <a:ext cx="457200" cy="162248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2"/>
            <a:endCxn id="20" idx="3"/>
          </p:cNvCxnSpPr>
          <p:nvPr/>
        </p:nvCxnSpPr>
        <p:spPr>
          <a:xfrm flipH="1">
            <a:off x="6735220" y="2767517"/>
            <a:ext cx="957650" cy="205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270" y="4209893"/>
            <a:ext cx="533400" cy="484909"/>
          </a:xfrm>
          <a:prstGeom prst="rect">
            <a:avLst/>
          </a:prstGeom>
        </p:spPr>
      </p:pic>
      <p:pic>
        <p:nvPicPr>
          <p:cNvPr id="26" name="Picture 25" descr="Syste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70" y="4999605"/>
            <a:ext cx="8382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/>
          <p:cNvCxnSpPr>
            <a:stCxn id="25" idx="2"/>
            <a:endCxn id="26" idx="0"/>
          </p:cNvCxnSpPr>
          <p:nvPr/>
        </p:nvCxnSpPr>
        <p:spPr>
          <a:xfrm>
            <a:off x="5063970" y="4694802"/>
            <a:ext cx="0" cy="30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092670" y="4694805"/>
            <a:ext cx="2971800" cy="1905000"/>
            <a:chOff x="5638800" y="3962400"/>
            <a:chExt cx="2819400" cy="1752600"/>
          </a:xfrm>
        </p:grpSpPr>
        <p:sp>
          <p:nvSpPr>
            <p:cNvPr id="76" name="Cloud 75"/>
            <p:cNvSpPr/>
            <p:nvPr/>
          </p:nvSpPr>
          <p:spPr>
            <a:xfrm>
              <a:off x="5638800" y="3962400"/>
              <a:ext cx="2819400" cy="1752600"/>
            </a:xfrm>
            <a:prstGeom prst="cloud">
              <a:avLst/>
            </a:prstGeom>
            <a:ln w="2857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019800" y="49530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477000" y="53340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315200" y="49530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696200" y="41148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924800" y="44958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248400" y="4419600"/>
              <a:ext cx="304800" cy="304800"/>
              <a:chOff x="5715000" y="3429000"/>
              <a:chExt cx="3048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791200" y="35052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715000" y="3429000"/>
                <a:ext cx="304800" cy="304800"/>
              </a:xfrm>
              <a:prstGeom prst="ellipse">
                <a:avLst/>
              </a:prstGeom>
              <a:noFill/>
              <a:ln w="19050" cmpd="sng">
                <a:solidFill>
                  <a:srgbClr val="52D61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096000" y="4142601"/>
              <a:ext cx="914400" cy="25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&lt;C</a:t>
              </a:r>
              <a:r>
                <a:rPr lang="en-US" sz="1200" baseline="-25000" dirty="0" smtClean="0"/>
                <a:t>A</a:t>
              </a:r>
              <a:r>
                <a:rPr lang="en-US" sz="1200" dirty="0" smtClean="0"/>
                <a:t>, C</a:t>
              </a:r>
              <a:r>
                <a:rPr lang="en-US" sz="1200" baseline="-25000" dirty="0" smtClean="0"/>
                <a:t>B</a:t>
              </a:r>
              <a:r>
                <a:rPr lang="en-US" sz="1200" dirty="0" smtClean="0"/>
                <a:t>&gt;</a:t>
              </a:r>
              <a:endParaRPr lang="en-US" sz="1200" dirty="0"/>
            </a:p>
          </p:txBody>
        </p:sp>
        <p:cxnSp>
          <p:nvCxnSpPr>
            <p:cNvPr id="84" name="Straight Arrow Connector 83"/>
            <p:cNvCxnSpPr>
              <a:stCxn id="95" idx="3"/>
              <a:endCxn id="77" idx="0"/>
            </p:cNvCxnSpPr>
            <p:nvPr/>
          </p:nvCxnSpPr>
          <p:spPr>
            <a:xfrm flipH="1">
              <a:off x="6096000" y="4679763"/>
              <a:ext cx="197037" cy="27323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791200" y="4572000"/>
              <a:ext cx="685800" cy="25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/>
                <a:t>A</a:t>
              </a:r>
              <a:r>
                <a:rPr lang="en-US" sz="1200" dirty="0" smtClean="0"/>
                <a:t> - F</a:t>
              </a:r>
              <a:endParaRPr lang="en-US" sz="1200" dirty="0"/>
            </a:p>
          </p:txBody>
        </p:sp>
        <p:cxnSp>
          <p:nvCxnSpPr>
            <p:cNvPr id="86" name="Straight Arrow Connector 85"/>
            <p:cNvCxnSpPr>
              <a:stCxn id="95" idx="6"/>
              <a:endCxn id="79" idx="2"/>
            </p:cNvCxnSpPr>
            <p:nvPr/>
          </p:nvCxnSpPr>
          <p:spPr>
            <a:xfrm>
              <a:off x="6553200" y="4572000"/>
              <a:ext cx="762000" cy="45720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615723" y="4828401"/>
              <a:ext cx="685800" cy="25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/>
                <a:t>B</a:t>
              </a:r>
              <a:r>
                <a:rPr lang="en-US" sz="1200" dirty="0" smtClean="0"/>
                <a:t> - F</a:t>
              </a:r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95" idx="6"/>
              <a:endCxn id="81" idx="2"/>
            </p:cNvCxnSpPr>
            <p:nvPr/>
          </p:nvCxnSpPr>
          <p:spPr>
            <a:xfrm>
              <a:off x="6553200" y="4572000"/>
              <a:ext cx="1371600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953738" y="4523601"/>
              <a:ext cx="1143000" cy="25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/>
                <a:t>A</a:t>
              </a:r>
              <a:r>
                <a:rPr lang="en-US" sz="1200" dirty="0" smtClean="0"/>
                <a:t> – F, C</a:t>
              </a:r>
              <a:r>
                <a:rPr lang="en-US" sz="1200" baseline="-25000" dirty="0"/>
                <a:t>B</a:t>
              </a:r>
              <a:r>
                <a:rPr lang="en-US" sz="1200" dirty="0" smtClean="0"/>
                <a:t> - F</a:t>
              </a:r>
              <a:endParaRPr lang="en-US" sz="1200" dirty="0"/>
            </a:p>
          </p:txBody>
        </p:sp>
        <p:cxnSp>
          <p:nvCxnSpPr>
            <p:cNvPr id="90" name="Straight Arrow Connector 89"/>
            <p:cNvCxnSpPr>
              <a:stCxn id="95" idx="6"/>
              <a:endCxn id="80" idx="3"/>
            </p:cNvCxnSpPr>
            <p:nvPr/>
          </p:nvCxnSpPr>
          <p:spPr>
            <a:xfrm flipV="1">
              <a:off x="6553200" y="4244882"/>
              <a:ext cx="1165318" cy="327118"/>
            </a:xfrm>
            <a:prstGeom prst="straightConnector1">
              <a:avLst/>
            </a:prstGeom>
            <a:ln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858000" y="4142601"/>
              <a:ext cx="685800" cy="25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/>
                <a:t>B</a:t>
              </a:r>
              <a:r>
                <a:rPr lang="en-US" sz="1200" dirty="0" smtClean="0"/>
                <a:t> - F</a:t>
              </a:r>
              <a:endParaRPr lang="en-US" sz="1200" dirty="0"/>
            </a:p>
          </p:txBody>
        </p:sp>
        <p:cxnSp>
          <p:nvCxnSpPr>
            <p:cNvPr id="92" name="Straight Arrow Connector 91"/>
            <p:cNvCxnSpPr>
              <a:stCxn id="85" idx="3"/>
              <a:endCxn id="78" idx="0"/>
            </p:cNvCxnSpPr>
            <p:nvPr/>
          </p:nvCxnSpPr>
          <p:spPr>
            <a:xfrm>
              <a:off x="6477000" y="4699420"/>
              <a:ext cx="76200" cy="634580"/>
            </a:xfrm>
            <a:prstGeom prst="straightConnector1">
              <a:avLst/>
            </a:prstGeom>
            <a:ln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019800" y="5105400"/>
              <a:ext cx="685800" cy="25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</a:t>
              </a:r>
              <a:r>
                <a:rPr lang="en-US" sz="1200" baseline="-25000" dirty="0"/>
                <a:t>A</a:t>
              </a:r>
              <a:r>
                <a:rPr lang="en-US" sz="1200" dirty="0" smtClean="0"/>
                <a:t> - F</a:t>
              </a:r>
              <a:endParaRPr lang="en-US" sz="1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49070" y="1799205"/>
            <a:ext cx="4876800" cy="1219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>
            <a:off x="225270" y="1875405"/>
            <a:ext cx="609600" cy="304800"/>
          </a:xfrm>
          <a:prstGeom prst="cloud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11070" y="187540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Configuration space</a:t>
            </a:r>
            <a:endParaRPr lang="en-US" sz="1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77670" y="2332605"/>
            <a:ext cx="228600" cy="228600"/>
            <a:chOff x="5715000" y="3429000"/>
            <a:chExt cx="304800" cy="304800"/>
          </a:xfrm>
        </p:grpSpPr>
        <p:sp>
          <p:nvSpPr>
            <p:cNvPr id="74" name="Oval 73"/>
            <p:cNvSpPr/>
            <p:nvPr/>
          </p:nvSpPr>
          <p:spPr>
            <a:xfrm>
              <a:off x="5791200" y="35052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715000" y="3429000"/>
              <a:ext cx="304800" cy="304800"/>
            </a:xfrm>
            <a:prstGeom prst="ellipse">
              <a:avLst/>
            </a:prstGeom>
            <a:noFill/>
            <a:ln w="19050" cmpd="sng">
              <a:solidFill>
                <a:srgbClr val="52D61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11070" y="22842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 configuration point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377670" y="2713605"/>
            <a:ext cx="228600" cy="2286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11070" y="26652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Configuration point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483070" y="6066405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Stores</a:t>
            </a:r>
            <a:endParaRPr lang="en-US" sz="12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7540470" y="426540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Stores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200" y="4964498"/>
            <a:ext cx="80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/>
              <a:t>Manages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02070" y="454240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Generate and store configuration space</a:t>
            </a:r>
            <a:endParaRPr lang="en-US" sz="1200" i="1" dirty="0"/>
          </a:p>
        </p:txBody>
      </p:sp>
      <p:cxnSp>
        <p:nvCxnSpPr>
          <p:cNvPr id="40" name="Straight Arrow Connector 39"/>
          <p:cNvCxnSpPr>
            <a:stCxn id="25" idx="0"/>
          </p:cNvCxnSpPr>
          <p:nvPr/>
        </p:nvCxnSpPr>
        <p:spPr>
          <a:xfrm flipV="1">
            <a:off x="5063970" y="3169115"/>
            <a:ext cx="647700" cy="104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711670" y="4999604"/>
            <a:ext cx="304800" cy="3048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424266" y="3613075"/>
            <a:ext cx="304800" cy="3048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35670" y="2407115"/>
            <a:ext cx="304800" cy="3048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70" y="21301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Query</a:t>
            </a:r>
            <a:endParaRPr lang="en-US" sz="1200" i="1" dirty="0"/>
          </a:p>
        </p:txBody>
      </p:sp>
      <p:sp>
        <p:nvSpPr>
          <p:cNvPr id="45" name="Oval 44"/>
          <p:cNvSpPr/>
          <p:nvPr/>
        </p:nvSpPr>
        <p:spPr>
          <a:xfrm>
            <a:off x="7235670" y="2864315"/>
            <a:ext cx="304800" cy="3048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54670" y="3092915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Update</a:t>
            </a:r>
            <a:endParaRPr lang="en-US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48066" y="368481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/>
              <a:t>Compute initial configuration point</a:t>
            </a:r>
            <a:endParaRPr lang="en-US" sz="1200" i="1" dirty="0"/>
          </a:p>
        </p:txBody>
      </p:sp>
      <p:sp>
        <p:nvSpPr>
          <p:cNvPr id="48" name="Oval 47"/>
          <p:cNvSpPr/>
          <p:nvPr/>
        </p:nvSpPr>
        <p:spPr>
          <a:xfrm>
            <a:off x="1749270" y="5609205"/>
            <a:ext cx="304800" cy="3048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5470" y="533220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Notify</a:t>
            </a:r>
            <a:endParaRPr lang="en-US" sz="1200" i="1" dirty="0"/>
          </a:p>
        </p:txBody>
      </p:sp>
      <p:sp>
        <p:nvSpPr>
          <p:cNvPr id="50" name="Oval 49"/>
          <p:cNvSpPr/>
          <p:nvPr/>
        </p:nvSpPr>
        <p:spPr>
          <a:xfrm>
            <a:off x="896959" y="5304405"/>
            <a:ext cx="304800" cy="3048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358870" y="6066405"/>
            <a:ext cx="304800" cy="3048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77870" y="632280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Update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3425670" y="461860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Update</a:t>
            </a:r>
            <a:br>
              <a:rPr lang="en-US" sz="1200" i="1" dirty="0" smtClean="0"/>
            </a:br>
            <a:r>
              <a:rPr lang="en-US" sz="1200" i="1" dirty="0" smtClean="0"/>
              <a:t>Failure</a:t>
            </a:r>
            <a:endParaRPr lang="en-US" sz="12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39870" y="461860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Query</a:t>
            </a:r>
            <a:br>
              <a:rPr lang="en-US" sz="1200" i="1" dirty="0" smtClean="0"/>
            </a:br>
            <a:r>
              <a:rPr lang="en-US" sz="1200" i="1" dirty="0" smtClean="0"/>
              <a:t>Solver</a:t>
            </a:r>
            <a:endParaRPr lang="en-US" sz="1200" i="1" dirty="0"/>
          </a:p>
        </p:txBody>
      </p:sp>
      <p:cxnSp>
        <p:nvCxnSpPr>
          <p:cNvPr id="55" name="Straight Connector 54"/>
          <p:cNvCxnSpPr>
            <a:stCxn id="26" idx="3"/>
          </p:cNvCxnSpPr>
          <p:nvPr/>
        </p:nvCxnSpPr>
        <p:spPr>
          <a:xfrm>
            <a:off x="5483070" y="5380605"/>
            <a:ext cx="6858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9546731">
            <a:off x="4138591" y="329722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Reconfiguration</a:t>
            </a:r>
            <a:endParaRPr lang="en-US" sz="1200" i="1" dirty="0"/>
          </a:p>
        </p:txBody>
      </p:sp>
      <p:sp>
        <p:nvSpPr>
          <p:cNvPr id="57" name="Oval 56"/>
          <p:cNvSpPr/>
          <p:nvPr/>
        </p:nvSpPr>
        <p:spPr>
          <a:xfrm>
            <a:off x="2892270" y="1870940"/>
            <a:ext cx="228600" cy="2286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7070" y="182254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Deployment actions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197070" y="2669204"/>
            <a:ext cx="1905000" cy="28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Reconfiguration actions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stCxn id="10" idx="1"/>
            <a:endCxn id="13" idx="2"/>
          </p:cNvCxnSpPr>
          <p:nvPr/>
        </p:nvCxnSpPr>
        <p:spPr>
          <a:xfrm flipV="1">
            <a:off x="3349470" y="4237605"/>
            <a:ext cx="0" cy="13716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0" idx="1"/>
            <a:endCxn id="13" idx="3"/>
          </p:cNvCxnSpPr>
          <p:nvPr/>
        </p:nvCxnSpPr>
        <p:spPr>
          <a:xfrm flipH="1">
            <a:off x="3882870" y="2788115"/>
            <a:ext cx="1676399" cy="11446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892270" y="2288920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197070" y="213652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Leader </a:t>
            </a:r>
            <a:br>
              <a:rPr lang="en-US" sz="1200" dirty="0" smtClean="0"/>
            </a:br>
            <a:r>
              <a:rPr lang="en-US" sz="1200" dirty="0" smtClean="0"/>
              <a:t>Reconfiguration actions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3501870" y="5075805"/>
            <a:ext cx="30480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92270" y="5075805"/>
            <a:ext cx="30480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 rot="19734587">
            <a:off x="4633264" y="3594215"/>
            <a:ext cx="466128" cy="307044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892270" y="2707957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54670" y="2407115"/>
            <a:ext cx="30480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54670" y="2864315"/>
            <a:ext cx="30480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30270" y="5609205"/>
            <a:ext cx="30480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249737" y="5304405"/>
            <a:ext cx="30480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77870" y="6066405"/>
            <a:ext cx="304800" cy="304800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606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9" grpId="0" animBg="1"/>
      <p:bldP spid="30" grpId="0" animBg="1"/>
      <p:bldP spid="31" grpId="0"/>
      <p:bldP spid="33" grpId="0"/>
      <p:bldP spid="34" grpId="0" animBg="1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3" grpId="0" animBg="1"/>
      <p:bldP spid="44" grpId="0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/>
      <p:bldP spid="53" grpId="0"/>
      <p:bldP spid="54" grpId="0"/>
      <p:bldP spid="56" grpId="0"/>
      <p:bldP spid="57" grpId="0" animBg="1"/>
      <p:bldP spid="58" grpId="0"/>
      <p:bldP spid="59" grpId="0"/>
      <p:bldP spid="63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1445"/>
            <a:ext cx="8229600" cy="869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CHARIOT Autonomous Resilience Loop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6085656" y="1329135"/>
            <a:ext cx="1018225" cy="4275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39769" y="1370652"/>
            <a:ext cx="1018225" cy="4275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482431" y="1370652"/>
            <a:ext cx="1277691" cy="4275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259409" y="1370652"/>
            <a:ext cx="1018225" cy="4275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036392" y="1370652"/>
            <a:ext cx="1018225" cy="4275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</a:t>
            </a:r>
            <a:endParaRPr lang="en-US" dirty="0"/>
          </a:p>
        </p:txBody>
      </p:sp>
      <p:cxnSp>
        <p:nvCxnSpPr>
          <p:cNvPr id="102" name="Straight Connector 101"/>
          <p:cNvCxnSpPr>
            <a:stCxn id="98" idx="2"/>
          </p:cNvCxnSpPr>
          <p:nvPr/>
        </p:nvCxnSpPr>
        <p:spPr>
          <a:xfrm>
            <a:off x="1248882" y="1798155"/>
            <a:ext cx="0" cy="49744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9" idx="2"/>
          </p:cNvCxnSpPr>
          <p:nvPr/>
        </p:nvCxnSpPr>
        <p:spPr>
          <a:xfrm>
            <a:off x="3121277" y="1798155"/>
            <a:ext cx="1" cy="49744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2"/>
          </p:cNvCxnSpPr>
          <p:nvPr/>
        </p:nvCxnSpPr>
        <p:spPr>
          <a:xfrm>
            <a:off x="4768522" y="1798155"/>
            <a:ext cx="0" cy="49744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1" idx="2"/>
          </p:cNvCxnSpPr>
          <p:nvPr/>
        </p:nvCxnSpPr>
        <p:spPr>
          <a:xfrm flipH="1">
            <a:off x="6545504" y="1798155"/>
            <a:ext cx="1" cy="49744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1248882" y="1989629"/>
            <a:ext cx="19450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443386" y="1989629"/>
            <a:ext cx="0" cy="28856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248881" y="2278195"/>
            <a:ext cx="194505" cy="0"/>
          </a:xfrm>
          <a:prstGeom prst="line">
            <a:avLst/>
          </a:prstGeom>
          <a:ln w="1905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04107" y="1880575"/>
            <a:ext cx="122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Node failure detected</a:t>
            </a:r>
            <a:endParaRPr lang="en-US" sz="14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243162" y="2620587"/>
            <a:ext cx="1872395" cy="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219000" y="2583895"/>
            <a:ext cx="1872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 configuration space with detected failure</a:t>
            </a:r>
            <a:endParaRPr lang="en-US" sz="14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243162" y="3411769"/>
            <a:ext cx="3525359" cy="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054884" y="2690710"/>
            <a:ext cx="1765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Ask RE to compute new configuration point</a:t>
            </a:r>
            <a:endParaRPr lang="en-US" sz="1400" dirty="0"/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3121277" y="3782631"/>
            <a:ext cx="1647244" cy="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020083" y="3761256"/>
            <a:ext cx="1872396" cy="689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Get latest configuration space and point</a:t>
            </a:r>
            <a:endParaRPr lang="en-US" sz="1400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4787735" y="4526035"/>
            <a:ext cx="150765" cy="0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938500" y="4526035"/>
            <a:ext cx="0" cy="624608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787735" y="5150643"/>
            <a:ext cx="152400" cy="0"/>
          </a:xfrm>
          <a:prstGeom prst="line">
            <a:avLst/>
          </a:prstGeom>
          <a:ln w="190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46744" y="4211176"/>
            <a:ext cx="1553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Compute new configuration point and deployment actions</a:t>
            </a:r>
            <a:endParaRPr lang="en-US" sz="1400" b="1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3121276" y="5396457"/>
            <a:ext cx="1647245" cy="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04985" y="5120436"/>
            <a:ext cx="1872396" cy="488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Store deployment actions</a:t>
            </a:r>
            <a:endParaRPr lang="en-US" sz="1400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3121276" y="5823962"/>
            <a:ext cx="3424228" cy="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742912" y="5539213"/>
            <a:ext cx="175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Deployment actions notification</a:t>
            </a:r>
            <a:endParaRPr lang="en-US" sz="14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6562274" y="6032985"/>
            <a:ext cx="150765" cy="0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713039" y="6032985"/>
            <a:ext cx="1635" cy="378792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562274" y="6411777"/>
            <a:ext cx="152400" cy="0"/>
          </a:xfrm>
          <a:prstGeom prst="line">
            <a:avLst/>
          </a:prstGeom>
          <a:ln w="190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86852" y="5827094"/>
            <a:ext cx="1246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Determine and take local actions</a:t>
            </a:r>
            <a:endParaRPr lang="en-US" sz="1400" dirty="0"/>
          </a:p>
        </p:txBody>
      </p:sp>
      <p:cxnSp>
        <p:nvCxnSpPr>
          <p:cNvPr id="128" name="Straight Connector 127"/>
          <p:cNvCxnSpPr/>
          <p:nvPr/>
        </p:nvCxnSpPr>
        <p:spPr>
          <a:xfrm flipH="1" flipV="1">
            <a:off x="3121278" y="6582780"/>
            <a:ext cx="3424227" cy="2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76171" y="6307744"/>
            <a:ext cx="1931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 </a:t>
            </a:r>
          </a:p>
          <a:p>
            <a:pPr algn="ctr"/>
            <a:r>
              <a:rPr lang="en-US" sz="1400" dirty="0" smtClean="0"/>
              <a:t>configuration space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317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9" grpId="0"/>
      <p:bldP spid="111" grpId="0"/>
      <p:bldP spid="113" grpId="0"/>
      <p:bldP spid="115" grpId="0"/>
      <p:bldP spid="119" grpId="0"/>
      <p:bldP spid="121" grpId="0"/>
      <p:bldP spid="123" grpId="0"/>
      <p:bldP spid="127" grpId="0"/>
      <p:bldP spid="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CPS to Extensible CPS</a:t>
            </a:r>
          </a:p>
          <a:p>
            <a:r>
              <a:rPr lang="en-US" dirty="0" smtClean="0"/>
              <a:t>CHARIOT Overview</a:t>
            </a:r>
          </a:p>
          <a:p>
            <a:r>
              <a:rPr lang="en-US" dirty="0" smtClean="0"/>
              <a:t>CHARIOT-ML (Modeling Language)</a:t>
            </a:r>
          </a:p>
          <a:p>
            <a:r>
              <a:rPr lang="en-US" dirty="0" smtClean="0"/>
              <a:t>Example: Smart Parking System</a:t>
            </a:r>
          </a:p>
          <a:p>
            <a:r>
              <a:rPr lang="en-US" dirty="0" smtClean="0"/>
              <a:t>CHARIOT-ML Demonstration</a:t>
            </a:r>
          </a:p>
          <a:p>
            <a:r>
              <a:rPr lang="en-US" dirty="0" smtClean="0"/>
              <a:t>CHARIOT Runtime Autonomous Resilience</a:t>
            </a:r>
          </a:p>
          <a:p>
            <a:r>
              <a:rPr lang="en-US" dirty="0" smtClean="0"/>
              <a:t>CHARIOT Runtime Demonstration</a:t>
            </a:r>
          </a:p>
          <a:p>
            <a:r>
              <a:rPr lang="en-US" dirty="0" smtClean="0"/>
              <a:t>Redundancy Patterns supported by CHARIOT</a:t>
            </a:r>
          </a:p>
          <a:p>
            <a:r>
              <a:rPr lang="en-US" dirty="0" smtClean="0"/>
              <a:t>Redundancy Patterns Demonstration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7414"/>
            <a:ext cx="4070765" cy="24831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Configuration </a:t>
            </a:r>
            <a:br>
              <a:rPr lang="en-US" sz="3600" dirty="0" smtClean="0"/>
            </a:br>
            <a:r>
              <a:rPr lang="en-US" sz="3600" dirty="0" smtClean="0"/>
              <a:t>Point Computation (CPC) Algorithm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30" y="229024"/>
            <a:ext cx="4758003" cy="65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CHARIOT Layered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574" y="1696597"/>
            <a:ext cx="5471410" cy="47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74844"/>
            <a:ext cx="8229600" cy="1308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Parking System Autonomous Resilience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1143000"/>
          </a:xfrm>
        </p:spPr>
        <p:txBody>
          <a:bodyPr/>
          <a:lstStyle/>
          <a:p>
            <a:r>
              <a:rPr lang="en-US" dirty="0" smtClean="0"/>
              <a:t>Redundancy Patterns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50790"/>
            <a:ext cx="8229600" cy="504862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/>
              <a:t>Redundancy patterns are important for various reasons in context of CPS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Redundancy to avoid anomalies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Useful for scenarios with multiple sensors measuring same property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Redundancy as a fault-tolerance mechanism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</a:t>
            </a:r>
            <a:r>
              <a:rPr lang="en-US" dirty="0" smtClean="0"/>
              <a:t>seful for hard real-time systems that cannot tolerate re-configuration overhead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Redundancy for large-scale, multi-instance deployment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CHARIOT supports three different, well-known, redundancy patterns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Voter pattern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Consensus pattern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Cluster pattern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478"/>
            <a:ext cx="8229600" cy="803855"/>
          </a:xfrm>
        </p:spPr>
        <p:txBody>
          <a:bodyPr/>
          <a:lstStyle/>
          <a:p>
            <a:r>
              <a:rPr lang="en-US" dirty="0" smtClean="0"/>
              <a:t>Redundancy Patterns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82720"/>
            <a:ext cx="8229600" cy="8989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CHARIOT redundancy patterns are associated with functionalities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527572" y="4509186"/>
            <a:ext cx="2120705" cy="221499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7851" y="4825521"/>
            <a:ext cx="1430243" cy="13931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3073536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024365" y="2824257"/>
            <a:ext cx="149088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Voter with </a:t>
            </a:r>
            <a:br>
              <a:rPr lang="en-US" sz="1200" i="1" dirty="0" smtClean="0">
                <a:solidFill>
                  <a:srgbClr val="FF0000"/>
                </a:solidFill>
              </a:rPr>
            </a:br>
            <a:r>
              <a:rPr lang="en-US" sz="1200" i="1" dirty="0" smtClean="0">
                <a:solidFill>
                  <a:srgbClr val="FF0000"/>
                </a:solidFill>
              </a:rPr>
              <a:t>3 instances</a:t>
            </a:r>
            <a:endParaRPr lang="en-US" sz="1200" i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6" idx="3"/>
            <a:endCxn id="9" idx="1"/>
          </p:cNvCxnSpPr>
          <p:nvPr/>
        </p:nvCxnSpPr>
        <p:spPr>
          <a:xfrm>
            <a:off x="1073685" y="3313653"/>
            <a:ext cx="1453887" cy="0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27572" y="2290347"/>
            <a:ext cx="2120705" cy="204661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44889" y="2415571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1_1</a:t>
            </a:r>
            <a:endParaRPr lang="en-US" sz="1200" baseline="-25000" dirty="0"/>
          </a:p>
        </p:txBody>
      </p:sp>
      <p:sp>
        <p:nvSpPr>
          <p:cNvPr id="11" name="Rounded Rectangle 10"/>
          <p:cNvSpPr/>
          <p:nvPr/>
        </p:nvSpPr>
        <p:spPr>
          <a:xfrm>
            <a:off x="2744889" y="3048204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1_2</a:t>
            </a:r>
            <a:endParaRPr lang="en-US" sz="1400" baseline="-25000" dirty="0"/>
          </a:p>
        </p:txBody>
      </p:sp>
      <p:sp>
        <p:nvSpPr>
          <p:cNvPr id="12" name="Rounded Rectangle 11"/>
          <p:cNvSpPr/>
          <p:nvPr/>
        </p:nvSpPr>
        <p:spPr>
          <a:xfrm>
            <a:off x="2744889" y="3733436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1_3</a:t>
            </a:r>
            <a:endParaRPr lang="en-US" sz="14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3785030" y="3046179"/>
            <a:ext cx="7522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Voter</a:t>
            </a:r>
            <a:endParaRPr lang="en-US" sz="1100" baseline="-25000" dirty="0"/>
          </a:p>
        </p:txBody>
      </p:sp>
      <p:cxnSp>
        <p:nvCxnSpPr>
          <p:cNvPr id="14" name="Straight Connector 13"/>
          <p:cNvCxnSpPr>
            <a:stCxn id="10" idx="3"/>
            <a:endCxn id="13" idx="0"/>
          </p:cNvCxnSpPr>
          <p:nvPr/>
        </p:nvCxnSpPr>
        <p:spPr>
          <a:xfrm>
            <a:off x="3361374" y="2655688"/>
            <a:ext cx="799799" cy="390491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  <a:endCxn id="13" idx="1"/>
          </p:cNvCxnSpPr>
          <p:nvPr/>
        </p:nvCxnSpPr>
        <p:spPr>
          <a:xfrm flipV="1">
            <a:off x="3361374" y="3286296"/>
            <a:ext cx="423656" cy="20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3" idx="2"/>
          </p:cNvCxnSpPr>
          <p:nvPr/>
        </p:nvCxnSpPr>
        <p:spPr>
          <a:xfrm flipV="1">
            <a:off x="3361374" y="3526412"/>
            <a:ext cx="799799" cy="44755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3"/>
          </p:cNvCxnSpPr>
          <p:nvPr/>
        </p:nvCxnSpPr>
        <p:spPr>
          <a:xfrm>
            <a:off x="4537315" y="3286296"/>
            <a:ext cx="40687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7200" y="5373271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cxnSp>
        <p:nvCxnSpPr>
          <p:cNvPr id="19" name="Straight Connector 18"/>
          <p:cNvCxnSpPr>
            <a:stCxn id="18" idx="3"/>
            <a:endCxn id="4" idx="1"/>
          </p:cNvCxnSpPr>
          <p:nvPr/>
        </p:nvCxnSpPr>
        <p:spPr>
          <a:xfrm>
            <a:off x="1073685" y="5613388"/>
            <a:ext cx="1453887" cy="3297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2489" y="5061098"/>
            <a:ext cx="149088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Consensus with </a:t>
            </a:r>
            <a:br>
              <a:rPr lang="en-US" sz="1200" i="1" dirty="0" smtClean="0">
                <a:solidFill>
                  <a:srgbClr val="FF0000"/>
                </a:solidFill>
              </a:rPr>
            </a:br>
            <a:r>
              <a:rPr lang="en-US" sz="1200" i="1" dirty="0" smtClean="0">
                <a:solidFill>
                  <a:srgbClr val="FF0000"/>
                </a:solidFill>
              </a:rPr>
              <a:t>4 instances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44889" y="4714068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1_1</a:t>
            </a:r>
            <a:endParaRPr lang="en-US" sz="14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3817390" y="4714068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1_2</a:t>
            </a:r>
            <a:endParaRPr lang="en-US" sz="1400" baseline="-25000" dirty="0"/>
          </a:p>
        </p:txBody>
      </p:sp>
      <p:sp>
        <p:nvSpPr>
          <p:cNvPr id="23" name="Rounded Rectangle 22"/>
          <p:cNvSpPr/>
          <p:nvPr/>
        </p:nvSpPr>
        <p:spPr>
          <a:xfrm>
            <a:off x="2744889" y="5871656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1_3</a:t>
            </a:r>
            <a:endParaRPr lang="en-US" sz="1400" baseline="-25000" dirty="0"/>
          </a:p>
        </p:txBody>
      </p:sp>
      <p:sp>
        <p:nvSpPr>
          <p:cNvPr id="24" name="Rounded Rectangle 23"/>
          <p:cNvSpPr/>
          <p:nvPr/>
        </p:nvSpPr>
        <p:spPr>
          <a:xfrm>
            <a:off x="3817390" y="5871656"/>
            <a:ext cx="616485" cy="480233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1_4</a:t>
            </a:r>
            <a:endParaRPr lang="en-US" sz="1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137806" y="5293270"/>
            <a:ext cx="98782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Consensus ring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57295" y="6361150"/>
            <a:ext cx="95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&lt;Leader&gt;</a:t>
            </a:r>
            <a:endParaRPr lang="en-US" sz="1200" i="1" dirty="0"/>
          </a:p>
        </p:txBody>
      </p:sp>
      <p:cxnSp>
        <p:nvCxnSpPr>
          <p:cNvPr id="27" name="Straight Connector 26"/>
          <p:cNvCxnSpPr>
            <a:stCxn id="24" idx="3"/>
          </p:cNvCxnSpPr>
          <p:nvPr/>
        </p:nvCxnSpPr>
        <p:spPr>
          <a:xfrm>
            <a:off x="4433875" y="6111773"/>
            <a:ext cx="51031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24001" y="4614831"/>
            <a:ext cx="2120705" cy="95509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776111" y="3039970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cxnSp>
        <p:nvCxnSpPr>
          <p:cNvPr id="30" name="Straight Connector 29"/>
          <p:cNvCxnSpPr>
            <a:stCxn id="29" idx="2"/>
            <a:endCxn id="28" idx="0"/>
          </p:cNvCxnSpPr>
          <p:nvPr/>
        </p:nvCxnSpPr>
        <p:spPr>
          <a:xfrm>
            <a:off x="7084354" y="3520203"/>
            <a:ext cx="0" cy="1094628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82184" y="3751063"/>
            <a:ext cx="149088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Simple cluster with </a:t>
            </a:r>
            <a:br>
              <a:rPr lang="en-US" sz="1200" i="1" dirty="0" smtClean="0">
                <a:solidFill>
                  <a:srgbClr val="FF0000"/>
                </a:solidFill>
              </a:rPr>
            </a:br>
            <a:r>
              <a:rPr lang="en-US" sz="1200" i="1" dirty="0" smtClean="0">
                <a:solidFill>
                  <a:srgbClr val="FF0000"/>
                </a:solidFill>
              </a:rPr>
              <a:t>2 instances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41318" y="4819713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1_1</a:t>
            </a:r>
            <a:endParaRPr lang="en-US" sz="1200" baseline="-25000" dirty="0"/>
          </a:p>
        </p:txBody>
      </p:sp>
      <p:sp>
        <p:nvSpPr>
          <p:cNvPr id="33" name="Rounded Rectangle 32"/>
          <p:cNvSpPr/>
          <p:nvPr/>
        </p:nvSpPr>
        <p:spPr>
          <a:xfrm>
            <a:off x="7313819" y="4819713"/>
            <a:ext cx="616485" cy="480233"/>
          </a:xfrm>
          <a:prstGeom prst="roundRect">
            <a:avLst>
              <a:gd name="adj" fmla="val 50000"/>
            </a:avLst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r>
              <a:rPr lang="en-US" sz="1200" baseline="-25000" dirty="0" smtClean="0"/>
              <a:t>1_2</a:t>
            </a:r>
            <a:endParaRPr lang="en-US" sz="1200" baseline="-25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531085" y="5299946"/>
            <a:ext cx="0" cy="63876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</p:cNvCxnSpPr>
          <p:nvPr/>
        </p:nvCxnSpPr>
        <p:spPr>
          <a:xfrm>
            <a:off x="7622062" y="5299946"/>
            <a:ext cx="0" cy="63876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1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8" grpId="0" animBg="1"/>
      <p:bldP spid="29" grpId="0" animBg="1"/>
      <p:bldP spid="31" grpId="0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Redundancy Patterns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85" y="150419"/>
            <a:ext cx="8996821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 of Our Approach for Achieving Resilience</a:t>
            </a:r>
            <a:endParaRPr lang="en-US" sz="32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69585" y="1180354"/>
            <a:ext cx="5386758" cy="55640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Fail-stop model, where failures are detected and handled as close to the source as possible</a:t>
            </a:r>
          </a:p>
          <a:p>
            <a:pPr lvl="1"/>
            <a:r>
              <a:rPr lang="en-US" sz="1400" dirty="0" smtClean="0"/>
              <a:t>If failure handling not possible, propagate failure to the layer above</a:t>
            </a:r>
          </a:p>
          <a:p>
            <a:r>
              <a:rPr lang="en-US" sz="1400" dirty="0" smtClean="0"/>
              <a:t>Component layer will comprises component monitors </a:t>
            </a:r>
            <a:r>
              <a:rPr lang="en-US" sz="1400" i="1" dirty="0" smtClean="0"/>
              <a:t>(future)</a:t>
            </a:r>
          </a:p>
          <a:p>
            <a:pPr lvl="1"/>
            <a:r>
              <a:rPr lang="en-US" sz="1400" dirty="0" smtClean="0"/>
              <a:t>Detect and handle component failures/anomalies</a:t>
            </a:r>
          </a:p>
          <a:p>
            <a:pPr lvl="1"/>
            <a:r>
              <a:rPr lang="en-US" sz="1400" dirty="0" smtClean="0"/>
              <a:t>Switching component </a:t>
            </a:r>
            <a:r>
              <a:rPr lang="en-US" sz="1400" i="1" dirty="0" smtClean="0"/>
              <a:t>modes</a:t>
            </a:r>
            <a:r>
              <a:rPr lang="en-US" sz="1400" dirty="0" smtClean="0"/>
              <a:t> is one mechanism of handling component failure (assuming components have modes)</a:t>
            </a:r>
          </a:p>
          <a:p>
            <a:r>
              <a:rPr lang="en-US" sz="1400" dirty="0" smtClean="0"/>
              <a:t>Node layer comprises node monitors</a:t>
            </a:r>
          </a:p>
          <a:p>
            <a:pPr lvl="1"/>
            <a:r>
              <a:rPr lang="en-US" sz="1400" dirty="0" smtClean="0"/>
              <a:t>Detect and handle process failures, node failures, and propagated component failures</a:t>
            </a:r>
          </a:p>
          <a:p>
            <a:pPr lvl="1"/>
            <a:r>
              <a:rPr lang="en-US" sz="1400" dirty="0" smtClean="0"/>
              <a:t>Trying to re-spawn a process can be a mechanism to handle process failure </a:t>
            </a:r>
            <a:r>
              <a:rPr lang="en-US" sz="1400" i="1" dirty="0" smtClean="0"/>
              <a:t>(future)</a:t>
            </a:r>
            <a:endParaRPr lang="en-US" sz="1400" dirty="0" smtClean="0"/>
          </a:p>
          <a:p>
            <a:r>
              <a:rPr lang="en-US" sz="1400" dirty="0" smtClean="0"/>
              <a:t>Redundancy layer comprises redundant application entities</a:t>
            </a:r>
          </a:p>
          <a:p>
            <a:pPr lvl="1"/>
            <a:r>
              <a:rPr lang="en-US" sz="1400" dirty="0" smtClean="0"/>
              <a:t>If a node failure affects some application components, their redundant replicas can achieve resilience as long as they are not deployed on the same node</a:t>
            </a:r>
          </a:p>
          <a:p>
            <a:r>
              <a:rPr lang="en-US" sz="1400" dirty="0" smtClean="0"/>
              <a:t>Reconfiguration layer comprises resilience engine</a:t>
            </a:r>
          </a:p>
          <a:p>
            <a:pPr lvl="1"/>
            <a:r>
              <a:rPr lang="en-US" sz="1400" dirty="0" smtClean="0"/>
              <a:t>If nothing else can be done, then the resilience engine </a:t>
            </a:r>
            <a:r>
              <a:rPr lang="en-US" sz="1400" dirty="0" smtClean="0">
                <a:solidFill>
                  <a:srgbClr val="000000"/>
                </a:solidFill>
              </a:rPr>
              <a:t>tries to reconfigure the system in order to mitigate failure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If reconfiguration doesn’t work, system needs to </a:t>
            </a:r>
            <a:r>
              <a:rPr lang="en-US" sz="1400" dirty="0" smtClean="0"/>
              <a:t>shutdown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456343" y="2870184"/>
            <a:ext cx="3525356" cy="2836223"/>
            <a:chOff x="1328358" y="2667001"/>
            <a:chExt cx="3908220" cy="2740116"/>
          </a:xfrm>
        </p:grpSpPr>
        <p:sp>
          <p:nvSpPr>
            <p:cNvPr id="8" name="Rectangle 7"/>
            <p:cNvSpPr/>
            <p:nvPr/>
          </p:nvSpPr>
          <p:spPr>
            <a:xfrm rot="21049813">
              <a:off x="2238528" y="4038600"/>
              <a:ext cx="2998050" cy="1368517"/>
            </a:xfrm>
            <a:prstGeom prst="rect">
              <a:avLst/>
            </a:prstGeom>
            <a:ln w="76200" cmpd="sng"/>
            <a:scene3d>
              <a:camera prst="isometricOffAxis2Top"/>
              <a:lightRig rig="threePt" dir="t"/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21049813">
              <a:off x="2226465" y="3581400"/>
              <a:ext cx="2998050" cy="1368517"/>
            </a:xfrm>
            <a:prstGeom prst="rect">
              <a:avLst/>
            </a:prstGeom>
            <a:ln w="76200" cmpd="sng"/>
            <a:scene3d>
              <a:camera prst="isometricOffAxis2Top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21049813">
              <a:off x="2226464" y="3124200"/>
              <a:ext cx="2998050" cy="1368517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21049813">
              <a:off x="2226464" y="2667001"/>
              <a:ext cx="2998050" cy="1368517"/>
            </a:xfrm>
            <a:prstGeom prst="rect">
              <a:avLst/>
            </a:prstGeom>
            <a:ln w="76200" cmpd="sng"/>
            <a:scene3d>
              <a:camera prst="isometricOffAxis2To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9286" y="4595117"/>
              <a:ext cx="1905000" cy="292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Component layer</a:t>
              </a:r>
              <a:endParaRPr 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99286" y="4083978"/>
              <a:ext cx="1905000" cy="292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Node layer</a:t>
              </a:r>
              <a:endParaRPr 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9286" y="3656059"/>
              <a:ext cx="1905000" cy="292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Redundancy layer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99286" y="3179852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Reconfiguration layer</a:t>
              </a:r>
              <a:endParaRPr lang="en-US" sz="11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772419" y="3140380"/>
              <a:ext cx="0" cy="1371600"/>
            </a:xfrm>
            <a:prstGeom prst="straightConnector1">
              <a:avLst/>
            </a:prstGeom>
            <a:ln w="19050" cap="flat">
              <a:miter lim="800000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528594" y="3608061"/>
              <a:ext cx="1993798" cy="39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Failure Propagation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2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4698"/>
            <a:ext cx="8229600" cy="99060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Smart Parking </a:t>
            </a:r>
            <a:r>
              <a:rPr lang="en-US" i="1" dirty="0" smtClean="0"/>
              <a:t>System II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455" y="1418571"/>
            <a:ext cx="1365250" cy="67319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Occupancy</a:t>
            </a:r>
          </a:p>
          <a:p>
            <a:pPr algn="ctr"/>
            <a:r>
              <a:rPr lang="en-US" sz="1600" dirty="0" smtClean="0"/>
              <a:t>Sensor</a:t>
            </a:r>
            <a:endParaRPr lang="en-US" sz="16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1837030" y="1418571"/>
            <a:ext cx="1365250" cy="67319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Parking</a:t>
            </a:r>
            <a:br>
              <a:rPr lang="en-US" sz="1600" dirty="0" smtClean="0"/>
            </a:br>
            <a:r>
              <a:rPr lang="en-US" sz="1600" dirty="0" smtClean="0"/>
              <a:t>Manager</a:t>
            </a:r>
            <a:endParaRPr lang="en-US" sz="16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495503" y="1418571"/>
            <a:ext cx="1365250" cy="67319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Navigation</a:t>
            </a:r>
            <a:br>
              <a:rPr lang="en-US" sz="1600" dirty="0" smtClean="0"/>
            </a:br>
            <a:r>
              <a:rPr lang="en-US" sz="1600" dirty="0" smtClean="0"/>
              <a:t>Server</a:t>
            </a:r>
            <a:endParaRPr lang="en-US" sz="16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156959" y="1418571"/>
            <a:ext cx="1365250" cy="67319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Localization</a:t>
            </a:r>
            <a:br>
              <a:rPr lang="en-US" sz="1600" dirty="0" smtClean="0"/>
            </a:br>
            <a:r>
              <a:rPr lang="en-US" sz="1600" dirty="0" smtClean="0"/>
              <a:t>Server</a:t>
            </a:r>
            <a:endParaRPr lang="en-US" sz="16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6833359" y="1420714"/>
            <a:ext cx="980875" cy="67319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Deca</a:t>
            </a:r>
          </a:p>
          <a:p>
            <a:pPr algn="ctr"/>
            <a:r>
              <a:rPr lang="en-US" sz="1600" dirty="0" smtClean="0"/>
              <a:t>Wave</a:t>
            </a:r>
            <a:endParaRPr lang="en-US" sz="16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8121288" y="1418571"/>
            <a:ext cx="813535" cy="692425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baseline="-25000" dirty="0"/>
          </a:p>
        </p:txBody>
      </p:sp>
      <p:cxnSp>
        <p:nvCxnSpPr>
          <p:cNvPr id="12" name="Straight Connector 11"/>
          <p:cNvCxnSpPr>
            <a:stCxn id="5" idx="2"/>
          </p:cNvCxnSpPr>
          <p:nvPr/>
        </p:nvCxnSpPr>
        <p:spPr>
          <a:xfrm>
            <a:off x="888080" y="2091769"/>
            <a:ext cx="0" cy="449729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>
            <a:off x="2519655" y="2091769"/>
            <a:ext cx="19810" cy="449729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>
            <a:off x="4178128" y="2091769"/>
            <a:ext cx="0" cy="449729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</p:cNvCxnSpPr>
          <p:nvPr/>
        </p:nvCxnSpPr>
        <p:spPr>
          <a:xfrm>
            <a:off x="5839584" y="2091769"/>
            <a:ext cx="0" cy="449729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</p:cNvCxnSpPr>
          <p:nvPr/>
        </p:nvCxnSpPr>
        <p:spPr>
          <a:xfrm>
            <a:off x="7323797" y="2093912"/>
            <a:ext cx="25951" cy="449514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</p:cNvCxnSpPr>
          <p:nvPr/>
        </p:nvCxnSpPr>
        <p:spPr>
          <a:xfrm>
            <a:off x="8528056" y="2110996"/>
            <a:ext cx="14941" cy="447806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88080" y="2480240"/>
            <a:ext cx="1631575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518511" y="2632104"/>
            <a:ext cx="19450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13015" y="2632104"/>
            <a:ext cx="0" cy="28856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18510" y="2920670"/>
            <a:ext cx="194505" cy="0"/>
          </a:xfrm>
          <a:prstGeom prst="line">
            <a:avLst/>
          </a:prstGeom>
          <a:ln w="1905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73735" y="2403522"/>
            <a:ext cx="1504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and maintain </a:t>
            </a:r>
            <a:r>
              <a:rPr lang="en-US" sz="1400" dirty="0" smtClean="0"/>
              <a:t>status for </a:t>
            </a:r>
            <a:r>
              <a:rPr lang="en-US" sz="1400" dirty="0"/>
              <a:t>each </a:t>
            </a:r>
            <a:r>
              <a:rPr lang="en-US" sz="1400" dirty="0" smtClean="0"/>
              <a:t>space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702235" y="2271063"/>
            <a:ext cx="3331883" cy="1086566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26406" y="2618140"/>
            <a:ext cx="6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Loop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518510" y="3556004"/>
            <a:ext cx="6009547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9590" y="2225972"/>
            <a:ext cx="125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 status info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242171" y="3266911"/>
            <a:ext cx="134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 parking</a:t>
            </a:r>
            <a:br>
              <a:rPr lang="en-US" sz="1400" dirty="0" smtClean="0"/>
            </a:br>
            <a:r>
              <a:rPr lang="en-US" sz="1400" dirty="0" smtClean="0"/>
              <a:t>request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518510" y="4288118"/>
            <a:ext cx="6009546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515221" y="3775190"/>
            <a:ext cx="19450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09725" y="3775190"/>
            <a:ext cx="0" cy="28856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15220" y="4063756"/>
            <a:ext cx="194505" cy="0"/>
          </a:xfrm>
          <a:prstGeom prst="line">
            <a:avLst/>
          </a:prstGeom>
          <a:ln w="1905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48653" y="3645371"/>
            <a:ext cx="129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Find parking space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688676" y="4011568"/>
            <a:ext cx="134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 parking</a:t>
            </a:r>
            <a:br>
              <a:rPr lang="en-US" sz="1400" dirty="0" smtClean="0"/>
            </a:br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7323797" y="5102546"/>
            <a:ext cx="120426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49748" y="4840936"/>
            <a:ext cx="119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</a:t>
            </a:r>
            <a:br>
              <a:rPr lang="en-US" sz="1400" dirty="0" smtClean="0"/>
            </a:br>
            <a:r>
              <a:rPr lang="en-US" sz="1400" dirty="0" smtClean="0"/>
              <a:t>localization</a:t>
            </a:r>
            <a:endParaRPr lang="en-US" sz="1400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839584" y="5304392"/>
            <a:ext cx="1484213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170706" y="5027842"/>
            <a:ext cx="10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</a:t>
            </a:r>
            <a:br>
              <a:rPr lang="en-US" sz="1400" dirty="0" smtClean="0"/>
            </a:br>
            <a:r>
              <a:rPr lang="en-US" sz="1400" dirty="0" smtClean="0"/>
              <a:t>location</a:t>
            </a:r>
            <a:endParaRPr lang="en-US" sz="1400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178128" y="6044115"/>
            <a:ext cx="1661456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37528" y="5782505"/>
            <a:ext cx="1312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</a:t>
            </a:r>
            <a:br>
              <a:rPr lang="en-US" sz="1400" dirty="0" smtClean="0"/>
            </a:br>
            <a:r>
              <a:rPr lang="en-US" sz="1400" dirty="0" smtClean="0"/>
              <a:t>localized info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713015" y="4489965"/>
            <a:ext cx="132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 parking</a:t>
            </a:r>
            <a:br>
              <a:rPr lang="en-US" sz="1400" dirty="0" smtClean="0"/>
            </a:br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5220" y="4766231"/>
            <a:ext cx="16629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178128" y="6320119"/>
            <a:ext cx="4349929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85956" y="6054157"/>
            <a:ext cx="15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 target</a:t>
            </a:r>
            <a:br>
              <a:rPr lang="en-US" sz="1400" dirty="0" smtClean="0"/>
            </a:br>
            <a:r>
              <a:rPr lang="en-US" sz="1400" dirty="0" smtClean="0"/>
              <a:t>heading direction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4034326" y="4870817"/>
            <a:ext cx="4597586" cy="1718243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830281" y="5466803"/>
            <a:ext cx="19450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24785" y="5466803"/>
            <a:ext cx="0" cy="28856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830280" y="5755369"/>
            <a:ext cx="194505" cy="0"/>
          </a:xfrm>
          <a:prstGeom prst="line">
            <a:avLst/>
          </a:prstGeom>
          <a:ln w="1905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48772" y="5336984"/>
            <a:ext cx="129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Perform localization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8488867" y="5472446"/>
            <a:ext cx="6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782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6" grpId="0"/>
      <p:bldP spid="37" grpId="0" animBg="1"/>
      <p:bldP spid="38" grpId="0"/>
      <p:bldP spid="42" grpId="0"/>
      <p:bldP spid="43" grpId="0"/>
      <p:bldP spid="50" grpId="0"/>
      <p:bldP spid="51" grpId="0"/>
      <p:bldP spid="55" grpId="0"/>
      <p:bldP spid="59" grpId="0"/>
      <p:bldP spid="63" grpId="0"/>
      <p:bldP spid="64" grpId="0"/>
      <p:bldP spid="78" grpId="0"/>
      <p:bldP spid="79" grpId="0" animBg="1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453"/>
            <a:ext cx="8229600" cy="1143000"/>
          </a:xfrm>
        </p:spPr>
        <p:txBody>
          <a:bodyPr/>
          <a:lstStyle/>
          <a:p>
            <a:r>
              <a:rPr lang="en-US" dirty="0" smtClean="0"/>
              <a:t>Cyber-Physical Systems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7188" y="1551576"/>
            <a:ext cx="4828675" cy="4347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rgbClr val="000000"/>
                </a:solidFill>
              </a:rPr>
              <a:t>Cyber-physical Systems </a:t>
            </a:r>
            <a:r>
              <a:rPr lang="en-US" sz="3600" b="1" dirty="0">
                <a:solidFill>
                  <a:srgbClr val="000000"/>
                </a:solidFill>
              </a:rPr>
              <a:t>interact</a:t>
            </a:r>
            <a:r>
              <a:rPr lang="en-US" sz="3600" dirty="0">
                <a:solidFill>
                  <a:srgbClr val="000000"/>
                </a:solidFill>
              </a:rPr>
              <a:t> with, and </a:t>
            </a:r>
            <a:r>
              <a:rPr lang="en-US" sz="3600" b="1" dirty="0">
                <a:solidFill>
                  <a:srgbClr val="000000"/>
                </a:solidFill>
              </a:rPr>
              <a:t>expand </a:t>
            </a:r>
            <a:r>
              <a:rPr lang="en-US" sz="3600" dirty="0">
                <a:solidFill>
                  <a:srgbClr val="000000"/>
                </a:solidFill>
              </a:rPr>
              <a:t>the </a:t>
            </a:r>
            <a:r>
              <a:rPr lang="en-US" sz="3600" b="1" dirty="0">
                <a:solidFill>
                  <a:srgbClr val="000000"/>
                </a:solidFill>
              </a:rPr>
              <a:t>capabilities </a:t>
            </a:r>
            <a:r>
              <a:rPr lang="en-US" sz="3600" dirty="0">
                <a:solidFill>
                  <a:srgbClr val="000000"/>
                </a:solidFill>
              </a:rPr>
              <a:t>of  the </a:t>
            </a:r>
            <a:r>
              <a:rPr lang="en-US" sz="3600" b="1" dirty="0">
                <a:solidFill>
                  <a:srgbClr val="000000"/>
                </a:solidFill>
              </a:rPr>
              <a:t>physical world through computation, communication, and </a:t>
            </a:r>
            <a:r>
              <a:rPr lang="en-US" sz="3600" b="1" dirty="0" smtClean="0">
                <a:solidFill>
                  <a:srgbClr val="000000"/>
                </a:solidFill>
              </a:rPr>
              <a:t>control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rgbClr val="000000"/>
                </a:solidFill>
              </a:rPr>
              <a:t>CPS </a:t>
            </a:r>
            <a:r>
              <a:rPr lang="en-US" sz="3600" dirty="0">
                <a:solidFill>
                  <a:srgbClr val="000000"/>
                </a:solidFill>
              </a:rPr>
              <a:t>systems combines fields to: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Connect </a:t>
            </a:r>
            <a:r>
              <a:rPr lang="en-US" b="1" dirty="0">
                <a:solidFill>
                  <a:srgbClr val="000000"/>
                </a:solidFill>
              </a:rPr>
              <a:t>machines </a:t>
            </a:r>
            <a:r>
              <a:rPr lang="en-US" dirty="0">
                <a:solidFill>
                  <a:srgbClr val="000000"/>
                </a:solidFill>
              </a:rPr>
              <a:t>embedded with sensors </a:t>
            </a:r>
            <a:r>
              <a:rPr lang="en-US" b="1" dirty="0">
                <a:solidFill>
                  <a:srgbClr val="000000"/>
                </a:solidFill>
              </a:rPr>
              <a:t>to other machines</a:t>
            </a:r>
            <a:r>
              <a:rPr lang="en-US" dirty="0">
                <a:solidFill>
                  <a:srgbClr val="000000"/>
                </a:solidFill>
              </a:rPr>
              <a:t>, operators, end users 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</a:rPr>
              <a:t>Enable </a:t>
            </a:r>
            <a:r>
              <a:rPr lang="en-US" b="1" dirty="0">
                <a:solidFill>
                  <a:srgbClr val="000000"/>
                </a:solidFill>
              </a:rPr>
              <a:t>command &amp; control </a:t>
            </a:r>
            <a:r>
              <a:rPr lang="en-US" dirty="0">
                <a:solidFill>
                  <a:srgbClr val="000000"/>
                </a:solidFill>
              </a:rPr>
              <a:t>of mechanical devices 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Extract </a:t>
            </a:r>
            <a:r>
              <a:rPr lang="en-US" b="1" dirty="0">
                <a:solidFill>
                  <a:srgbClr val="000000"/>
                </a:solidFill>
              </a:rPr>
              <a:t>data from devices </a:t>
            </a:r>
            <a:r>
              <a:rPr lang="en-US" dirty="0">
                <a:solidFill>
                  <a:srgbClr val="000000"/>
                </a:solidFill>
              </a:rPr>
              <a:t>/ </a:t>
            </a:r>
            <a:r>
              <a:rPr lang="en-US" b="1" dirty="0">
                <a:solidFill>
                  <a:srgbClr val="000000"/>
                </a:solidFill>
              </a:rPr>
              <a:t>humans</a:t>
            </a:r>
            <a:r>
              <a:rPr lang="en-US" dirty="0">
                <a:solidFill>
                  <a:srgbClr val="000000"/>
                </a:solidFill>
              </a:rPr>
              <a:t> &amp; make sense of it 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</a:rPr>
              <a:t>Deliver </a:t>
            </a:r>
            <a:r>
              <a:rPr lang="en-US" dirty="0">
                <a:solidFill>
                  <a:srgbClr val="000000"/>
                </a:solidFill>
              </a:rPr>
              <a:t>the right </a:t>
            </a:r>
            <a:r>
              <a:rPr lang="en-US" b="1" dirty="0">
                <a:solidFill>
                  <a:srgbClr val="000000"/>
                </a:solidFill>
              </a:rPr>
              <a:t>info to the right people </a:t>
            </a:r>
            <a:r>
              <a:rPr lang="en-US" dirty="0">
                <a:solidFill>
                  <a:srgbClr val="000000"/>
                </a:solidFill>
              </a:rPr>
              <a:t>at the right </a:t>
            </a:r>
            <a:r>
              <a:rPr lang="en-US" dirty="0" smtClean="0">
                <a:solidFill>
                  <a:srgbClr val="000000"/>
                </a:solidFill>
              </a:rPr>
              <a:t>time</a:t>
            </a: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Derive </a:t>
            </a:r>
            <a:r>
              <a:rPr lang="en-US" b="1" dirty="0">
                <a:solidFill>
                  <a:srgbClr val="000000"/>
                </a:solidFill>
              </a:rPr>
              <a:t>value </a:t>
            </a:r>
            <a:r>
              <a:rPr lang="en-US" dirty="0">
                <a:solidFill>
                  <a:srgbClr val="000000"/>
                </a:solidFill>
              </a:rPr>
              <a:t>in terms of improved utility &amp;  cost </a:t>
            </a:r>
            <a:r>
              <a:rPr lang="en-US" dirty="0" smtClean="0">
                <a:solidFill>
                  <a:srgbClr val="000000"/>
                </a:solidFill>
              </a:rPr>
              <a:t>savings</a:t>
            </a:r>
            <a:endParaRPr lang="en-US" sz="4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Grafik 6" descr="Complex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8122" y="2172497"/>
            <a:ext cx="3878426" cy="2902760"/>
          </a:xfrm>
          <a:prstGeom prst="rect">
            <a:avLst/>
          </a:prstGeom>
          <a:ln>
            <a:noFill/>
          </a:ln>
        </p:spPr>
      </p:pic>
      <p:sp>
        <p:nvSpPr>
          <p:cNvPr id="8" name="Textfeld 20"/>
          <p:cNvSpPr txBox="1">
            <a:spLocks noChangeArrowheads="1"/>
          </p:cNvSpPr>
          <p:nvPr/>
        </p:nvSpPr>
        <p:spPr bwMode="gray">
          <a:xfrm>
            <a:off x="117189" y="6585746"/>
            <a:ext cx="499892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100" i="1" dirty="0" err="1" smtClean="0"/>
              <a:t>Radhakisan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Baheti</a:t>
            </a:r>
            <a:r>
              <a:rPr lang="en-US" sz="1100" i="1" dirty="0" smtClean="0"/>
              <a:t> and Helen Gill, National Science Foundation (NSF), 2006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703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7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Evolution towards Extensible CPS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9545" y="5539415"/>
            <a:ext cx="1596995" cy="1167839"/>
            <a:chOff x="0" y="1749944"/>
            <a:chExt cx="2436999" cy="17076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49944"/>
              <a:ext cx="2436999" cy="170763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58497" y="2092969"/>
              <a:ext cx="435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" y="3306330"/>
            <a:ext cx="2350273" cy="1865399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 rot="19904081">
            <a:off x="-97792" y="4447300"/>
            <a:ext cx="6948699" cy="317224"/>
          </a:xfrm>
          <a:prstGeom prst="notchedRightArrow">
            <a:avLst>
              <a:gd name="adj1" fmla="val 50000"/>
              <a:gd name="adj2" fmla="val 8448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5" idx="6"/>
          </p:cNvCxnSpPr>
          <p:nvPr/>
        </p:nvCxnSpPr>
        <p:spPr>
          <a:xfrm>
            <a:off x="1078798" y="5861387"/>
            <a:ext cx="597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36" y="5677527"/>
            <a:ext cx="100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Mid 1990s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21410" y="4555263"/>
            <a:ext cx="1143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Mid 2000s</a:t>
            </a:r>
            <a:endParaRPr lang="en-US" sz="1200" dirty="0"/>
          </a:p>
        </p:txBody>
      </p:sp>
      <p:cxnSp>
        <p:nvCxnSpPr>
          <p:cNvPr id="12" name="Straight Connector 11"/>
          <p:cNvCxnSpPr>
            <a:stCxn id="24" idx="2"/>
          </p:cNvCxnSpPr>
          <p:nvPr/>
        </p:nvCxnSpPr>
        <p:spPr>
          <a:xfrm flipH="1">
            <a:off x="2361610" y="4881278"/>
            <a:ext cx="466104" cy="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641" y="5081009"/>
            <a:ext cx="1362922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Grid Computing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1766" y="6133240"/>
            <a:ext cx="98843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Distributed </a:t>
            </a:r>
          </a:p>
          <a:p>
            <a:pPr algn="r"/>
            <a:r>
              <a:rPr lang="en-US" sz="1200" dirty="0" smtClean="0"/>
              <a:t>System</a:t>
            </a:r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364" y="3932451"/>
            <a:ext cx="1915849" cy="15467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73684" y="3960002"/>
            <a:ext cx="96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Late 2000s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26" idx="6"/>
          </p:cNvCxnSpPr>
          <p:nvPr/>
        </p:nvCxnSpPr>
        <p:spPr>
          <a:xfrm>
            <a:off x="4037464" y="4267685"/>
            <a:ext cx="55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50365" y="4815188"/>
            <a:ext cx="1403575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Computing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419" y="2046715"/>
            <a:ext cx="2022137" cy="17172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64606" y="3219964"/>
            <a:ext cx="96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</a:t>
            </a:r>
            <a:endParaRPr lang="en-US" sz="1200" dirty="0"/>
          </a:p>
        </p:txBody>
      </p:sp>
      <p:cxnSp>
        <p:nvCxnSpPr>
          <p:cNvPr id="21" name="Straight Connector 20"/>
          <p:cNvCxnSpPr>
            <a:stCxn id="27" idx="2"/>
          </p:cNvCxnSpPr>
          <p:nvPr/>
        </p:nvCxnSpPr>
        <p:spPr>
          <a:xfrm flipH="1">
            <a:off x="4737556" y="3518570"/>
            <a:ext cx="634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15419" y="1908215"/>
            <a:ext cx="1695552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Ubiquitous Computing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712" y="2441865"/>
            <a:ext cx="2632248" cy="1881479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2827714" y="4846003"/>
            <a:ext cx="77032" cy="7054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01766" y="5826112"/>
            <a:ext cx="77032" cy="7054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0432" y="4232410"/>
            <a:ext cx="77032" cy="7054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72302" y="3483295"/>
            <a:ext cx="77032" cy="7054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3708058" y="5539415"/>
            <a:ext cx="1920776" cy="1213199"/>
          </a:xfrm>
          <a:prstGeom prst="wedgeRectCallout">
            <a:avLst>
              <a:gd name="adj1" fmla="val -62285"/>
              <a:gd name="adj2" fmla="val 125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Focus mainly on functionality evolution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Functionalities provided by applications composed of distributed objects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6338858" y="5632167"/>
            <a:ext cx="2758976" cy="962738"/>
          </a:xfrm>
          <a:prstGeom prst="wedgeRectCallout">
            <a:avLst>
              <a:gd name="adj1" fmla="val -84223"/>
              <a:gd name="adj2" fmla="val -826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Extensibility straightforward in case of one Cloud Service Provider (CSP)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Extensibility across multiple CSPs is much more complex and requires federation mechanism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45357" y="1558996"/>
            <a:ext cx="2570389" cy="1747334"/>
          </a:xfrm>
          <a:prstGeom prst="wedgeRectCallout">
            <a:avLst>
              <a:gd name="adj1" fmla="val -11788"/>
              <a:gd name="adj2" fmla="val 76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100" dirty="0"/>
              <a:t>Focus on functionality as well as resource extensibility</a:t>
            </a:r>
          </a:p>
          <a:p>
            <a:pPr marL="742950" lvl="1" indent="-285750">
              <a:buFont typeface="Arial"/>
              <a:buChar char="•"/>
            </a:pPr>
            <a:r>
              <a:rPr lang="en-US" sz="1100" dirty="0"/>
              <a:t>Extensible schemas and object </a:t>
            </a:r>
            <a:r>
              <a:rPr lang="en-US" sz="1100" dirty="0" smtClean="0"/>
              <a:t>models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Grid </a:t>
            </a:r>
            <a:r>
              <a:rPr lang="en-US" sz="1100" dirty="0"/>
              <a:t>system </a:t>
            </a:r>
            <a:r>
              <a:rPr lang="en-US" sz="1100" dirty="0" smtClean="0"/>
              <a:t>uses </a:t>
            </a:r>
            <a:r>
              <a:rPr lang="en-US" sz="1100" dirty="0"/>
              <a:t>extensible object model</a:t>
            </a:r>
          </a:p>
          <a:p>
            <a:pPr marL="742950" lvl="1" indent="-285750">
              <a:buFont typeface="Arial"/>
              <a:buChar char="•"/>
            </a:pPr>
            <a:r>
              <a:rPr lang="en-US" sz="1100" dirty="0" smtClean="0"/>
              <a:t>Class/metaclass </a:t>
            </a:r>
            <a:r>
              <a:rPr lang="en-US" sz="1100" dirty="0"/>
              <a:t>objects for </a:t>
            </a:r>
            <a:r>
              <a:rPr lang="en-US" sz="1100" dirty="0" smtClean="0"/>
              <a:t>functionality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/>
              <a:t>Host objects for </a:t>
            </a:r>
            <a:r>
              <a:rPr lang="en-US" sz="1100" dirty="0" smtClean="0"/>
              <a:t>resource</a:t>
            </a:r>
            <a:endParaRPr lang="en-US" sz="1100" dirty="0"/>
          </a:p>
        </p:txBody>
      </p:sp>
      <p:sp>
        <p:nvSpPr>
          <p:cNvPr id="31" name="Rectangular Callout 30"/>
          <p:cNvSpPr/>
          <p:nvPr/>
        </p:nvSpPr>
        <p:spPr>
          <a:xfrm>
            <a:off x="4505386" y="1558996"/>
            <a:ext cx="3062477" cy="771703"/>
          </a:xfrm>
          <a:prstGeom prst="wedgeRectCallout">
            <a:avLst>
              <a:gd name="adj1" fmla="val -43949"/>
              <a:gd name="adj2" fmla="val 859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Mobile computing to IoT and IIoT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Large scale, dynamic and high degree of heterogeneity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Interoperability and extensibility crucial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350198" y="4450753"/>
            <a:ext cx="2758975" cy="1028462"/>
          </a:xfrm>
          <a:prstGeom prst="wedgeRectCallout">
            <a:avLst>
              <a:gd name="adj1" fmla="val 10212"/>
              <a:gd name="adj2" fmla="val -622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Complex edge devices with purpose of connecting physical world with cyber world. E.g.: smart sensors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Future of ubiquitous systems is cyber-physical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40101" y="2446692"/>
            <a:ext cx="2379168" cy="54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Ultra-large-scale, multi-domain CPS</a:t>
            </a:r>
            <a:endParaRPr lang="en-US" b="1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9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  <p:bldP spid="22" grpId="0"/>
      <p:bldP spid="22" grpId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/>
      <p:bldP spid="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355"/>
            <a:ext cx="8229600" cy="976343"/>
          </a:xfrm>
        </p:spPr>
        <p:txBody>
          <a:bodyPr/>
          <a:lstStyle/>
          <a:p>
            <a:r>
              <a:rPr lang="en-US" dirty="0" smtClean="0"/>
              <a:t>Extensible CPS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60" y="1136398"/>
            <a:ext cx="4796523" cy="56484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Collection of loosely-connected cyber-physical (sub-)systems that “virtualize” their resources to provide an open platform capable of hosting multiple cyber-physical applications simultaneously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Why are these systems </a:t>
            </a:r>
            <a:r>
              <a:rPr lang="en-US" i="1" dirty="0" smtClean="0"/>
              <a:t>extensible</a:t>
            </a:r>
            <a:r>
              <a:rPr lang="en-US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Dynamic resources and applications that can be added/removed at any time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Functionalities provided by a platform changes (evolves) over time depending on hosted applications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How does this differ from CPS?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Dynamic applications, so their lifecycle cannot be tightly-coupled with the underlying system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Resources shared by dynamic applications resulting in varying resource demand and usage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z="2900" dirty="0" smtClean="0">
                <a:solidFill>
                  <a:srgbClr val="FF0000"/>
                </a:solidFill>
              </a:rPr>
              <a:t>Challenges: Application management and </a:t>
            </a:r>
            <a:r>
              <a:rPr lang="en-US" sz="2900" b="1" dirty="0" smtClean="0">
                <a:solidFill>
                  <a:srgbClr val="FF0000"/>
                </a:solidFill>
              </a:rPr>
              <a:t>autonomous resilience</a:t>
            </a:r>
          </a:p>
        </p:txBody>
      </p:sp>
      <p:sp>
        <p:nvSpPr>
          <p:cNvPr id="4" name="Ellipse 57"/>
          <p:cNvSpPr/>
          <p:nvPr/>
        </p:nvSpPr>
        <p:spPr bwMode="auto">
          <a:xfrm>
            <a:off x="4907761" y="1368998"/>
            <a:ext cx="4072269" cy="231789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en-US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Ellipse 56"/>
          <p:cNvSpPr/>
          <p:nvPr/>
        </p:nvSpPr>
        <p:spPr bwMode="auto">
          <a:xfrm>
            <a:off x="4904223" y="1216598"/>
            <a:ext cx="4072269" cy="231789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en-US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Ellipse 55"/>
          <p:cNvSpPr/>
          <p:nvPr/>
        </p:nvSpPr>
        <p:spPr bwMode="auto">
          <a:xfrm>
            <a:off x="4890052" y="1085464"/>
            <a:ext cx="4072269" cy="231789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en-US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Ellipse 16"/>
          <p:cNvSpPr/>
          <p:nvPr/>
        </p:nvSpPr>
        <p:spPr bwMode="auto">
          <a:xfrm>
            <a:off x="5425571" y="2133579"/>
            <a:ext cx="733280" cy="498764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879BAA"/>
              </a:buClr>
            </a:pP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HVAC</a:t>
            </a:r>
          </a:p>
        </p:txBody>
      </p:sp>
      <p:sp>
        <p:nvSpPr>
          <p:cNvPr id="8" name="Ellipse 17"/>
          <p:cNvSpPr/>
          <p:nvPr/>
        </p:nvSpPr>
        <p:spPr bwMode="auto">
          <a:xfrm>
            <a:off x="6494571" y="2133579"/>
            <a:ext cx="733280" cy="498764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879BAA"/>
              </a:buClr>
            </a:pP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Lighting</a:t>
            </a:r>
          </a:p>
        </p:txBody>
      </p:sp>
      <p:sp>
        <p:nvSpPr>
          <p:cNvPr id="9" name="Ellipse 18"/>
          <p:cNvSpPr/>
          <p:nvPr/>
        </p:nvSpPr>
        <p:spPr bwMode="auto">
          <a:xfrm>
            <a:off x="7563571" y="2133580"/>
            <a:ext cx="733280" cy="498764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879BAA"/>
              </a:buClr>
            </a:pP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Safety</a:t>
            </a:r>
          </a:p>
        </p:txBody>
      </p:sp>
      <p:sp>
        <p:nvSpPr>
          <p:cNvPr id="10" name="Ellipse 19"/>
          <p:cNvSpPr/>
          <p:nvPr/>
        </p:nvSpPr>
        <p:spPr bwMode="auto">
          <a:xfrm>
            <a:off x="5930756" y="2725717"/>
            <a:ext cx="733280" cy="498764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879BAA"/>
              </a:buClr>
            </a:pP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Energy</a:t>
            </a:r>
          </a:p>
        </p:txBody>
      </p:sp>
      <p:sp>
        <p:nvSpPr>
          <p:cNvPr id="11" name="Ellipse 20"/>
          <p:cNvSpPr/>
          <p:nvPr/>
        </p:nvSpPr>
        <p:spPr bwMode="auto">
          <a:xfrm>
            <a:off x="7010406" y="2725718"/>
            <a:ext cx="733280" cy="498764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879BAA"/>
              </a:buClr>
            </a:pP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un-</a:t>
            </a:r>
            <a:br>
              <a:rPr lang="en-US" sz="12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shades</a:t>
            </a:r>
          </a:p>
        </p:txBody>
      </p:sp>
      <p:sp>
        <p:nvSpPr>
          <p:cNvPr id="12" name="Ellipse 21"/>
          <p:cNvSpPr/>
          <p:nvPr/>
        </p:nvSpPr>
        <p:spPr bwMode="auto">
          <a:xfrm>
            <a:off x="6311251" y="1222726"/>
            <a:ext cx="1252320" cy="498764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879BAA"/>
              </a:buClr>
            </a:pP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Building</a:t>
            </a:r>
            <a:br>
              <a:rPr lang="en-US" sz="12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automation</a:t>
            </a:r>
          </a:p>
        </p:txBody>
      </p:sp>
      <p:sp>
        <p:nvSpPr>
          <p:cNvPr id="13" name="Textfeld 22"/>
          <p:cNvSpPr txBox="1"/>
          <p:nvPr/>
        </p:nvSpPr>
        <p:spPr bwMode="gray">
          <a:xfrm>
            <a:off x="7886482" y="2632344"/>
            <a:ext cx="410369" cy="49244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3200" smtClean="0">
                <a:solidFill>
                  <a:srgbClr val="000000"/>
                </a:solidFill>
                <a:cs typeface="Arial" charset="0"/>
              </a:rPr>
              <a:t>…</a:t>
            </a:r>
            <a:endParaRPr lang="en-US" sz="3200" dirty="0" err="1" smtClean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4" name="Gerade Verbindung 24"/>
          <p:cNvCxnSpPr>
            <a:stCxn id="7" idx="7"/>
            <a:endCxn id="12" idx="3"/>
          </p:cNvCxnSpPr>
          <p:nvPr/>
        </p:nvCxnSpPr>
        <p:spPr bwMode="auto">
          <a:xfrm flipV="1">
            <a:off x="6051465" y="1648448"/>
            <a:ext cx="443184" cy="558173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26"/>
          <p:cNvCxnSpPr>
            <a:stCxn id="10" idx="0"/>
          </p:cNvCxnSpPr>
          <p:nvPr/>
        </p:nvCxnSpPr>
        <p:spPr bwMode="auto">
          <a:xfrm flipV="1">
            <a:off x="6297396" y="1704095"/>
            <a:ext cx="366640" cy="102162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28"/>
          <p:cNvCxnSpPr>
            <a:stCxn id="8" idx="0"/>
            <a:endCxn id="12" idx="4"/>
          </p:cNvCxnSpPr>
          <p:nvPr/>
        </p:nvCxnSpPr>
        <p:spPr bwMode="auto">
          <a:xfrm flipV="1">
            <a:off x="6861211" y="1721490"/>
            <a:ext cx="76200" cy="41208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30"/>
          <p:cNvCxnSpPr>
            <a:stCxn id="11" idx="0"/>
          </p:cNvCxnSpPr>
          <p:nvPr/>
        </p:nvCxnSpPr>
        <p:spPr bwMode="auto">
          <a:xfrm flipH="1" flipV="1">
            <a:off x="7227851" y="1704095"/>
            <a:ext cx="149195" cy="1021623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 Verbindung 32"/>
          <p:cNvCxnSpPr>
            <a:stCxn id="9" idx="0"/>
            <a:endCxn id="12" idx="5"/>
          </p:cNvCxnSpPr>
          <p:nvPr/>
        </p:nvCxnSpPr>
        <p:spPr bwMode="auto">
          <a:xfrm flipH="1" flipV="1">
            <a:off x="7380173" y="1648448"/>
            <a:ext cx="550038" cy="48513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35"/>
          <p:cNvCxnSpPr>
            <a:endCxn id="10" idx="1"/>
          </p:cNvCxnSpPr>
          <p:nvPr/>
        </p:nvCxnSpPr>
        <p:spPr bwMode="auto">
          <a:xfrm>
            <a:off x="5930756" y="2632344"/>
            <a:ext cx="107386" cy="166415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Gerade Verbindung 37"/>
          <p:cNvCxnSpPr>
            <a:stCxn id="10" idx="7"/>
            <a:endCxn id="8" idx="3"/>
          </p:cNvCxnSpPr>
          <p:nvPr/>
        </p:nvCxnSpPr>
        <p:spPr bwMode="auto">
          <a:xfrm flipV="1">
            <a:off x="6556650" y="2559301"/>
            <a:ext cx="45307" cy="239458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40"/>
          <p:cNvCxnSpPr>
            <a:endCxn id="8" idx="5"/>
          </p:cNvCxnSpPr>
          <p:nvPr/>
        </p:nvCxnSpPr>
        <p:spPr bwMode="auto">
          <a:xfrm flipH="1" flipV="1">
            <a:off x="7120465" y="2559301"/>
            <a:ext cx="107386" cy="166417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44"/>
          <p:cNvCxnSpPr>
            <a:stCxn id="11" idx="2"/>
            <a:endCxn id="10" idx="6"/>
          </p:cNvCxnSpPr>
          <p:nvPr/>
        </p:nvCxnSpPr>
        <p:spPr bwMode="auto">
          <a:xfrm flipH="1" flipV="1">
            <a:off x="6664036" y="2975099"/>
            <a:ext cx="346370" cy="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48"/>
          <p:cNvCxnSpPr>
            <a:stCxn id="9" idx="3"/>
            <a:endCxn id="10" idx="7"/>
          </p:cNvCxnSpPr>
          <p:nvPr/>
        </p:nvCxnSpPr>
        <p:spPr bwMode="auto">
          <a:xfrm flipH="1">
            <a:off x="6556650" y="2559302"/>
            <a:ext cx="1114307" cy="239457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50"/>
          <p:cNvCxnSpPr>
            <a:stCxn id="7" idx="6"/>
            <a:endCxn id="11" idx="1"/>
          </p:cNvCxnSpPr>
          <p:nvPr/>
        </p:nvCxnSpPr>
        <p:spPr bwMode="auto">
          <a:xfrm>
            <a:off x="6158851" y="2382961"/>
            <a:ext cx="958941" cy="41579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feld 58"/>
          <p:cNvSpPr txBox="1"/>
          <p:nvPr/>
        </p:nvSpPr>
        <p:spPr bwMode="gray">
          <a:xfrm>
            <a:off x="6463781" y="870020"/>
            <a:ext cx="846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Building(s)</a:t>
            </a:r>
            <a:endParaRPr lang="en-US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Ellipse 59"/>
          <p:cNvSpPr/>
          <p:nvPr/>
        </p:nvSpPr>
        <p:spPr bwMode="auto">
          <a:xfrm>
            <a:off x="5329646" y="4206353"/>
            <a:ext cx="1369840" cy="72709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879BAA"/>
              </a:buClr>
            </a:pPr>
            <a:r>
              <a:rPr lang="en-US" sz="1400" smtClean="0">
                <a:solidFill>
                  <a:srgbClr val="000000"/>
                </a:solidFill>
                <a:cs typeface="Arial" charset="0"/>
              </a:rPr>
              <a:t>Energy Market</a:t>
            </a:r>
            <a:endParaRPr lang="en-US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Ellipse 60"/>
          <p:cNvSpPr/>
          <p:nvPr/>
        </p:nvSpPr>
        <p:spPr bwMode="auto">
          <a:xfrm>
            <a:off x="6254037" y="5313541"/>
            <a:ext cx="1369840" cy="72709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National</a:t>
            </a:r>
            <a:br>
              <a:rPr lang="en-US" sz="1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Power Grid</a:t>
            </a:r>
          </a:p>
        </p:txBody>
      </p:sp>
      <p:sp>
        <p:nvSpPr>
          <p:cNvPr id="28" name="Ellipse 61"/>
          <p:cNvSpPr/>
          <p:nvPr/>
        </p:nvSpPr>
        <p:spPr bwMode="auto">
          <a:xfrm>
            <a:off x="7227369" y="4206353"/>
            <a:ext cx="1369840" cy="72709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879BAA"/>
              </a:buClr>
            </a:pP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Local </a:t>
            </a:r>
            <a:br>
              <a:rPr lang="en-US" sz="16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Smart Grid</a:t>
            </a:r>
            <a:endParaRPr lang="en-US" sz="1200" dirty="0" smtClean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29" name="Gerade Verbindung 63"/>
          <p:cNvCxnSpPr>
            <a:stCxn id="6" idx="4"/>
            <a:endCxn id="28" idx="0"/>
          </p:cNvCxnSpPr>
          <p:nvPr/>
        </p:nvCxnSpPr>
        <p:spPr bwMode="auto">
          <a:xfrm>
            <a:off x="6926187" y="3403362"/>
            <a:ext cx="986102" cy="80299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 Verbindung 65"/>
          <p:cNvCxnSpPr>
            <a:stCxn id="28" idx="4"/>
            <a:endCxn id="27" idx="0"/>
          </p:cNvCxnSpPr>
          <p:nvPr/>
        </p:nvCxnSpPr>
        <p:spPr bwMode="auto">
          <a:xfrm flipH="1">
            <a:off x="6938957" y="4933452"/>
            <a:ext cx="973332" cy="38008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68"/>
          <p:cNvCxnSpPr>
            <a:stCxn id="6" idx="4"/>
            <a:endCxn id="26" idx="0"/>
          </p:cNvCxnSpPr>
          <p:nvPr/>
        </p:nvCxnSpPr>
        <p:spPr bwMode="auto">
          <a:xfrm flipH="1">
            <a:off x="6014566" y="3403362"/>
            <a:ext cx="911621" cy="80299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feld 75"/>
          <p:cNvSpPr txBox="1"/>
          <p:nvPr/>
        </p:nvSpPr>
        <p:spPr bwMode="gray">
          <a:xfrm>
            <a:off x="7675880" y="5313541"/>
            <a:ext cx="410369" cy="49244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…</a:t>
            </a:r>
          </a:p>
        </p:txBody>
      </p:sp>
      <p:cxnSp>
        <p:nvCxnSpPr>
          <p:cNvPr id="52" name="Gerade Verbindung 65"/>
          <p:cNvCxnSpPr>
            <a:stCxn id="26" idx="6"/>
            <a:endCxn id="28" idx="2"/>
          </p:cNvCxnSpPr>
          <p:nvPr/>
        </p:nvCxnSpPr>
        <p:spPr bwMode="auto">
          <a:xfrm>
            <a:off x="6699486" y="4569903"/>
            <a:ext cx="527883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65"/>
          <p:cNvCxnSpPr>
            <a:stCxn id="27" idx="0"/>
            <a:endCxn id="26" idx="4"/>
          </p:cNvCxnSpPr>
          <p:nvPr/>
        </p:nvCxnSpPr>
        <p:spPr bwMode="auto">
          <a:xfrm flipH="1" flipV="1">
            <a:off x="6014566" y="4933452"/>
            <a:ext cx="924391" cy="38008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72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2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CHARIOT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339275"/>
            <a:ext cx="8229600" cy="974267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C</a:t>
            </a:r>
            <a:r>
              <a:rPr lang="en-US" sz="2800" dirty="0" smtClean="0"/>
              <a:t>yber-p</a:t>
            </a:r>
            <a:r>
              <a:rPr lang="en-US" sz="2800" u="sng" dirty="0" smtClean="0"/>
              <a:t>H</a:t>
            </a:r>
            <a:r>
              <a:rPr lang="en-US" sz="2800" dirty="0" smtClean="0"/>
              <a:t>ysical </a:t>
            </a:r>
            <a:r>
              <a:rPr lang="en-US" sz="2800" u="sng" dirty="0" smtClean="0"/>
              <a:t>A</a:t>
            </a:r>
            <a:r>
              <a:rPr lang="en-US" sz="2800" dirty="0" smtClean="0"/>
              <a:t>pplication a</a:t>
            </a:r>
            <a:r>
              <a:rPr lang="en-US" sz="2800" u="sng" dirty="0" smtClean="0"/>
              <a:t>R</a:t>
            </a:r>
            <a:r>
              <a:rPr lang="en-US" sz="2800" dirty="0" smtClean="0"/>
              <a:t>chi</a:t>
            </a:r>
            <a:r>
              <a:rPr lang="en-US" sz="2800" u="sng" dirty="0" smtClean="0"/>
              <a:t>T</a:t>
            </a:r>
            <a:r>
              <a:rPr lang="en-US" sz="2800" dirty="0" smtClean="0"/>
              <a:t>ecture with </a:t>
            </a:r>
            <a:r>
              <a:rPr lang="en-US" sz="2800" u="sng" dirty="0" smtClean="0"/>
              <a:t>O</a:t>
            </a:r>
            <a:r>
              <a:rPr lang="en-US" sz="2800" dirty="0" smtClean="0"/>
              <a:t>bjective-based reconfigura</a:t>
            </a:r>
            <a:r>
              <a:rPr lang="en-US" sz="2800" u="sng" dirty="0" smtClean="0"/>
              <a:t>T</a:t>
            </a:r>
            <a:r>
              <a:rPr lang="en-US" sz="2800" dirty="0" smtClean="0"/>
              <a:t>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04497" y="4806540"/>
            <a:ext cx="5636327" cy="1828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00" y="3296385"/>
            <a:ext cx="754684" cy="609600"/>
          </a:xfrm>
          <a:prstGeom prst="rect">
            <a:avLst/>
          </a:prstGeom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948" y="3284272"/>
            <a:ext cx="614754" cy="610168"/>
          </a:xfrm>
          <a:prstGeom prst="rect">
            <a:avLst/>
          </a:prstGeom>
          <a:effectLst/>
        </p:spPr>
      </p:pic>
      <p:sp>
        <p:nvSpPr>
          <p:cNvPr id="8" name="Snip Single Corner Rectangle 7"/>
          <p:cNvSpPr/>
          <p:nvPr/>
        </p:nvSpPr>
        <p:spPr>
          <a:xfrm>
            <a:off x="6268391" y="3132440"/>
            <a:ext cx="1122306" cy="762000"/>
          </a:xfrm>
          <a:prstGeom prst="snip1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6192191" y="3208640"/>
            <a:ext cx="1143000" cy="762000"/>
          </a:xfrm>
          <a:prstGeom prst="snip1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Generated </a:t>
            </a:r>
            <a:br>
              <a:rPr lang="en-US" sz="1400" dirty="0" smtClean="0"/>
            </a:br>
            <a:r>
              <a:rPr lang="en-US" sz="1400" dirty="0" smtClean="0"/>
              <a:t>artifacts</a:t>
            </a:r>
            <a:endParaRPr lang="en-US" sz="14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5069568" y="5815615"/>
            <a:ext cx="1371600" cy="658089"/>
          </a:xfrm>
          <a:prstGeom prst="round2DiagRect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Management</a:t>
            </a:r>
            <a:br>
              <a:rPr lang="en-US" sz="1400" dirty="0" smtClean="0"/>
            </a:br>
            <a:r>
              <a:rPr lang="en-US" sz="1400" dirty="0" smtClean="0"/>
              <a:t>Infrastructure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3642543" y="5815615"/>
            <a:ext cx="1066800" cy="65808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Managed</a:t>
            </a:r>
            <a:br>
              <a:rPr lang="en-US" sz="1400" dirty="0" smtClean="0"/>
            </a:br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922263" y="5815615"/>
            <a:ext cx="1371600" cy="658089"/>
          </a:xfrm>
          <a:prstGeom prst="round2DiagRect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Monitoring</a:t>
            </a:r>
            <a:br>
              <a:rPr lang="en-US" sz="1400" dirty="0" smtClean="0"/>
            </a:br>
            <a:r>
              <a:rPr lang="en-US" sz="1400" dirty="0" smtClean="0"/>
              <a:t>infrastructure</a:t>
            </a:r>
            <a:endParaRPr lang="en-US" sz="1400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3885003" y="4928920"/>
            <a:ext cx="1371600" cy="621145"/>
          </a:xfrm>
          <a:prstGeom prst="round2DiagRect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Resilience</a:t>
            </a:r>
            <a:br>
              <a:rPr lang="en-US" sz="1400" dirty="0" smtClean="0"/>
            </a:br>
            <a:r>
              <a:rPr lang="en-US" sz="1400" dirty="0"/>
              <a:t>i</a:t>
            </a:r>
            <a:r>
              <a:rPr lang="en-US" sz="1400" dirty="0" smtClean="0"/>
              <a:t>nfrastructure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4498" y="4540990"/>
            <a:ext cx="5497990" cy="2978"/>
          </a:xfrm>
          <a:prstGeom prst="line">
            <a:avLst/>
          </a:prstGeom>
          <a:ln w="12700" cmpd="sng">
            <a:prstDash val="soli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6235688" y="4236190"/>
            <a:ext cx="1066800" cy="1383145"/>
          </a:xfrm>
          <a:prstGeom prst="can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Distributed</a:t>
            </a:r>
            <a:br>
              <a:rPr lang="en-US" sz="1400" dirty="0" smtClean="0"/>
            </a:br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6" idx="3"/>
            <a:endCxn id="32" idx="1"/>
          </p:cNvCxnSpPr>
          <p:nvPr/>
        </p:nvCxnSpPr>
        <p:spPr>
          <a:xfrm flipV="1">
            <a:off x="2786584" y="3596921"/>
            <a:ext cx="344295" cy="4264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2" idx="3"/>
            <a:endCxn id="7" idx="1"/>
          </p:cNvCxnSpPr>
          <p:nvPr/>
        </p:nvCxnSpPr>
        <p:spPr>
          <a:xfrm flipV="1">
            <a:off x="4647424" y="3589356"/>
            <a:ext cx="387524" cy="7565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2"/>
          </p:cNvCxnSpPr>
          <p:nvPr/>
        </p:nvCxnSpPr>
        <p:spPr>
          <a:xfrm>
            <a:off x="5649702" y="3589356"/>
            <a:ext cx="542489" cy="284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15" idx="1"/>
          </p:cNvCxnSpPr>
          <p:nvPr/>
        </p:nvCxnSpPr>
        <p:spPr>
          <a:xfrm>
            <a:off x="6763691" y="3970640"/>
            <a:ext cx="5397" cy="265550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6769088" y="5619335"/>
            <a:ext cx="0" cy="525325"/>
          </a:xfrm>
          <a:prstGeom prst="straightConnector1">
            <a:avLst/>
          </a:prstGeom>
          <a:ln w="1270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6441168" y="6144660"/>
            <a:ext cx="327920" cy="0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3"/>
          </p:cNvCxnSpPr>
          <p:nvPr/>
        </p:nvCxnSpPr>
        <p:spPr>
          <a:xfrm flipH="1">
            <a:off x="4709343" y="6144660"/>
            <a:ext cx="360225" cy="0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2" idx="0"/>
          </p:cNvCxnSpPr>
          <p:nvPr/>
        </p:nvCxnSpPr>
        <p:spPr>
          <a:xfrm flipH="1">
            <a:off x="3293863" y="6144660"/>
            <a:ext cx="348680" cy="0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</p:cNvCxnSpPr>
          <p:nvPr/>
        </p:nvCxnSpPr>
        <p:spPr>
          <a:xfrm flipV="1">
            <a:off x="2608063" y="5435759"/>
            <a:ext cx="0" cy="379856"/>
          </a:xfrm>
          <a:prstGeom prst="straightConnector1">
            <a:avLst/>
          </a:prstGeom>
          <a:ln w="1270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08063" y="5435758"/>
            <a:ext cx="1276940" cy="0"/>
          </a:xfrm>
          <a:prstGeom prst="straightConnector1">
            <a:avLst/>
          </a:prstGeom>
          <a:ln w="127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0"/>
          </p:cNvCxnSpPr>
          <p:nvPr/>
        </p:nvCxnSpPr>
        <p:spPr>
          <a:xfrm flipH="1">
            <a:off x="5256603" y="5239493"/>
            <a:ext cx="979086" cy="0"/>
          </a:xfrm>
          <a:prstGeom prst="straightConnector1">
            <a:avLst/>
          </a:prstGeom>
          <a:ln w="1270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04498" y="4250045"/>
            <a:ext cx="12954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Design-time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04498" y="4483265"/>
            <a:ext cx="12954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Runtime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161103" y="2611145"/>
            <a:ext cx="14478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System model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730148" y="2522840"/>
            <a:ext cx="1447800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Interpreter + </a:t>
            </a:r>
            <a:br>
              <a:rPr lang="en-US" sz="1400" dirty="0" smtClean="0"/>
            </a:br>
            <a:r>
              <a:rPr lang="en-US" sz="1400" dirty="0" smtClean="0"/>
              <a:t>Design-time analysis tools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23428" y="4751941"/>
            <a:ext cx="152515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Autonomous </a:t>
            </a:r>
          </a:p>
          <a:p>
            <a:r>
              <a:rPr lang="en-US" sz="1400" i="1" dirty="0" smtClean="0"/>
              <a:t>Resilience loop</a:t>
            </a:r>
            <a:endParaRPr lang="en-US" sz="1400" i="1" dirty="0"/>
          </a:p>
        </p:txBody>
      </p:sp>
      <p:pic>
        <p:nvPicPr>
          <p:cNvPr id="32" name="Picture 31" descr="Syste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9" y="2907582"/>
            <a:ext cx="1516545" cy="13786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1804498" y="2854016"/>
            <a:ext cx="98208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System </a:t>
            </a:r>
            <a:br>
              <a:rPr lang="en-US" sz="1400" dirty="0" smtClean="0"/>
            </a:br>
            <a:r>
              <a:rPr lang="en-US" sz="1400" dirty="0" smtClean="0"/>
              <a:t>architect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55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2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Goal-based System Description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951" y="1270082"/>
            <a:ext cx="5296132" cy="551481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system’s goal requires one or more objectives to be satisfied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An objective requires existence of one or more functionalities, where functionalities are provided by components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component provides exactly one functionality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Multiple components can provide same functionality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Dynamic representation of a system, which doesn’t require systems to be described as a collection of concrete components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matter which component provides a certain functionality as long as it is provided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Live system comprising one or more instances of different components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Redundancy patterns can be applied to functionalities for resilience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Voter, Consensus, Simple cluster patterns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747897" y="2229554"/>
            <a:ext cx="3170626" cy="3619506"/>
            <a:chOff x="5814733" y="2229554"/>
            <a:chExt cx="3170626" cy="3619506"/>
          </a:xfrm>
        </p:grpSpPr>
        <p:sp>
          <p:nvSpPr>
            <p:cNvPr id="6" name="Rectangle 5"/>
            <p:cNvSpPr/>
            <p:nvPr/>
          </p:nvSpPr>
          <p:spPr>
            <a:xfrm>
              <a:off x="5814733" y="2261567"/>
              <a:ext cx="3170626" cy="358749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045270" y="2473373"/>
              <a:ext cx="677334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Goal</a:t>
              </a:r>
              <a:endParaRPr lang="en-US" sz="16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92986" y="3235280"/>
              <a:ext cx="1149050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Objective</a:t>
              </a:r>
              <a:r>
                <a:rPr lang="en-US" sz="1400" baseline="-25000" dirty="0" smtClean="0"/>
                <a:t> </a:t>
              </a:r>
              <a:r>
                <a:rPr lang="en-US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81702" y="4238761"/>
              <a:ext cx="1381283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Functionality</a:t>
              </a:r>
              <a:r>
                <a:rPr lang="en-US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26149" y="5243375"/>
              <a:ext cx="1294191" cy="495904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</a:t>
              </a:r>
              <a:r>
                <a:rPr lang="en-US" baseline="-25000" dirty="0" smtClean="0"/>
                <a:t>A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200" dirty="0" smtClean="0"/>
                <a:t>(App)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589556" y="3235280"/>
              <a:ext cx="1191382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Objective</a:t>
              </a:r>
              <a:r>
                <a:rPr lang="en-US" baseline="-25000" dirty="0" smtClean="0"/>
                <a:t> n</a:t>
              </a:r>
              <a:endParaRPr lang="en-US" sz="1400" baseline="-25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23031" y="4238761"/>
              <a:ext cx="1378781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Functionality</a:t>
              </a:r>
              <a:r>
                <a:rPr lang="en-US" baseline="-25000" dirty="0"/>
                <a:t>n</a:t>
              </a:r>
              <a:endParaRPr lang="en-US" sz="1400" baseline="-250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64978" y="5243363"/>
              <a:ext cx="1294191" cy="495904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</a:t>
              </a:r>
              <a:r>
                <a:rPr lang="en-US" baseline="-25000" dirty="0" smtClean="0"/>
                <a:t>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200" dirty="0" smtClean="0"/>
                <a:t>(App)</a:t>
              </a:r>
              <a:endParaRPr lang="en-US" sz="1200" dirty="0"/>
            </a:p>
          </p:txBody>
        </p:sp>
        <p:cxnSp>
          <p:nvCxnSpPr>
            <p:cNvPr id="14" name="Straight Connector 13"/>
            <p:cNvCxnSpPr>
              <a:stCxn id="7" idx="2"/>
              <a:endCxn id="8" idx="0"/>
            </p:cNvCxnSpPr>
            <p:nvPr/>
          </p:nvCxnSpPr>
          <p:spPr>
            <a:xfrm flipH="1">
              <a:off x="6567511" y="2911686"/>
              <a:ext cx="816426" cy="32359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11" idx="0"/>
            </p:cNvCxnSpPr>
            <p:nvPr/>
          </p:nvCxnSpPr>
          <p:spPr>
            <a:xfrm>
              <a:off x="7383937" y="2911686"/>
              <a:ext cx="801310" cy="32359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9" idx="0"/>
            </p:cNvCxnSpPr>
            <p:nvPr/>
          </p:nvCxnSpPr>
          <p:spPr>
            <a:xfrm>
              <a:off x="6567511" y="3673593"/>
              <a:ext cx="4833" cy="565168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0"/>
              <a:endCxn id="8" idx="2"/>
            </p:cNvCxnSpPr>
            <p:nvPr/>
          </p:nvCxnSpPr>
          <p:spPr>
            <a:xfrm flipH="1" flipV="1">
              <a:off x="6567511" y="3673593"/>
              <a:ext cx="1644911" cy="565168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0"/>
              <a:endCxn id="9" idx="2"/>
            </p:cNvCxnSpPr>
            <p:nvPr/>
          </p:nvCxnSpPr>
          <p:spPr>
            <a:xfrm flipH="1" flipV="1">
              <a:off x="6572344" y="4677074"/>
              <a:ext cx="901" cy="566301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12" idx="2"/>
            </p:cNvCxnSpPr>
            <p:nvPr/>
          </p:nvCxnSpPr>
          <p:spPr>
            <a:xfrm flipV="1">
              <a:off x="8212074" y="4677074"/>
              <a:ext cx="348" cy="566289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48544" y="2229554"/>
              <a:ext cx="1414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System Model</a:t>
              </a:r>
              <a:endParaRPr lang="en-US" sz="14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9258" y="3314783"/>
              <a:ext cx="66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…...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17845" y="4329262"/>
              <a:ext cx="54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75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988"/>
            <a:ext cx="8229600" cy="982209"/>
          </a:xfrm>
        </p:spPr>
        <p:txBody>
          <a:bodyPr>
            <a:normAutofit/>
          </a:bodyPr>
          <a:lstStyle/>
          <a:p>
            <a:r>
              <a:rPr lang="en-US" dirty="0" smtClean="0"/>
              <a:t>Run-time Self-reconfiguration Logic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47132" y="3085085"/>
            <a:ext cx="1326995" cy="1781579"/>
          </a:xfrm>
          <a:custGeom>
            <a:avLst/>
            <a:gdLst>
              <a:gd name="connsiteX0" fmla="*/ 802888 w 1326995"/>
              <a:gd name="connsiteY0" fmla="*/ 44605 h 1781579"/>
              <a:gd name="connsiteX1" fmla="*/ 802888 w 1326995"/>
              <a:gd name="connsiteY1" fmla="*/ 44605 h 1781579"/>
              <a:gd name="connsiteX2" fmla="*/ 936702 w 1326995"/>
              <a:gd name="connsiteY2" fmla="*/ 100361 h 1781579"/>
              <a:gd name="connsiteX3" fmla="*/ 992458 w 1326995"/>
              <a:gd name="connsiteY3" fmla="*/ 133814 h 1781579"/>
              <a:gd name="connsiteX4" fmla="*/ 1014761 w 1326995"/>
              <a:gd name="connsiteY4" fmla="*/ 156117 h 1781579"/>
              <a:gd name="connsiteX5" fmla="*/ 1048214 w 1326995"/>
              <a:gd name="connsiteY5" fmla="*/ 167268 h 1781579"/>
              <a:gd name="connsiteX6" fmla="*/ 1092819 w 1326995"/>
              <a:gd name="connsiteY6" fmla="*/ 211873 h 1781579"/>
              <a:gd name="connsiteX7" fmla="*/ 1115122 w 1326995"/>
              <a:gd name="connsiteY7" fmla="*/ 234175 h 1781579"/>
              <a:gd name="connsiteX8" fmla="*/ 1148575 w 1326995"/>
              <a:gd name="connsiteY8" fmla="*/ 256478 h 1781579"/>
              <a:gd name="connsiteX9" fmla="*/ 1170878 w 1326995"/>
              <a:gd name="connsiteY9" fmla="*/ 289931 h 1781579"/>
              <a:gd name="connsiteX10" fmla="*/ 1226634 w 1326995"/>
              <a:gd name="connsiteY10" fmla="*/ 334536 h 1781579"/>
              <a:gd name="connsiteX11" fmla="*/ 1237785 w 1326995"/>
              <a:gd name="connsiteY11" fmla="*/ 367990 h 1781579"/>
              <a:gd name="connsiteX12" fmla="*/ 1260088 w 1326995"/>
              <a:gd name="connsiteY12" fmla="*/ 390292 h 1781579"/>
              <a:gd name="connsiteX13" fmla="*/ 1282390 w 1326995"/>
              <a:gd name="connsiteY13" fmla="*/ 423746 h 1781579"/>
              <a:gd name="connsiteX14" fmla="*/ 1293541 w 1326995"/>
              <a:gd name="connsiteY14" fmla="*/ 468351 h 1781579"/>
              <a:gd name="connsiteX15" fmla="*/ 1315844 w 1326995"/>
              <a:gd name="connsiteY15" fmla="*/ 501805 h 1781579"/>
              <a:gd name="connsiteX16" fmla="*/ 1326995 w 1326995"/>
              <a:gd name="connsiteY16" fmla="*/ 535258 h 1781579"/>
              <a:gd name="connsiteX17" fmla="*/ 1315844 w 1326995"/>
              <a:gd name="connsiteY17" fmla="*/ 791736 h 1781579"/>
              <a:gd name="connsiteX18" fmla="*/ 1304692 w 1326995"/>
              <a:gd name="connsiteY18" fmla="*/ 836341 h 1781579"/>
              <a:gd name="connsiteX19" fmla="*/ 1293541 w 1326995"/>
              <a:gd name="connsiteY19" fmla="*/ 892097 h 1781579"/>
              <a:gd name="connsiteX20" fmla="*/ 1282390 w 1326995"/>
              <a:gd name="connsiteY20" fmla="*/ 925551 h 1781579"/>
              <a:gd name="connsiteX21" fmla="*/ 1271239 w 1326995"/>
              <a:gd name="connsiteY21" fmla="*/ 970156 h 1781579"/>
              <a:gd name="connsiteX22" fmla="*/ 1248936 w 1326995"/>
              <a:gd name="connsiteY22" fmla="*/ 1037063 h 1781579"/>
              <a:gd name="connsiteX23" fmla="*/ 1226634 w 1326995"/>
              <a:gd name="connsiteY23" fmla="*/ 1115122 h 1781579"/>
              <a:gd name="connsiteX24" fmla="*/ 1204331 w 1326995"/>
              <a:gd name="connsiteY24" fmla="*/ 1148575 h 1781579"/>
              <a:gd name="connsiteX25" fmla="*/ 1170878 w 1326995"/>
              <a:gd name="connsiteY25" fmla="*/ 1215483 h 1781579"/>
              <a:gd name="connsiteX26" fmla="*/ 1159727 w 1326995"/>
              <a:gd name="connsiteY26" fmla="*/ 1248936 h 1781579"/>
              <a:gd name="connsiteX27" fmla="*/ 1103970 w 1326995"/>
              <a:gd name="connsiteY27" fmla="*/ 1304692 h 1781579"/>
              <a:gd name="connsiteX28" fmla="*/ 1081668 w 1326995"/>
              <a:gd name="connsiteY28" fmla="*/ 1326995 h 1781579"/>
              <a:gd name="connsiteX29" fmla="*/ 1048214 w 1326995"/>
              <a:gd name="connsiteY29" fmla="*/ 1360448 h 1781579"/>
              <a:gd name="connsiteX30" fmla="*/ 1025912 w 1326995"/>
              <a:gd name="connsiteY30" fmla="*/ 1393902 h 1781579"/>
              <a:gd name="connsiteX31" fmla="*/ 1003609 w 1326995"/>
              <a:gd name="connsiteY31" fmla="*/ 1416205 h 1781579"/>
              <a:gd name="connsiteX32" fmla="*/ 981307 w 1326995"/>
              <a:gd name="connsiteY32" fmla="*/ 1449658 h 1781579"/>
              <a:gd name="connsiteX33" fmla="*/ 936702 w 1326995"/>
              <a:gd name="connsiteY33" fmla="*/ 1494263 h 1781579"/>
              <a:gd name="connsiteX34" fmla="*/ 892097 w 1326995"/>
              <a:gd name="connsiteY34" fmla="*/ 1550019 h 1781579"/>
              <a:gd name="connsiteX35" fmla="*/ 814039 w 1326995"/>
              <a:gd name="connsiteY35" fmla="*/ 1605775 h 1781579"/>
              <a:gd name="connsiteX36" fmla="*/ 735980 w 1326995"/>
              <a:gd name="connsiteY36" fmla="*/ 1650380 h 1781579"/>
              <a:gd name="connsiteX37" fmla="*/ 713678 w 1326995"/>
              <a:gd name="connsiteY37" fmla="*/ 1672683 h 1781579"/>
              <a:gd name="connsiteX38" fmla="*/ 646770 w 1326995"/>
              <a:gd name="connsiteY38" fmla="*/ 1694985 h 1781579"/>
              <a:gd name="connsiteX39" fmla="*/ 546409 w 1326995"/>
              <a:gd name="connsiteY39" fmla="*/ 1728439 h 1781579"/>
              <a:gd name="connsiteX40" fmla="*/ 446048 w 1326995"/>
              <a:gd name="connsiteY40" fmla="*/ 1761892 h 1781579"/>
              <a:gd name="connsiteX41" fmla="*/ 412595 w 1326995"/>
              <a:gd name="connsiteY41" fmla="*/ 1773044 h 1781579"/>
              <a:gd name="connsiteX42" fmla="*/ 100361 w 1326995"/>
              <a:gd name="connsiteY42" fmla="*/ 1739590 h 1781579"/>
              <a:gd name="connsiteX43" fmla="*/ 78058 w 1326995"/>
              <a:gd name="connsiteY43" fmla="*/ 1717287 h 1781579"/>
              <a:gd name="connsiteX44" fmla="*/ 55756 w 1326995"/>
              <a:gd name="connsiteY44" fmla="*/ 1683834 h 1781579"/>
              <a:gd name="connsiteX45" fmla="*/ 44605 w 1326995"/>
              <a:gd name="connsiteY45" fmla="*/ 1650380 h 1781579"/>
              <a:gd name="connsiteX46" fmla="*/ 22302 w 1326995"/>
              <a:gd name="connsiteY46" fmla="*/ 1628078 h 1781579"/>
              <a:gd name="connsiteX47" fmla="*/ 0 w 1326995"/>
              <a:gd name="connsiteY47" fmla="*/ 1561170 h 1781579"/>
              <a:gd name="connsiteX48" fmla="*/ 22302 w 1326995"/>
              <a:gd name="connsiteY48" fmla="*/ 1193180 h 1781579"/>
              <a:gd name="connsiteX49" fmla="*/ 44605 w 1326995"/>
              <a:gd name="connsiteY49" fmla="*/ 1037063 h 1781579"/>
              <a:gd name="connsiteX50" fmla="*/ 66907 w 1326995"/>
              <a:gd name="connsiteY50" fmla="*/ 903248 h 1781579"/>
              <a:gd name="connsiteX51" fmla="*/ 78058 w 1326995"/>
              <a:gd name="connsiteY51" fmla="*/ 780585 h 1781579"/>
              <a:gd name="connsiteX52" fmla="*/ 89209 w 1326995"/>
              <a:gd name="connsiteY52" fmla="*/ 724829 h 1781579"/>
              <a:gd name="connsiteX53" fmla="*/ 100361 w 1326995"/>
              <a:gd name="connsiteY53" fmla="*/ 624468 h 1781579"/>
              <a:gd name="connsiteX54" fmla="*/ 111512 w 1326995"/>
              <a:gd name="connsiteY54" fmla="*/ 568712 h 1781579"/>
              <a:gd name="connsiteX55" fmla="*/ 133814 w 1326995"/>
              <a:gd name="connsiteY55" fmla="*/ 457200 h 1781579"/>
              <a:gd name="connsiteX56" fmla="*/ 156117 w 1326995"/>
              <a:gd name="connsiteY56" fmla="*/ 345687 h 1781579"/>
              <a:gd name="connsiteX57" fmla="*/ 189570 w 1326995"/>
              <a:gd name="connsiteY57" fmla="*/ 223024 h 1781579"/>
              <a:gd name="connsiteX58" fmla="*/ 211873 w 1326995"/>
              <a:gd name="connsiteY58" fmla="*/ 178419 h 1781579"/>
              <a:gd name="connsiteX59" fmla="*/ 223024 w 1326995"/>
              <a:gd name="connsiteY59" fmla="*/ 144966 h 1781579"/>
              <a:gd name="connsiteX60" fmla="*/ 278780 w 1326995"/>
              <a:gd name="connsiteY60" fmla="*/ 100361 h 1781579"/>
              <a:gd name="connsiteX61" fmla="*/ 334536 w 1326995"/>
              <a:gd name="connsiteY61" fmla="*/ 55756 h 1781579"/>
              <a:gd name="connsiteX62" fmla="*/ 367990 w 1326995"/>
              <a:gd name="connsiteY62" fmla="*/ 44605 h 1781579"/>
              <a:gd name="connsiteX63" fmla="*/ 524107 w 1326995"/>
              <a:gd name="connsiteY63" fmla="*/ 22302 h 1781579"/>
              <a:gd name="connsiteX64" fmla="*/ 635619 w 1326995"/>
              <a:gd name="connsiteY64" fmla="*/ 0 h 1781579"/>
              <a:gd name="connsiteX65" fmla="*/ 769434 w 1326995"/>
              <a:gd name="connsiteY65" fmla="*/ 11151 h 1781579"/>
              <a:gd name="connsiteX66" fmla="*/ 802888 w 1326995"/>
              <a:gd name="connsiteY66" fmla="*/ 44605 h 17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326995" h="1781579">
                <a:moveTo>
                  <a:pt x="802888" y="44605"/>
                </a:moveTo>
                <a:lnTo>
                  <a:pt x="802888" y="44605"/>
                </a:lnTo>
                <a:cubicBezTo>
                  <a:pt x="827964" y="54009"/>
                  <a:pt x="905408" y="79498"/>
                  <a:pt x="936702" y="100361"/>
                </a:cubicBezTo>
                <a:cubicBezTo>
                  <a:pt x="997928" y="141178"/>
                  <a:pt x="914807" y="107930"/>
                  <a:pt x="992458" y="133814"/>
                </a:cubicBezTo>
                <a:cubicBezTo>
                  <a:pt x="999892" y="141248"/>
                  <a:pt x="1005746" y="150708"/>
                  <a:pt x="1014761" y="156117"/>
                </a:cubicBezTo>
                <a:cubicBezTo>
                  <a:pt x="1024840" y="162165"/>
                  <a:pt x="1039903" y="158957"/>
                  <a:pt x="1048214" y="167268"/>
                </a:cubicBezTo>
                <a:cubicBezTo>
                  <a:pt x="1107687" y="226741"/>
                  <a:pt x="1003613" y="182138"/>
                  <a:pt x="1092819" y="211873"/>
                </a:cubicBezTo>
                <a:cubicBezTo>
                  <a:pt x="1100253" y="219307"/>
                  <a:pt x="1106912" y="227607"/>
                  <a:pt x="1115122" y="234175"/>
                </a:cubicBezTo>
                <a:cubicBezTo>
                  <a:pt x="1125587" y="242547"/>
                  <a:pt x="1139098" y="247001"/>
                  <a:pt x="1148575" y="256478"/>
                </a:cubicBezTo>
                <a:cubicBezTo>
                  <a:pt x="1158052" y="265955"/>
                  <a:pt x="1162506" y="279466"/>
                  <a:pt x="1170878" y="289931"/>
                </a:cubicBezTo>
                <a:cubicBezTo>
                  <a:pt x="1189040" y="312634"/>
                  <a:pt x="1201790" y="317974"/>
                  <a:pt x="1226634" y="334536"/>
                </a:cubicBezTo>
                <a:cubicBezTo>
                  <a:pt x="1230351" y="345687"/>
                  <a:pt x="1231737" y="357911"/>
                  <a:pt x="1237785" y="367990"/>
                </a:cubicBezTo>
                <a:cubicBezTo>
                  <a:pt x="1243194" y="377005"/>
                  <a:pt x="1253520" y="382082"/>
                  <a:pt x="1260088" y="390292"/>
                </a:cubicBezTo>
                <a:cubicBezTo>
                  <a:pt x="1268460" y="400757"/>
                  <a:pt x="1274956" y="412595"/>
                  <a:pt x="1282390" y="423746"/>
                </a:cubicBezTo>
                <a:cubicBezTo>
                  <a:pt x="1286107" y="438614"/>
                  <a:pt x="1287504" y="454264"/>
                  <a:pt x="1293541" y="468351"/>
                </a:cubicBezTo>
                <a:cubicBezTo>
                  <a:pt x="1298820" y="480670"/>
                  <a:pt x="1309850" y="489818"/>
                  <a:pt x="1315844" y="501805"/>
                </a:cubicBezTo>
                <a:cubicBezTo>
                  <a:pt x="1321101" y="512318"/>
                  <a:pt x="1323278" y="524107"/>
                  <a:pt x="1326995" y="535258"/>
                </a:cubicBezTo>
                <a:cubicBezTo>
                  <a:pt x="1323278" y="620751"/>
                  <a:pt x="1322166" y="706396"/>
                  <a:pt x="1315844" y="791736"/>
                </a:cubicBezTo>
                <a:cubicBezTo>
                  <a:pt x="1314712" y="807020"/>
                  <a:pt x="1308017" y="821380"/>
                  <a:pt x="1304692" y="836341"/>
                </a:cubicBezTo>
                <a:cubicBezTo>
                  <a:pt x="1300580" y="854843"/>
                  <a:pt x="1298138" y="873709"/>
                  <a:pt x="1293541" y="892097"/>
                </a:cubicBezTo>
                <a:cubicBezTo>
                  <a:pt x="1290690" y="903501"/>
                  <a:pt x="1285619" y="914249"/>
                  <a:pt x="1282390" y="925551"/>
                </a:cubicBezTo>
                <a:cubicBezTo>
                  <a:pt x="1278180" y="940287"/>
                  <a:pt x="1275643" y="955476"/>
                  <a:pt x="1271239" y="970156"/>
                </a:cubicBezTo>
                <a:cubicBezTo>
                  <a:pt x="1264484" y="992673"/>
                  <a:pt x="1254638" y="1014256"/>
                  <a:pt x="1248936" y="1037063"/>
                </a:cubicBezTo>
                <a:cubicBezTo>
                  <a:pt x="1245364" y="1051352"/>
                  <a:pt x="1234632" y="1099126"/>
                  <a:pt x="1226634" y="1115122"/>
                </a:cubicBezTo>
                <a:cubicBezTo>
                  <a:pt x="1220640" y="1127109"/>
                  <a:pt x="1211765" y="1137424"/>
                  <a:pt x="1204331" y="1148575"/>
                </a:cubicBezTo>
                <a:cubicBezTo>
                  <a:pt x="1176304" y="1232659"/>
                  <a:pt x="1214110" y="1129018"/>
                  <a:pt x="1170878" y="1215483"/>
                </a:cubicBezTo>
                <a:cubicBezTo>
                  <a:pt x="1165621" y="1225996"/>
                  <a:pt x="1166780" y="1239533"/>
                  <a:pt x="1159727" y="1248936"/>
                </a:cubicBezTo>
                <a:cubicBezTo>
                  <a:pt x="1143956" y="1269963"/>
                  <a:pt x="1122556" y="1286106"/>
                  <a:pt x="1103970" y="1304692"/>
                </a:cubicBezTo>
                <a:lnTo>
                  <a:pt x="1081668" y="1326995"/>
                </a:lnTo>
                <a:cubicBezTo>
                  <a:pt x="1070517" y="1338146"/>
                  <a:pt x="1056962" y="1347326"/>
                  <a:pt x="1048214" y="1360448"/>
                </a:cubicBezTo>
                <a:cubicBezTo>
                  <a:pt x="1040780" y="1371599"/>
                  <a:pt x="1034284" y="1383437"/>
                  <a:pt x="1025912" y="1393902"/>
                </a:cubicBezTo>
                <a:cubicBezTo>
                  <a:pt x="1019344" y="1402112"/>
                  <a:pt x="1010177" y="1407995"/>
                  <a:pt x="1003609" y="1416205"/>
                </a:cubicBezTo>
                <a:cubicBezTo>
                  <a:pt x="995237" y="1426670"/>
                  <a:pt x="990029" y="1439483"/>
                  <a:pt x="981307" y="1449658"/>
                </a:cubicBezTo>
                <a:cubicBezTo>
                  <a:pt x="967623" y="1465623"/>
                  <a:pt x="936702" y="1494263"/>
                  <a:pt x="936702" y="1494263"/>
                </a:cubicBezTo>
                <a:cubicBezTo>
                  <a:pt x="917942" y="1550544"/>
                  <a:pt x="939175" y="1509667"/>
                  <a:pt x="892097" y="1550019"/>
                </a:cubicBezTo>
                <a:cubicBezTo>
                  <a:pt x="824748" y="1607746"/>
                  <a:pt x="875508" y="1585285"/>
                  <a:pt x="814039" y="1605775"/>
                </a:cubicBezTo>
                <a:cubicBezTo>
                  <a:pt x="763816" y="1655998"/>
                  <a:pt x="827707" y="1597964"/>
                  <a:pt x="735980" y="1650380"/>
                </a:cubicBezTo>
                <a:cubicBezTo>
                  <a:pt x="726852" y="1655596"/>
                  <a:pt x="723082" y="1667981"/>
                  <a:pt x="713678" y="1672683"/>
                </a:cubicBezTo>
                <a:cubicBezTo>
                  <a:pt x="692651" y="1683197"/>
                  <a:pt x="669073" y="1687551"/>
                  <a:pt x="646770" y="1694985"/>
                </a:cubicBezTo>
                <a:lnTo>
                  <a:pt x="546409" y="1728439"/>
                </a:lnTo>
                <a:lnTo>
                  <a:pt x="446048" y="1761892"/>
                </a:lnTo>
                <a:lnTo>
                  <a:pt x="412595" y="1773044"/>
                </a:lnTo>
                <a:cubicBezTo>
                  <a:pt x="255362" y="1766754"/>
                  <a:pt x="191751" y="1812702"/>
                  <a:pt x="100361" y="1739590"/>
                </a:cubicBezTo>
                <a:cubicBezTo>
                  <a:pt x="92151" y="1733022"/>
                  <a:pt x="84626" y="1725497"/>
                  <a:pt x="78058" y="1717287"/>
                </a:cubicBezTo>
                <a:cubicBezTo>
                  <a:pt x="69686" y="1706822"/>
                  <a:pt x="63190" y="1694985"/>
                  <a:pt x="55756" y="1683834"/>
                </a:cubicBezTo>
                <a:cubicBezTo>
                  <a:pt x="52039" y="1672683"/>
                  <a:pt x="50653" y="1660459"/>
                  <a:pt x="44605" y="1650380"/>
                </a:cubicBezTo>
                <a:cubicBezTo>
                  <a:pt x="39196" y="1641365"/>
                  <a:pt x="27004" y="1637482"/>
                  <a:pt x="22302" y="1628078"/>
                </a:cubicBezTo>
                <a:cubicBezTo>
                  <a:pt x="11788" y="1607051"/>
                  <a:pt x="0" y="1561170"/>
                  <a:pt x="0" y="1561170"/>
                </a:cubicBezTo>
                <a:cubicBezTo>
                  <a:pt x="7434" y="1438507"/>
                  <a:pt x="4923" y="1314833"/>
                  <a:pt x="22302" y="1193180"/>
                </a:cubicBezTo>
                <a:cubicBezTo>
                  <a:pt x="29736" y="1141141"/>
                  <a:pt x="35963" y="1088915"/>
                  <a:pt x="44605" y="1037063"/>
                </a:cubicBezTo>
                <a:cubicBezTo>
                  <a:pt x="52039" y="992458"/>
                  <a:pt x="62813" y="948283"/>
                  <a:pt x="66907" y="903248"/>
                </a:cubicBezTo>
                <a:cubicBezTo>
                  <a:pt x="70624" y="862360"/>
                  <a:pt x="72966" y="821324"/>
                  <a:pt x="78058" y="780585"/>
                </a:cubicBezTo>
                <a:cubicBezTo>
                  <a:pt x="80409" y="761778"/>
                  <a:pt x="86529" y="743592"/>
                  <a:pt x="89209" y="724829"/>
                </a:cubicBezTo>
                <a:cubicBezTo>
                  <a:pt x="93969" y="691508"/>
                  <a:pt x="95601" y="657789"/>
                  <a:pt x="100361" y="624468"/>
                </a:cubicBezTo>
                <a:cubicBezTo>
                  <a:pt x="103041" y="605705"/>
                  <a:pt x="108396" y="587408"/>
                  <a:pt x="111512" y="568712"/>
                </a:cubicBezTo>
                <a:cubicBezTo>
                  <a:pt x="128596" y="466204"/>
                  <a:pt x="112441" y="521318"/>
                  <a:pt x="133814" y="457200"/>
                </a:cubicBezTo>
                <a:cubicBezTo>
                  <a:pt x="161138" y="265948"/>
                  <a:pt x="130166" y="449494"/>
                  <a:pt x="156117" y="345687"/>
                </a:cubicBezTo>
                <a:cubicBezTo>
                  <a:pt x="168352" y="296746"/>
                  <a:pt x="165648" y="270866"/>
                  <a:pt x="189570" y="223024"/>
                </a:cubicBezTo>
                <a:cubicBezTo>
                  <a:pt x="197004" y="208156"/>
                  <a:pt x="205325" y="193698"/>
                  <a:pt x="211873" y="178419"/>
                </a:cubicBezTo>
                <a:cubicBezTo>
                  <a:pt x="216503" y="167615"/>
                  <a:pt x="216976" y="155045"/>
                  <a:pt x="223024" y="144966"/>
                </a:cubicBezTo>
                <a:cubicBezTo>
                  <a:pt x="235451" y="124254"/>
                  <a:pt x="261247" y="114387"/>
                  <a:pt x="278780" y="100361"/>
                </a:cubicBezTo>
                <a:cubicBezTo>
                  <a:pt x="313352" y="72703"/>
                  <a:pt x="288775" y="78636"/>
                  <a:pt x="334536" y="55756"/>
                </a:cubicBezTo>
                <a:cubicBezTo>
                  <a:pt x="345050" y="50499"/>
                  <a:pt x="356688" y="47834"/>
                  <a:pt x="367990" y="44605"/>
                </a:cubicBezTo>
                <a:cubicBezTo>
                  <a:pt x="433294" y="25946"/>
                  <a:pt x="435227" y="31190"/>
                  <a:pt x="524107" y="22302"/>
                </a:cubicBezTo>
                <a:cubicBezTo>
                  <a:pt x="565304" y="8570"/>
                  <a:pt x="584366" y="0"/>
                  <a:pt x="635619" y="0"/>
                </a:cubicBezTo>
                <a:cubicBezTo>
                  <a:pt x="680379" y="0"/>
                  <a:pt x="724829" y="7434"/>
                  <a:pt x="769434" y="11151"/>
                </a:cubicBezTo>
                <a:cubicBezTo>
                  <a:pt x="807262" y="36369"/>
                  <a:pt x="797312" y="39029"/>
                  <a:pt x="802888" y="44605"/>
                </a:cubicBezTo>
                <a:close/>
              </a:path>
            </a:pathLst>
          </a:custGeom>
          <a:solidFill>
            <a:srgbClr val="FF0000">
              <a:alpha val="2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0772" y="2560978"/>
            <a:ext cx="4528790" cy="3362091"/>
            <a:chOff x="1828801" y="2062976"/>
            <a:chExt cx="4528790" cy="3362091"/>
          </a:xfrm>
        </p:grpSpPr>
        <p:sp>
          <p:nvSpPr>
            <p:cNvPr id="6" name="Oval 5"/>
            <p:cNvSpPr/>
            <p:nvPr/>
          </p:nvSpPr>
          <p:spPr>
            <a:xfrm>
              <a:off x="4215161" y="3546087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87083" y="2743199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47171" y="2776653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43921" y="3144641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95746" y="2999677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48975" y="4538545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24507" y="4003287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37263" y="3805352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11550" y="4282067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95746" y="3802565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20896" y="4666784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824866" y="4538545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97151" y="3289609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85277" y="3930804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79179" y="5006895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973443" y="4778294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839629" y="4265340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828801" y="2062976"/>
              <a:ext cx="4528790" cy="33620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82789" y="2373701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0668" y="2899317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865542" y="3417847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81185" y="3980984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25429" y="4502302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59240" y="2486721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9787" y="2256614"/>
              <a:ext cx="267629" cy="256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15784" y="2587278"/>
            <a:ext cx="34065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Configuration space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Initial configuration point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Fault disables part of space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New configuration point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Reconfiguration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Function recovered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Another fault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New configuration point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Reconfiguration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 smtClean="0"/>
              <a:t>Function recovered </a:t>
            </a:r>
          </a:p>
        </p:txBody>
      </p:sp>
      <p:sp>
        <p:nvSpPr>
          <p:cNvPr id="32" name="Oval 31"/>
          <p:cNvSpPr/>
          <p:nvPr/>
        </p:nvSpPr>
        <p:spPr>
          <a:xfrm>
            <a:off x="1409234" y="4306143"/>
            <a:ext cx="267629" cy="25647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84917" y="4780069"/>
            <a:ext cx="267629" cy="25647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5"/>
            <a:endCxn id="33" idx="1"/>
          </p:cNvCxnSpPr>
          <p:nvPr/>
        </p:nvCxnSpPr>
        <p:spPr>
          <a:xfrm>
            <a:off x="1637670" y="4525061"/>
            <a:ext cx="386440" cy="2925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09234" y="4308932"/>
            <a:ext cx="267629" cy="256478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406480" y="4278573"/>
            <a:ext cx="2715254" cy="1488414"/>
          </a:xfrm>
          <a:custGeom>
            <a:avLst/>
            <a:gdLst>
              <a:gd name="connsiteX0" fmla="*/ 751668 w 2644400"/>
              <a:gd name="connsiteY0" fmla="*/ 15498 h 1488414"/>
              <a:gd name="connsiteX1" fmla="*/ 751668 w 2644400"/>
              <a:gd name="connsiteY1" fmla="*/ 15498 h 1488414"/>
              <a:gd name="connsiteX2" fmla="*/ 604434 w 2644400"/>
              <a:gd name="connsiteY2" fmla="*/ 131735 h 1488414"/>
              <a:gd name="connsiteX3" fmla="*/ 557939 w 2644400"/>
              <a:gd name="connsiteY3" fmla="*/ 162732 h 1488414"/>
              <a:gd name="connsiteX4" fmla="*/ 488197 w 2644400"/>
              <a:gd name="connsiteY4" fmla="*/ 216976 h 1488414"/>
              <a:gd name="connsiteX5" fmla="*/ 441702 w 2644400"/>
              <a:gd name="connsiteY5" fmla="*/ 263471 h 1488414"/>
              <a:gd name="connsiteX6" fmla="*/ 395207 w 2644400"/>
              <a:gd name="connsiteY6" fmla="*/ 294467 h 1488414"/>
              <a:gd name="connsiteX7" fmla="*/ 340963 w 2644400"/>
              <a:gd name="connsiteY7" fmla="*/ 348711 h 1488414"/>
              <a:gd name="connsiteX8" fmla="*/ 271220 w 2644400"/>
              <a:gd name="connsiteY8" fmla="*/ 426203 h 1488414"/>
              <a:gd name="connsiteX9" fmla="*/ 271220 w 2644400"/>
              <a:gd name="connsiteY9" fmla="*/ 426203 h 1488414"/>
              <a:gd name="connsiteX10" fmla="*/ 185980 w 2644400"/>
              <a:gd name="connsiteY10" fmla="*/ 534691 h 1488414"/>
              <a:gd name="connsiteX11" fmla="*/ 147234 w 2644400"/>
              <a:gd name="connsiteY11" fmla="*/ 573437 h 1488414"/>
              <a:gd name="connsiteX12" fmla="*/ 116237 w 2644400"/>
              <a:gd name="connsiteY12" fmla="*/ 643179 h 1488414"/>
              <a:gd name="connsiteX13" fmla="*/ 108488 w 2644400"/>
              <a:gd name="connsiteY13" fmla="*/ 666427 h 1488414"/>
              <a:gd name="connsiteX14" fmla="*/ 100739 w 2644400"/>
              <a:gd name="connsiteY14" fmla="*/ 705172 h 1488414"/>
              <a:gd name="connsiteX15" fmla="*/ 85241 w 2644400"/>
              <a:gd name="connsiteY15" fmla="*/ 728420 h 1488414"/>
              <a:gd name="connsiteX16" fmla="*/ 77492 w 2644400"/>
              <a:gd name="connsiteY16" fmla="*/ 767166 h 1488414"/>
              <a:gd name="connsiteX17" fmla="*/ 69743 w 2644400"/>
              <a:gd name="connsiteY17" fmla="*/ 798162 h 1488414"/>
              <a:gd name="connsiteX18" fmla="*/ 46495 w 2644400"/>
              <a:gd name="connsiteY18" fmla="*/ 922149 h 1488414"/>
              <a:gd name="connsiteX19" fmla="*/ 38746 w 2644400"/>
              <a:gd name="connsiteY19" fmla="*/ 945396 h 1488414"/>
              <a:gd name="connsiteX20" fmla="*/ 23248 w 2644400"/>
              <a:gd name="connsiteY20" fmla="*/ 968644 h 1488414"/>
              <a:gd name="connsiteX21" fmla="*/ 15498 w 2644400"/>
              <a:gd name="connsiteY21" fmla="*/ 999640 h 1488414"/>
              <a:gd name="connsiteX22" fmla="*/ 0 w 2644400"/>
              <a:gd name="connsiteY22" fmla="*/ 1046135 h 1488414"/>
              <a:gd name="connsiteX23" fmla="*/ 7749 w 2644400"/>
              <a:gd name="connsiteY23" fmla="*/ 1146874 h 1488414"/>
              <a:gd name="connsiteX24" fmla="*/ 23248 w 2644400"/>
              <a:gd name="connsiteY24" fmla="*/ 1162372 h 1488414"/>
              <a:gd name="connsiteX25" fmla="*/ 54244 w 2644400"/>
              <a:gd name="connsiteY25" fmla="*/ 1185620 h 1488414"/>
              <a:gd name="connsiteX26" fmla="*/ 108488 w 2644400"/>
              <a:gd name="connsiteY26" fmla="*/ 1255362 h 1488414"/>
              <a:gd name="connsiteX27" fmla="*/ 154983 w 2644400"/>
              <a:gd name="connsiteY27" fmla="*/ 1286359 h 1488414"/>
              <a:gd name="connsiteX28" fmla="*/ 240224 w 2644400"/>
              <a:gd name="connsiteY28" fmla="*/ 1332854 h 1488414"/>
              <a:gd name="connsiteX29" fmla="*/ 286719 w 2644400"/>
              <a:gd name="connsiteY29" fmla="*/ 1348352 h 1488414"/>
              <a:gd name="connsiteX30" fmla="*/ 356461 w 2644400"/>
              <a:gd name="connsiteY30" fmla="*/ 1371600 h 1488414"/>
              <a:gd name="connsiteX31" fmla="*/ 410705 w 2644400"/>
              <a:gd name="connsiteY31" fmla="*/ 1394847 h 1488414"/>
              <a:gd name="connsiteX32" fmla="*/ 433953 w 2644400"/>
              <a:gd name="connsiteY32" fmla="*/ 1410345 h 1488414"/>
              <a:gd name="connsiteX33" fmla="*/ 612183 w 2644400"/>
              <a:gd name="connsiteY33" fmla="*/ 1441342 h 1488414"/>
              <a:gd name="connsiteX34" fmla="*/ 650929 w 2644400"/>
              <a:gd name="connsiteY34" fmla="*/ 1449091 h 1488414"/>
              <a:gd name="connsiteX35" fmla="*/ 759417 w 2644400"/>
              <a:gd name="connsiteY35" fmla="*/ 1464589 h 1488414"/>
              <a:gd name="connsiteX36" fmla="*/ 813661 w 2644400"/>
              <a:gd name="connsiteY36" fmla="*/ 1480088 h 1488414"/>
              <a:gd name="connsiteX37" fmla="*/ 1208868 w 2644400"/>
              <a:gd name="connsiteY37" fmla="*/ 1480088 h 1488414"/>
              <a:gd name="connsiteX38" fmla="*/ 1317356 w 2644400"/>
              <a:gd name="connsiteY38" fmla="*/ 1464589 h 1488414"/>
              <a:gd name="connsiteX39" fmla="*/ 1433593 w 2644400"/>
              <a:gd name="connsiteY39" fmla="*/ 1456840 h 1488414"/>
              <a:gd name="connsiteX40" fmla="*/ 1511085 w 2644400"/>
              <a:gd name="connsiteY40" fmla="*/ 1449091 h 1488414"/>
              <a:gd name="connsiteX41" fmla="*/ 1588576 w 2644400"/>
              <a:gd name="connsiteY41" fmla="*/ 1425844 h 1488414"/>
              <a:gd name="connsiteX42" fmla="*/ 1658319 w 2644400"/>
              <a:gd name="connsiteY42" fmla="*/ 1410345 h 1488414"/>
              <a:gd name="connsiteX43" fmla="*/ 2378990 w 2644400"/>
              <a:gd name="connsiteY43" fmla="*/ 1402596 h 1488414"/>
              <a:gd name="connsiteX44" fmla="*/ 2402237 w 2644400"/>
              <a:gd name="connsiteY44" fmla="*/ 1394847 h 1488414"/>
              <a:gd name="connsiteX45" fmla="*/ 2448732 w 2644400"/>
              <a:gd name="connsiteY45" fmla="*/ 1387098 h 1488414"/>
              <a:gd name="connsiteX46" fmla="*/ 2479729 w 2644400"/>
              <a:gd name="connsiteY46" fmla="*/ 1371600 h 1488414"/>
              <a:gd name="connsiteX47" fmla="*/ 2557220 w 2644400"/>
              <a:gd name="connsiteY47" fmla="*/ 1317355 h 1488414"/>
              <a:gd name="connsiteX48" fmla="*/ 2619214 w 2644400"/>
              <a:gd name="connsiteY48" fmla="*/ 1255362 h 1488414"/>
              <a:gd name="connsiteX49" fmla="*/ 2634712 w 2644400"/>
              <a:gd name="connsiteY49" fmla="*/ 1216617 h 1488414"/>
              <a:gd name="connsiteX50" fmla="*/ 2634712 w 2644400"/>
              <a:gd name="connsiteY50" fmla="*/ 1061633 h 1488414"/>
              <a:gd name="connsiteX51" fmla="*/ 2580468 w 2644400"/>
              <a:gd name="connsiteY51" fmla="*/ 1007389 h 1488414"/>
              <a:gd name="connsiteX52" fmla="*/ 2533973 w 2644400"/>
              <a:gd name="connsiteY52" fmla="*/ 968644 h 1488414"/>
              <a:gd name="connsiteX53" fmla="*/ 2510726 w 2644400"/>
              <a:gd name="connsiteY53" fmla="*/ 945396 h 1488414"/>
              <a:gd name="connsiteX54" fmla="*/ 2471980 w 2644400"/>
              <a:gd name="connsiteY54" fmla="*/ 937647 h 1488414"/>
              <a:gd name="connsiteX55" fmla="*/ 2363492 w 2644400"/>
              <a:gd name="connsiteY55" fmla="*/ 906650 h 1488414"/>
              <a:gd name="connsiteX56" fmla="*/ 2340244 w 2644400"/>
              <a:gd name="connsiteY56" fmla="*/ 898901 h 1488414"/>
              <a:gd name="connsiteX57" fmla="*/ 2286000 w 2644400"/>
              <a:gd name="connsiteY57" fmla="*/ 891152 h 1488414"/>
              <a:gd name="connsiteX58" fmla="*/ 2177512 w 2644400"/>
              <a:gd name="connsiteY58" fmla="*/ 867905 h 1488414"/>
              <a:gd name="connsiteX59" fmla="*/ 2100020 w 2644400"/>
              <a:gd name="connsiteY59" fmla="*/ 852406 h 1488414"/>
              <a:gd name="connsiteX60" fmla="*/ 2045776 w 2644400"/>
              <a:gd name="connsiteY60" fmla="*/ 829159 h 1488414"/>
              <a:gd name="connsiteX61" fmla="*/ 2014780 w 2644400"/>
              <a:gd name="connsiteY61" fmla="*/ 821410 h 1488414"/>
              <a:gd name="connsiteX62" fmla="*/ 1991532 w 2644400"/>
              <a:gd name="connsiteY62" fmla="*/ 813661 h 1488414"/>
              <a:gd name="connsiteX63" fmla="*/ 1960536 w 2644400"/>
              <a:gd name="connsiteY63" fmla="*/ 805911 h 1488414"/>
              <a:gd name="connsiteX64" fmla="*/ 1929539 w 2644400"/>
              <a:gd name="connsiteY64" fmla="*/ 790413 h 1488414"/>
              <a:gd name="connsiteX65" fmla="*/ 1906292 w 2644400"/>
              <a:gd name="connsiteY65" fmla="*/ 774915 h 1488414"/>
              <a:gd name="connsiteX66" fmla="*/ 1867546 w 2644400"/>
              <a:gd name="connsiteY66" fmla="*/ 767166 h 1488414"/>
              <a:gd name="connsiteX67" fmla="*/ 1828800 w 2644400"/>
              <a:gd name="connsiteY67" fmla="*/ 743918 h 1488414"/>
              <a:gd name="connsiteX68" fmla="*/ 1797804 w 2644400"/>
              <a:gd name="connsiteY68" fmla="*/ 728420 h 1488414"/>
              <a:gd name="connsiteX69" fmla="*/ 1774556 w 2644400"/>
              <a:gd name="connsiteY69" fmla="*/ 705172 h 1488414"/>
              <a:gd name="connsiteX70" fmla="*/ 1650570 w 2644400"/>
              <a:gd name="connsiteY70" fmla="*/ 604433 h 1488414"/>
              <a:gd name="connsiteX71" fmla="*/ 1596326 w 2644400"/>
              <a:gd name="connsiteY71" fmla="*/ 534691 h 1488414"/>
              <a:gd name="connsiteX72" fmla="*/ 1557580 w 2644400"/>
              <a:gd name="connsiteY72" fmla="*/ 480447 h 1488414"/>
              <a:gd name="connsiteX73" fmla="*/ 1534332 w 2644400"/>
              <a:gd name="connsiteY73" fmla="*/ 457200 h 1488414"/>
              <a:gd name="connsiteX74" fmla="*/ 1518834 w 2644400"/>
              <a:gd name="connsiteY74" fmla="*/ 433952 h 1488414"/>
              <a:gd name="connsiteX75" fmla="*/ 1495587 w 2644400"/>
              <a:gd name="connsiteY75" fmla="*/ 395206 h 1488414"/>
              <a:gd name="connsiteX76" fmla="*/ 1441343 w 2644400"/>
              <a:gd name="connsiteY76" fmla="*/ 340962 h 1488414"/>
              <a:gd name="connsiteX77" fmla="*/ 1425844 w 2644400"/>
              <a:gd name="connsiteY77" fmla="*/ 317715 h 1488414"/>
              <a:gd name="connsiteX78" fmla="*/ 1340604 w 2644400"/>
              <a:gd name="connsiteY78" fmla="*/ 232474 h 1488414"/>
              <a:gd name="connsiteX79" fmla="*/ 1309607 w 2644400"/>
              <a:gd name="connsiteY79" fmla="*/ 193728 h 1488414"/>
              <a:gd name="connsiteX80" fmla="*/ 1286359 w 2644400"/>
              <a:gd name="connsiteY80" fmla="*/ 178230 h 1488414"/>
              <a:gd name="connsiteX81" fmla="*/ 1263112 w 2644400"/>
              <a:gd name="connsiteY81" fmla="*/ 154983 h 1488414"/>
              <a:gd name="connsiteX82" fmla="*/ 1247614 w 2644400"/>
              <a:gd name="connsiteY82" fmla="*/ 131735 h 1488414"/>
              <a:gd name="connsiteX83" fmla="*/ 1224366 w 2644400"/>
              <a:gd name="connsiteY83" fmla="*/ 123986 h 1488414"/>
              <a:gd name="connsiteX84" fmla="*/ 1170122 w 2644400"/>
              <a:gd name="connsiteY84" fmla="*/ 85240 h 1488414"/>
              <a:gd name="connsiteX85" fmla="*/ 1123627 w 2644400"/>
              <a:gd name="connsiteY85" fmla="*/ 69742 h 1488414"/>
              <a:gd name="connsiteX86" fmla="*/ 1092631 w 2644400"/>
              <a:gd name="connsiteY86" fmla="*/ 46494 h 1488414"/>
              <a:gd name="connsiteX87" fmla="*/ 1022888 w 2644400"/>
              <a:gd name="connsiteY87" fmla="*/ 23247 h 1488414"/>
              <a:gd name="connsiteX88" fmla="*/ 999641 w 2644400"/>
              <a:gd name="connsiteY88" fmla="*/ 15498 h 1488414"/>
              <a:gd name="connsiteX89" fmla="*/ 945397 w 2644400"/>
              <a:gd name="connsiteY89" fmla="*/ 0 h 1488414"/>
              <a:gd name="connsiteX90" fmla="*/ 798163 w 2644400"/>
              <a:gd name="connsiteY90" fmla="*/ 7749 h 1488414"/>
              <a:gd name="connsiteX91" fmla="*/ 751668 w 2644400"/>
              <a:gd name="connsiteY91" fmla="*/ 15498 h 14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644400" h="1488414">
                <a:moveTo>
                  <a:pt x="751668" y="15498"/>
                </a:moveTo>
                <a:lnTo>
                  <a:pt x="751668" y="15498"/>
                </a:lnTo>
                <a:cubicBezTo>
                  <a:pt x="702590" y="54244"/>
                  <a:pt x="656461" y="97050"/>
                  <a:pt x="604434" y="131735"/>
                </a:cubicBezTo>
                <a:cubicBezTo>
                  <a:pt x="588936" y="142067"/>
                  <a:pt x="572960" y="151717"/>
                  <a:pt x="557939" y="162732"/>
                </a:cubicBezTo>
                <a:cubicBezTo>
                  <a:pt x="534189" y="180148"/>
                  <a:pt x="504534" y="192472"/>
                  <a:pt x="488197" y="216976"/>
                </a:cubicBezTo>
                <a:cubicBezTo>
                  <a:pt x="467268" y="248368"/>
                  <a:pt x="477744" y="238241"/>
                  <a:pt x="441702" y="263471"/>
                </a:cubicBezTo>
                <a:cubicBezTo>
                  <a:pt x="426443" y="274153"/>
                  <a:pt x="406383" y="279566"/>
                  <a:pt x="395207" y="294467"/>
                </a:cubicBezTo>
                <a:cubicBezTo>
                  <a:pt x="364210" y="335796"/>
                  <a:pt x="382291" y="317715"/>
                  <a:pt x="340963" y="348711"/>
                </a:cubicBezTo>
                <a:cubicBezTo>
                  <a:pt x="311281" y="393236"/>
                  <a:pt x="332051" y="365373"/>
                  <a:pt x="271220" y="426203"/>
                </a:cubicBezTo>
                <a:lnTo>
                  <a:pt x="271220" y="426203"/>
                </a:lnTo>
                <a:cubicBezTo>
                  <a:pt x="242807" y="462366"/>
                  <a:pt x="218500" y="502171"/>
                  <a:pt x="185980" y="534691"/>
                </a:cubicBezTo>
                <a:lnTo>
                  <a:pt x="147234" y="573437"/>
                </a:lnTo>
                <a:cubicBezTo>
                  <a:pt x="128791" y="628767"/>
                  <a:pt x="140798" y="606339"/>
                  <a:pt x="116237" y="643179"/>
                </a:cubicBezTo>
                <a:cubicBezTo>
                  <a:pt x="113654" y="650928"/>
                  <a:pt x="110469" y="658502"/>
                  <a:pt x="108488" y="666427"/>
                </a:cubicBezTo>
                <a:cubicBezTo>
                  <a:pt x="105294" y="679205"/>
                  <a:pt x="105363" y="692840"/>
                  <a:pt x="100739" y="705172"/>
                </a:cubicBezTo>
                <a:cubicBezTo>
                  <a:pt x="97469" y="713892"/>
                  <a:pt x="90407" y="720671"/>
                  <a:pt x="85241" y="728420"/>
                </a:cubicBezTo>
                <a:cubicBezTo>
                  <a:pt x="82658" y="741335"/>
                  <a:pt x="80349" y="754309"/>
                  <a:pt x="77492" y="767166"/>
                </a:cubicBezTo>
                <a:cubicBezTo>
                  <a:pt x="75182" y="777562"/>
                  <a:pt x="71706" y="787694"/>
                  <a:pt x="69743" y="798162"/>
                </a:cubicBezTo>
                <a:cubicBezTo>
                  <a:pt x="58592" y="857632"/>
                  <a:pt x="59798" y="875587"/>
                  <a:pt x="46495" y="922149"/>
                </a:cubicBezTo>
                <a:cubicBezTo>
                  <a:pt x="44251" y="930003"/>
                  <a:pt x="42399" y="938090"/>
                  <a:pt x="38746" y="945396"/>
                </a:cubicBezTo>
                <a:cubicBezTo>
                  <a:pt x="34581" y="953726"/>
                  <a:pt x="28414" y="960895"/>
                  <a:pt x="23248" y="968644"/>
                </a:cubicBezTo>
                <a:cubicBezTo>
                  <a:pt x="20665" y="978976"/>
                  <a:pt x="18558" y="989439"/>
                  <a:pt x="15498" y="999640"/>
                </a:cubicBezTo>
                <a:cubicBezTo>
                  <a:pt x="10804" y="1015288"/>
                  <a:pt x="0" y="1046135"/>
                  <a:pt x="0" y="1046135"/>
                </a:cubicBezTo>
                <a:cubicBezTo>
                  <a:pt x="2583" y="1079715"/>
                  <a:pt x="1144" y="1113849"/>
                  <a:pt x="7749" y="1146874"/>
                </a:cubicBezTo>
                <a:cubicBezTo>
                  <a:pt x="9182" y="1154038"/>
                  <a:pt x="17635" y="1157695"/>
                  <a:pt x="23248" y="1162372"/>
                </a:cubicBezTo>
                <a:cubicBezTo>
                  <a:pt x="33170" y="1170640"/>
                  <a:pt x="45664" y="1175967"/>
                  <a:pt x="54244" y="1185620"/>
                </a:cubicBezTo>
                <a:cubicBezTo>
                  <a:pt x="91743" y="1227807"/>
                  <a:pt x="71821" y="1226843"/>
                  <a:pt x="108488" y="1255362"/>
                </a:cubicBezTo>
                <a:cubicBezTo>
                  <a:pt x="123191" y="1266798"/>
                  <a:pt x="139485" y="1276027"/>
                  <a:pt x="154983" y="1286359"/>
                </a:cubicBezTo>
                <a:cubicBezTo>
                  <a:pt x="183276" y="1305221"/>
                  <a:pt x="205073" y="1321137"/>
                  <a:pt x="240224" y="1332854"/>
                </a:cubicBezTo>
                <a:cubicBezTo>
                  <a:pt x="255722" y="1338020"/>
                  <a:pt x="271551" y="1342285"/>
                  <a:pt x="286719" y="1348352"/>
                </a:cubicBezTo>
                <a:cubicBezTo>
                  <a:pt x="350888" y="1374019"/>
                  <a:pt x="281996" y="1356706"/>
                  <a:pt x="356461" y="1371600"/>
                </a:cubicBezTo>
                <a:cubicBezTo>
                  <a:pt x="414827" y="1410509"/>
                  <a:pt x="340649" y="1364823"/>
                  <a:pt x="410705" y="1394847"/>
                </a:cubicBezTo>
                <a:cubicBezTo>
                  <a:pt x="419265" y="1398516"/>
                  <a:pt x="424979" y="1407852"/>
                  <a:pt x="433953" y="1410345"/>
                </a:cubicBezTo>
                <a:cubicBezTo>
                  <a:pt x="529544" y="1436898"/>
                  <a:pt x="532626" y="1429103"/>
                  <a:pt x="612183" y="1441342"/>
                </a:cubicBezTo>
                <a:cubicBezTo>
                  <a:pt x="625201" y="1443345"/>
                  <a:pt x="637970" y="1446735"/>
                  <a:pt x="650929" y="1449091"/>
                </a:cubicBezTo>
                <a:cubicBezTo>
                  <a:pt x="700089" y="1458029"/>
                  <a:pt x="705527" y="1457853"/>
                  <a:pt x="759417" y="1464589"/>
                </a:cubicBezTo>
                <a:cubicBezTo>
                  <a:pt x="777498" y="1469755"/>
                  <a:pt x="794925" y="1478482"/>
                  <a:pt x="813661" y="1480088"/>
                </a:cubicBezTo>
                <a:cubicBezTo>
                  <a:pt x="983087" y="1494611"/>
                  <a:pt x="1046237" y="1487159"/>
                  <a:pt x="1208868" y="1480088"/>
                </a:cubicBezTo>
                <a:cubicBezTo>
                  <a:pt x="1245031" y="1474922"/>
                  <a:pt x="1281020" y="1468348"/>
                  <a:pt x="1317356" y="1464589"/>
                </a:cubicBezTo>
                <a:cubicBezTo>
                  <a:pt x="1355982" y="1460593"/>
                  <a:pt x="1394885" y="1459937"/>
                  <a:pt x="1433593" y="1456840"/>
                </a:cubicBezTo>
                <a:cubicBezTo>
                  <a:pt x="1459470" y="1454770"/>
                  <a:pt x="1485254" y="1451674"/>
                  <a:pt x="1511085" y="1449091"/>
                </a:cubicBezTo>
                <a:cubicBezTo>
                  <a:pt x="1557925" y="1437381"/>
                  <a:pt x="1531986" y="1444708"/>
                  <a:pt x="1588576" y="1425844"/>
                </a:cubicBezTo>
                <a:cubicBezTo>
                  <a:pt x="1613467" y="1417547"/>
                  <a:pt x="1629276" y="1410932"/>
                  <a:pt x="1658319" y="1410345"/>
                </a:cubicBezTo>
                <a:lnTo>
                  <a:pt x="2378990" y="1402596"/>
                </a:lnTo>
                <a:cubicBezTo>
                  <a:pt x="2386739" y="1400013"/>
                  <a:pt x="2394263" y="1396619"/>
                  <a:pt x="2402237" y="1394847"/>
                </a:cubicBezTo>
                <a:cubicBezTo>
                  <a:pt x="2417575" y="1391439"/>
                  <a:pt x="2433683" y="1391613"/>
                  <a:pt x="2448732" y="1387098"/>
                </a:cubicBezTo>
                <a:cubicBezTo>
                  <a:pt x="2459797" y="1383779"/>
                  <a:pt x="2469823" y="1377543"/>
                  <a:pt x="2479729" y="1371600"/>
                </a:cubicBezTo>
                <a:cubicBezTo>
                  <a:pt x="2490085" y="1365386"/>
                  <a:pt x="2543831" y="1329628"/>
                  <a:pt x="2557220" y="1317355"/>
                </a:cubicBezTo>
                <a:cubicBezTo>
                  <a:pt x="2578763" y="1297608"/>
                  <a:pt x="2619214" y="1255362"/>
                  <a:pt x="2619214" y="1255362"/>
                </a:cubicBezTo>
                <a:cubicBezTo>
                  <a:pt x="2624380" y="1242447"/>
                  <a:pt x="2630715" y="1229940"/>
                  <a:pt x="2634712" y="1216617"/>
                </a:cubicBezTo>
                <a:cubicBezTo>
                  <a:pt x="2649180" y="1168389"/>
                  <a:pt x="2645980" y="1106703"/>
                  <a:pt x="2634712" y="1061633"/>
                </a:cubicBezTo>
                <a:cubicBezTo>
                  <a:pt x="2628270" y="1035866"/>
                  <a:pt x="2600373" y="1020660"/>
                  <a:pt x="2580468" y="1007389"/>
                </a:cubicBezTo>
                <a:cubicBezTo>
                  <a:pt x="2549914" y="961558"/>
                  <a:pt x="2584027" y="1004397"/>
                  <a:pt x="2533973" y="968644"/>
                </a:cubicBezTo>
                <a:cubicBezTo>
                  <a:pt x="2525055" y="962274"/>
                  <a:pt x="2520528" y="950297"/>
                  <a:pt x="2510726" y="945396"/>
                </a:cubicBezTo>
                <a:cubicBezTo>
                  <a:pt x="2498945" y="939506"/>
                  <a:pt x="2484717" y="940999"/>
                  <a:pt x="2471980" y="937647"/>
                </a:cubicBezTo>
                <a:cubicBezTo>
                  <a:pt x="2435609" y="928076"/>
                  <a:pt x="2399172" y="918543"/>
                  <a:pt x="2363492" y="906650"/>
                </a:cubicBezTo>
                <a:cubicBezTo>
                  <a:pt x="2355743" y="904067"/>
                  <a:pt x="2348254" y="900503"/>
                  <a:pt x="2340244" y="898901"/>
                </a:cubicBezTo>
                <a:cubicBezTo>
                  <a:pt x="2322334" y="895319"/>
                  <a:pt x="2303987" y="894326"/>
                  <a:pt x="2286000" y="891152"/>
                </a:cubicBezTo>
                <a:cubicBezTo>
                  <a:pt x="2120732" y="861987"/>
                  <a:pt x="2265331" y="886724"/>
                  <a:pt x="2177512" y="867905"/>
                </a:cubicBezTo>
                <a:cubicBezTo>
                  <a:pt x="2151754" y="862385"/>
                  <a:pt x="2100020" y="852406"/>
                  <a:pt x="2100020" y="852406"/>
                </a:cubicBezTo>
                <a:cubicBezTo>
                  <a:pt x="2081939" y="844657"/>
                  <a:pt x="2064263" y="835882"/>
                  <a:pt x="2045776" y="829159"/>
                </a:cubicBezTo>
                <a:cubicBezTo>
                  <a:pt x="2035767" y="825519"/>
                  <a:pt x="2025020" y="824336"/>
                  <a:pt x="2014780" y="821410"/>
                </a:cubicBezTo>
                <a:cubicBezTo>
                  <a:pt x="2006926" y="819166"/>
                  <a:pt x="1999386" y="815905"/>
                  <a:pt x="1991532" y="813661"/>
                </a:cubicBezTo>
                <a:cubicBezTo>
                  <a:pt x="1981292" y="810735"/>
                  <a:pt x="1970508" y="809651"/>
                  <a:pt x="1960536" y="805911"/>
                </a:cubicBezTo>
                <a:cubicBezTo>
                  <a:pt x="1949720" y="801855"/>
                  <a:pt x="1939569" y="796144"/>
                  <a:pt x="1929539" y="790413"/>
                </a:cubicBezTo>
                <a:cubicBezTo>
                  <a:pt x="1921453" y="785792"/>
                  <a:pt x="1915012" y="778185"/>
                  <a:pt x="1906292" y="774915"/>
                </a:cubicBezTo>
                <a:cubicBezTo>
                  <a:pt x="1893959" y="770290"/>
                  <a:pt x="1880461" y="769749"/>
                  <a:pt x="1867546" y="767166"/>
                </a:cubicBezTo>
                <a:cubicBezTo>
                  <a:pt x="1854631" y="759417"/>
                  <a:pt x="1841966" y="751233"/>
                  <a:pt x="1828800" y="743918"/>
                </a:cubicBezTo>
                <a:cubicBezTo>
                  <a:pt x="1818702" y="738308"/>
                  <a:pt x="1807204" y="735134"/>
                  <a:pt x="1797804" y="728420"/>
                </a:cubicBezTo>
                <a:cubicBezTo>
                  <a:pt x="1788886" y="722050"/>
                  <a:pt x="1783243" y="711854"/>
                  <a:pt x="1774556" y="705172"/>
                </a:cubicBezTo>
                <a:cubicBezTo>
                  <a:pt x="1721057" y="664019"/>
                  <a:pt x="1690200" y="655385"/>
                  <a:pt x="1650570" y="604433"/>
                </a:cubicBezTo>
                <a:cubicBezTo>
                  <a:pt x="1632489" y="581186"/>
                  <a:pt x="1613444" y="558656"/>
                  <a:pt x="1596326" y="534691"/>
                </a:cubicBezTo>
                <a:cubicBezTo>
                  <a:pt x="1583411" y="516610"/>
                  <a:pt x="1571461" y="497798"/>
                  <a:pt x="1557580" y="480447"/>
                </a:cubicBezTo>
                <a:cubicBezTo>
                  <a:pt x="1550734" y="471890"/>
                  <a:pt x="1541348" y="465619"/>
                  <a:pt x="1534332" y="457200"/>
                </a:cubicBezTo>
                <a:cubicBezTo>
                  <a:pt x="1528370" y="450045"/>
                  <a:pt x="1523770" y="441850"/>
                  <a:pt x="1518834" y="433952"/>
                </a:cubicBezTo>
                <a:cubicBezTo>
                  <a:pt x="1510852" y="421180"/>
                  <a:pt x="1505229" y="406777"/>
                  <a:pt x="1495587" y="395206"/>
                </a:cubicBezTo>
                <a:cubicBezTo>
                  <a:pt x="1479217" y="375562"/>
                  <a:pt x="1455528" y="362238"/>
                  <a:pt x="1441343" y="340962"/>
                </a:cubicBezTo>
                <a:cubicBezTo>
                  <a:pt x="1436177" y="333213"/>
                  <a:pt x="1432181" y="324540"/>
                  <a:pt x="1425844" y="317715"/>
                </a:cubicBezTo>
                <a:cubicBezTo>
                  <a:pt x="1398502" y="288269"/>
                  <a:pt x="1362894" y="265907"/>
                  <a:pt x="1340604" y="232474"/>
                </a:cubicBezTo>
                <a:cubicBezTo>
                  <a:pt x="1329099" y="215217"/>
                  <a:pt x="1325378" y="206345"/>
                  <a:pt x="1309607" y="193728"/>
                </a:cubicBezTo>
                <a:cubicBezTo>
                  <a:pt x="1302334" y="187910"/>
                  <a:pt x="1293514" y="184192"/>
                  <a:pt x="1286359" y="178230"/>
                </a:cubicBezTo>
                <a:cubicBezTo>
                  <a:pt x="1277940" y="171214"/>
                  <a:pt x="1270128" y="163402"/>
                  <a:pt x="1263112" y="154983"/>
                </a:cubicBezTo>
                <a:cubicBezTo>
                  <a:pt x="1257150" y="147828"/>
                  <a:pt x="1254887" y="137553"/>
                  <a:pt x="1247614" y="131735"/>
                </a:cubicBezTo>
                <a:cubicBezTo>
                  <a:pt x="1241236" y="126632"/>
                  <a:pt x="1232115" y="126569"/>
                  <a:pt x="1224366" y="123986"/>
                </a:cubicBezTo>
                <a:cubicBezTo>
                  <a:pt x="1199402" y="99022"/>
                  <a:pt x="1204120" y="98839"/>
                  <a:pt x="1170122" y="85240"/>
                </a:cubicBezTo>
                <a:cubicBezTo>
                  <a:pt x="1154954" y="79173"/>
                  <a:pt x="1123627" y="69742"/>
                  <a:pt x="1123627" y="69742"/>
                </a:cubicBezTo>
                <a:cubicBezTo>
                  <a:pt x="1113295" y="61993"/>
                  <a:pt x="1104357" y="51906"/>
                  <a:pt x="1092631" y="46494"/>
                </a:cubicBezTo>
                <a:cubicBezTo>
                  <a:pt x="1070381" y="36225"/>
                  <a:pt x="1046136" y="30996"/>
                  <a:pt x="1022888" y="23247"/>
                </a:cubicBezTo>
                <a:cubicBezTo>
                  <a:pt x="1015139" y="20664"/>
                  <a:pt x="1007565" y="17479"/>
                  <a:pt x="999641" y="15498"/>
                </a:cubicBezTo>
                <a:cubicBezTo>
                  <a:pt x="960720" y="5768"/>
                  <a:pt x="978748" y="11117"/>
                  <a:pt x="945397" y="0"/>
                </a:cubicBezTo>
                <a:cubicBezTo>
                  <a:pt x="896319" y="2583"/>
                  <a:pt x="847107" y="3300"/>
                  <a:pt x="798163" y="7749"/>
                </a:cubicBezTo>
                <a:cubicBezTo>
                  <a:pt x="790028" y="8489"/>
                  <a:pt x="759417" y="14206"/>
                  <a:pt x="751668" y="15498"/>
                </a:cubicBezTo>
                <a:close/>
              </a:path>
            </a:pathLst>
          </a:custGeom>
          <a:solidFill>
            <a:srgbClr val="C00000">
              <a:alpha val="2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19141" y="3273295"/>
            <a:ext cx="267629" cy="25647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6313" y="4780069"/>
            <a:ext cx="267629" cy="256478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7" idx="3"/>
          </p:cNvCxnSpPr>
          <p:nvPr/>
        </p:nvCxnSpPr>
        <p:spPr>
          <a:xfrm flipV="1">
            <a:off x="2171697" y="3492213"/>
            <a:ext cx="486637" cy="126099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2647" y="1417483"/>
            <a:ext cx="8340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great deal of </a:t>
            </a:r>
            <a:r>
              <a:rPr lang="en-US" dirty="0" smtClean="0"/>
              <a:t>information about a system is </a:t>
            </a:r>
            <a:r>
              <a:rPr lang="en-US" b="1" dirty="0"/>
              <a:t>locked up in the </a:t>
            </a:r>
            <a:r>
              <a:rPr lang="en-US" b="1" dirty="0" smtClean="0"/>
              <a:t>models. </a:t>
            </a:r>
            <a:r>
              <a:rPr lang="en-US" dirty="0" smtClean="0"/>
              <a:t>When </a:t>
            </a:r>
            <a:r>
              <a:rPr lang="en-US" dirty="0"/>
              <a:t>the requirements or environment experience an </a:t>
            </a:r>
            <a:r>
              <a:rPr lang="en-US" b="1" dirty="0"/>
              <a:t>unforeseen change</a:t>
            </a:r>
            <a:r>
              <a:rPr lang="en-US" dirty="0"/>
              <a:t>, </a:t>
            </a:r>
            <a:r>
              <a:rPr lang="en-US" dirty="0" smtClean="0"/>
              <a:t>we can use the models at runtime to recover.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0773" y="6007979"/>
            <a:ext cx="4528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space generated from models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build="p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CHARIOT-ML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225"/>
            <a:ext cx="8229600" cy="124975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Textual Modeling Language (ML) for extensible CPS</a:t>
            </a:r>
          </a:p>
          <a:p>
            <a:pPr lvl="1"/>
            <a:r>
              <a:rPr lang="en-US" sz="2400" dirty="0" smtClean="0"/>
              <a:t>Supports different first class modeling concepts</a:t>
            </a:r>
          </a:p>
          <a:p>
            <a:pPr lvl="1"/>
            <a:r>
              <a:rPr lang="en-US" sz="2400" dirty="0" smtClean="0"/>
              <a:t>Facilitates goal-based system description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98036" y="3023903"/>
            <a:ext cx="8307606" cy="3679981"/>
            <a:chOff x="498036" y="3023903"/>
            <a:chExt cx="8307606" cy="3679981"/>
          </a:xfrm>
        </p:grpSpPr>
        <p:sp>
          <p:nvSpPr>
            <p:cNvPr id="6" name="Rectangle 5"/>
            <p:cNvSpPr/>
            <p:nvPr/>
          </p:nvSpPr>
          <p:spPr>
            <a:xfrm>
              <a:off x="5611023" y="3023903"/>
              <a:ext cx="3194619" cy="357018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80552" y="3116391"/>
              <a:ext cx="3206248" cy="358749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ModelingConcept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03" y="3428668"/>
              <a:ext cx="4032815" cy="282704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93401" y="5540466"/>
              <a:ext cx="1744142" cy="8673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400" y="5523195"/>
              <a:ext cx="1520247" cy="276999"/>
            </a:xfrm>
            <a:prstGeom prst="rect">
              <a:avLst/>
            </a:prstGeom>
            <a:noFill/>
            <a:ln w="12700" cmpd="sng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Role assignment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4210" y="5949140"/>
              <a:ext cx="436717" cy="130898"/>
            </a:xfrm>
            <a:prstGeom prst="ellipse">
              <a:avLst/>
            </a:prstGeom>
            <a:solidFill>
              <a:srgbClr val="FFFF00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4210" y="6192068"/>
              <a:ext cx="436717" cy="130898"/>
            </a:xfrm>
            <a:prstGeom prst="ellipse">
              <a:avLst/>
            </a:prstGeom>
            <a:solidFill>
              <a:srgbClr val="4CB2E0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4857" y="5866650"/>
              <a:ext cx="1392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App Developer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771" y="6106648"/>
              <a:ext cx="182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System Architect</a:t>
              </a:r>
              <a:endParaRPr lang="en-US" sz="12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593400" y="5814361"/>
              <a:ext cx="1741051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6743096" y="3328197"/>
              <a:ext cx="677334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Goal</a:t>
              </a:r>
              <a:endParaRPr lang="en-US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77860" y="4090104"/>
              <a:ext cx="1162001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Objective</a:t>
              </a:r>
              <a:r>
                <a:rPr lang="en-US" sz="1400" baseline="-25000" dirty="0" smtClean="0"/>
                <a:t> </a:t>
              </a:r>
              <a:r>
                <a:rPr lang="en-US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46370" y="5093585"/>
              <a:ext cx="1414441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Functionality</a:t>
              </a:r>
              <a:r>
                <a:rPr lang="en-US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46371" y="6098199"/>
              <a:ext cx="1438632" cy="495904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</a:t>
              </a:r>
              <a:r>
                <a:rPr lang="en-US" baseline="-25000" dirty="0" smtClean="0"/>
                <a:t>A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200" dirty="0" smtClean="0"/>
                <a:t>(App)</a:t>
              </a:r>
              <a:endParaRPr lang="en-US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287382" y="4090104"/>
              <a:ext cx="1191382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Objective</a:t>
              </a:r>
              <a:r>
                <a:rPr lang="en-US" baseline="-25000" dirty="0" smtClean="0"/>
                <a:t> n</a:t>
              </a:r>
              <a:endParaRPr lang="en-US" sz="1400" baseline="-25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220857" y="5093585"/>
              <a:ext cx="1378781" cy="438313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Functionality</a:t>
              </a:r>
              <a:r>
                <a:rPr lang="en-US" baseline="-25000" dirty="0"/>
                <a:t>n</a:t>
              </a:r>
              <a:endParaRPr lang="en-US" sz="1400" baseline="-25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12677" y="6098187"/>
              <a:ext cx="1386961" cy="495904"/>
            </a:xfrm>
            <a:prstGeom prst="round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</a:t>
              </a:r>
              <a:r>
                <a:rPr lang="en-US" baseline="-25000" dirty="0" smtClean="0"/>
                <a:t>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200" dirty="0" smtClean="0"/>
                <a:t>(App)</a:t>
              </a:r>
              <a:endParaRPr lang="en-US" sz="1200" dirty="0"/>
            </a:p>
          </p:txBody>
        </p:sp>
        <p:cxnSp>
          <p:nvCxnSpPr>
            <p:cNvPr id="23" name="Straight Connector 22"/>
            <p:cNvCxnSpPr>
              <a:stCxn id="16" idx="2"/>
              <a:endCxn id="17" idx="0"/>
            </p:cNvCxnSpPr>
            <p:nvPr/>
          </p:nvCxnSpPr>
          <p:spPr>
            <a:xfrm flipH="1">
              <a:off x="6258861" y="3766510"/>
              <a:ext cx="822902" cy="32359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2"/>
              <a:endCxn id="20" idx="0"/>
            </p:cNvCxnSpPr>
            <p:nvPr/>
          </p:nvCxnSpPr>
          <p:spPr>
            <a:xfrm>
              <a:off x="7081763" y="3766510"/>
              <a:ext cx="801310" cy="32359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2"/>
              <a:endCxn id="18" idx="0"/>
            </p:cNvCxnSpPr>
            <p:nvPr/>
          </p:nvCxnSpPr>
          <p:spPr>
            <a:xfrm flipH="1">
              <a:off x="6253591" y="4528417"/>
              <a:ext cx="5270" cy="565168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  <a:endCxn id="17" idx="2"/>
            </p:cNvCxnSpPr>
            <p:nvPr/>
          </p:nvCxnSpPr>
          <p:spPr>
            <a:xfrm flipH="1" flipV="1">
              <a:off x="6258861" y="4528417"/>
              <a:ext cx="1651387" cy="565168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0"/>
              <a:endCxn id="18" idx="2"/>
            </p:cNvCxnSpPr>
            <p:nvPr/>
          </p:nvCxnSpPr>
          <p:spPr>
            <a:xfrm flipH="1" flipV="1">
              <a:off x="6253591" y="5531898"/>
              <a:ext cx="12096" cy="566301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0"/>
              <a:endCxn id="21" idx="2"/>
            </p:cNvCxnSpPr>
            <p:nvPr/>
          </p:nvCxnSpPr>
          <p:spPr>
            <a:xfrm flipV="1">
              <a:off x="7906158" y="5531898"/>
              <a:ext cx="4090" cy="566289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96243" y="3084378"/>
              <a:ext cx="1414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System Model</a:t>
              </a:r>
              <a:endParaRPr lang="en-US" sz="1400" i="1" dirty="0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4593689" y="4666998"/>
              <a:ext cx="886863" cy="438313"/>
            </a:xfrm>
            <a:prstGeom prst="rightArrow">
              <a:avLst>
                <a:gd name="adj1" fmla="val 44732"/>
                <a:gd name="adj2" fmla="val 69608"/>
              </a:avLst>
            </a:prstGeom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131" y="3395602"/>
              <a:ext cx="4080787" cy="31063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27084" y="4169607"/>
              <a:ext cx="66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…...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15671" y="5184086"/>
              <a:ext cx="54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036" y="3383507"/>
              <a:ext cx="1738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Modeling Concepts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1258</TotalTime>
  <Words>1594</Words>
  <Application>Microsoft Office PowerPoint</Application>
  <PresentationFormat>On-screen Show (4:3)</PresentationFormat>
  <Paragraphs>416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ＭＳ Ｐゴシック</vt:lpstr>
      <vt:lpstr>Arial</vt:lpstr>
      <vt:lpstr>Calibri</vt:lpstr>
      <vt:lpstr>Clarity</vt:lpstr>
      <vt:lpstr>Domain Specific Language and management environment for Extensible CPS</vt:lpstr>
      <vt:lpstr>Outline</vt:lpstr>
      <vt:lpstr>Cyber-Physical Systems</vt:lpstr>
      <vt:lpstr>Evolution towards Extensible CPS</vt:lpstr>
      <vt:lpstr>Extensible CPS</vt:lpstr>
      <vt:lpstr>CHARIOT</vt:lpstr>
      <vt:lpstr>Goal-based System Description</vt:lpstr>
      <vt:lpstr>Run-time Self-reconfiguration Logic</vt:lpstr>
      <vt:lpstr>CHARIOT-ML</vt:lpstr>
      <vt:lpstr>Example: Smart Parking System</vt:lpstr>
      <vt:lpstr>Example: Smart Parking System</vt:lpstr>
      <vt:lpstr>Example: Smart Parking System</vt:lpstr>
      <vt:lpstr>Example: Smart Parking System</vt:lpstr>
      <vt:lpstr>Example: Smart Parking System</vt:lpstr>
      <vt:lpstr>Example: Smart Parking System</vt:lpstr>
      <vt:lpstr>Smart Parking System Modeling Demonstration</vt:lpstr>
      <vt:lpstr>CHARIOT Autonomous Resilience Loop</vt:lpstr>
      <vt:lpstr>CHARIOT Autonomous Resilience Loop</vt:lpstr>
      <vt:lpstr>CHARIOT Autonomous Resilience Loop</vt:lpstr>
      <vt:lpstr>Configuration  Point Computation (CPC) Algorithm</vt:lpstr>
      <vt:lpstr>CHARIOT Layered Architecture</vt:lpstr>
      <vt:lpstr>Smart Parking System Autonomous Resilience Demonstration</vt:lpstr>
      <vt:lpstr>Redundancy Patterns </vt:lpstr>
      <vt:lpstr>Redundancy Patterns </vt:lpstr>
      <vt:lpstr>Redundancy Patterns Demonstration</vt:lpstr>
      <vt:lpstr>Summary of Our Approach for Achieving Resilience</vt:lpstr>
      <vt:lpstr>Example: Smart Parking System II</vt:lpstr>
    </vt:vector>
  </TitlesOfParts>
  <Company>Vanderbilt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CHARIOT Tutorial</dc:title>
  <dc:creator>Subhav Pradhan</dc:creator>
  <cp:lastModifiedBy>abhishek</cp:lastModifiedBy>
  <cp:revision>188</cp:revision>
  <cp:lastPrinted>2016-04-07T17:00:15Z</cp:lastPrinted>
  <dcterms:created xsi:type="dcterms:W3CDTF">2016-04-03T04:16:49Z</dcterms:created>
  <dcterms:modified xsi:type="dcterms:W3CDTF">2016-04-18T19:44:11Z</dcterms:modified>
</cp:coreProperties>
</file>