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Helvetica Neue"/>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regular.fntdata"/><Relationship Id="rId14" Type="http://schemas.openxmlformats.org/officeDocument/2006/relationships/slide" Target="slides/slide9.xml"/><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f42f18c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f42f18c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f42f18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f42f18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f42f18c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f42f18c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f42f18c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f42f18c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42f18c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f42f18c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f42f18c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f42f18c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f42f18c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f42f18c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f42f18c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f42f18c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ovscan-6ea702316640.herokuapp.com/" TargetMode="External"/><Relationship Id="rId4" Type="http://schemas.openxmlformats.org/officeDocument/2006/relationships/hyperlink" Target="https://govscan-6ea702316640.herokuapp.com/" TargetMode="External"/><Relationship Id="rId5" Type="http://schemas.openxmlformats.org/officeDocument/2006/relationships/hyperlink" Target="http://creativecommons.org/licenses/by-nc-sa/4.0/?ref=chooser-v1" TargetMode="External"/><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400">
                <a:solidFill>
                  <a:srgbClr val="434343"/>
                </a:solidFill>
                <a:latin typeface="Helvetica Neue"/>
                <a:ea typeface="Helvetica Neue"/>
                <a:cs typeface="Helvetica Neue"/>
                <a:sym typeface="Helvetica Neue"/>
              </a:rPr>
              <a:t>Improving the Usability </a:t>
            </a:r>
            <a:endParaRPr b="1" sz="2400">
              <a:solidFill>
                <a:srgbClr val="434343"/>
              </a:solidFill>
              <a:latin typeface="Helvetica Neue"/>
              <a:ea typeface="Helvetica Neue"/>
              <a:cs typeface="Helvetica Neue"/>
              <a:sym typeface="Helvetica Neue"/>
            </a:endParaRPr>
          </a:p>
          <a:p>
            <a:pPr indent="0" lvl="0" marL="0" rtl="0" algn="ctr">
              <a:spcBef>
                <a:spcPts val="0"/>
              </a:spcBef>
              <a:spcAft>
                <a:spcPts val="0"/>
              </a:spcAft>
              <a:buNone/>
            </a:pPr>
            <a:r>
              <a:rPr b="1" lang="en" sz="2400">
                <a:solidFill>
                  <a:srgbClr val="434343"/>
                </a:solidFill>
                <a:latin typeface="Helvetica Neue"/>
                <a:ea typeface="Helvetica Neue"/>
                <a:cs typeface="Helvetica Neue"/>
                <a:sym typeface="Helvetica Neue"/>
              </a:rPr>
              <a:t>of Government Program Reports</a:t>
            </a:r>
            <a:endParaRPr b="1" sz="2400">
              <a:solidFill>
                <a:srgbClr val="434343"/>
              </a:solidFill>
              <a:latin typeface="Helvetica Neue"/>
              <a:ea typeface="Helvetica Neue"/>
              <a:cs typeface="Helvetica Neue"/>
              <a:sym typeface="Helvetica Neue"/>
            </a:endParaRPr>
          </a:p>
        </p:txBody>
      </p:sp>
      <p:sp>
        <p:nvSpPr>
          <p:cNvPr id="55" name="Google Shape;55;p13"/>
          <p:cNvSpPr txBox="1"/>
          <p:nvPr>
            <p:ph idx="1" type="subTitle"/>
          </p:nvPr>
        </p:nvSpPr>
        <p:spPr>
          <a:xfrm>
            <a:off x="311700" y="20895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latin typeface="Helvetica Neue"/>
                <a:ea typeface="Helvetica Neue"/>
                <a:cs typeface="Helvetica Neue"/>
                <a:sym typeface="Helvetica Neue"/>
              </a:rPr>
              <a:t>Prototype Demo Screenshots</a:t>
            </a:r>
            <a:endParaRPr sz="1800">
              <a:latin typeface="Helvetica Neue"/>
              <a:ea typeface="Helvetica Neue"/>
              <a:cs typeface="Helvetica Neue"/>
              <a:sym typeface="Helvetica Neue"/>
            </a:endParaRPr>
          </a:p>
        </p:txBody>
      </p:sp>
      <p:sp>
        <p:nvSpPr>
          <p:cNvPr id="56" name="Google Shape;56;p13"/>
          <p:cNvSpPr txBox="1"/>
          <p:nvPr>
            <p:ph idx="1" type="subTitle"/>
          </p:nvPr>
        </p:nvSpPr>
        <p:spPr>
          <a:xfrm>
            <a:off x="2352300" y="4653375"/>
            <a:ext cx="4439400" cy="4005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sz="1200">
                <a:latin typeface="Helvetica Neue"/>
                <a:ea typeface="Helvetica Neue"/>
                <a:cs typeface="Helvetica Neue"/>
                <a:sym typeface="Helvetica Neue"/>
              </a:rPr>
              <a:t>Team : Aakash Dolas, Davis Craig, Eashwari Samant, Tyler Faris</a:t>
            </a:r>
            <a:endParaRPr sz="12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434343"/>
                </a:solidFill>
                <a:latin typeface="Helvetica Neue"/>
                <a:ea typeface="Helvetica Neue"/>
                <a:cs typeface="Helvetica Neue"/>
                <a:sym typeface="Helvetica Neue"/>
              </a:rPr>
              <a:t>Overview</a:t>
            </a:r>
            <a:endParaRPr b="1" sz="2400">
              <a:solidFill>
                <a:srgbClr val="434343"/>
              </a:solidFill>
              <a:latin typeface="Helvetica Neue"/>
              <a:ea typeface="Helvetica Neue"/>
              <a:cs typeface="Helvetica Neue"/>
              <a:sym typeface="Helvetica Neue"/>
            </a:endParaRPr>
          </a:p>
        </p:txBody>
      </p:sp>
      <p:sp>
        <p:nvSpPr>
          <p:cNvPr id="62" name="Google Shape;62;p14"/>
          <p:cNvSpPr txBox="1"/>
          <p:nvPr>
            <p:ph idx="1" type="body"/>
          </p:nvPr>
        </p:nvSpPr>
        <p:spPr>
          <a:xfrm>
            <a:off x="311700" y="1152475"/>
            <a:ext cx="7416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latin typeface="Helvetica Neue"/>
                <a:ea typeface="Helvetica Neue"/>
                <a:cs typeface="Helvetica Neue"/>
                <a:sym typeface="Helvetica Neue"/>
              </a:rPr>
              <a:t>The following slides have screenshots of the </a:t>
            </a:r>
            <a:r>
              <a:rPr lang="en" sz="1400">
                <a:latin typeface="Helvetica Neue"/>
                <a:ea typeface="Helvetica Neue"/>
                <a:cs typeface="Helvetica Neue"/>
                <a:sym typeface="Helvetica Neue"/>
              </a:rPr>
              <a:t>first</a:t>
            </a:r>
            <a:r>
              <a:rPr lang="en" sz="1400">
                <a:latin typeface="Helvetica Neue"/>
                <a:ea typeface="Helvetica Neue"/>
                <a:cs typeface="Helvetica Neue"/>
                <a:sym typeface="Helvetica Neue"/>
              </a:rPr>
              <a:t>-pass prototype that we have built for preliminary validation. The front end consists of two parts - one where the user can upload a PDF (this interface is not </a:t>
            </a:r>
            <a:r>
              <a:rPr lang="en" sz="1400">
                <a:latin typeface="Helvetica Neue"/>
                <a:ea typeface="Helvetica Neue"/>
                <a:cs typeface="Helvetica Neue"/>
                <a:sym typeface="Helvetica Neue"/>
              </a:rPr>
              <a:t>shown</a:t>
            </a:r>
            <a:r>
              <a:rPr lang="en" sz="1400">
                <a:latin typeface="Helvetica Neue"/>
                <a:ea typeface="Helvetica Neue"/>
                <a:cs typeface="Helvetica Neue"/>
                <a:sym typeface="Helvetica Neue"/>
              </a:rPr>
              <a:t> in the screenshots) and the other where they can input a query in natural language and the prototype will pull up data from </a:t>
            </a:r>
            <a:r>
              <a:rPr lang="en" sz="1400">
                <a:latin typeface="Helvetica Neue"/>
                <a:ea typeface="Helvetica Neue"/>
                <a:cs typeface="Helvetica Neue"/>
                <a:sym typeface="Helvetica Neue"/>
              </a:rPr>
              <a:t>within</a:t>
            </a:r>
            <a:r>
              <a:rPr lang="en" sz="1400">
                <a:latin typeface="Helvetica Neue"/>
                <a:ea typeface="Helvetica Neue"/>
                <a:cs typeface="Helvetica Neue"/>
                <a:sym typeface="Helvetica Neue"/>
              </a:rPr>
              <a:t> the uploaded PDF’s specific page number and section (with highlighted text). Our solution is a vector-database powered LLM with a chatbot-like UI on the front end. Based on our research, our hypothesis for proto validation is that this tool will help policy analysts significantly reduce the amount of hours spent in finding a specific data point in these program reports.</a:t>
            </a:r>
            <a:endParaRPr sz="1400">
              <a:latin typeface="Helvetica Neue"/>
              <a:ea typeface="Helvetica Neue"/>
              <a:cs typeface="Helvetica Neue"/>
              <a:sym typeface="Helvetica Neue"/>
            </a:endParaRPr>
          </a:p>
          <a:p>
            <a:pPr indent="0" lvl="0" marL="0" rtl="0" algn="l">
              <a:spcBef>
                <a:spcPts val="1200"/>
              </a:spcBef>
              <a:spcAft>
                <a:spcPts val="0"/>
              </a:spcAft>
              <a:buNone/>
            </a:pPr>
            <a:r>
              <a:t/>
            </a:r>
            <a:endParaRPr sz="1400">
              <a:latin typeface="Helvetica Neue"/>
              <a:ea typeface="Helvetica Neue"/>
              <a:cs typeface="Helvetica Neue"/>
              <a:sym typeface="Helvetica Neue"/>
            </a:endParaRPr>
          </a:p>
          <a:p>
            <a:pPr indent="0" lvl="0" marL="0" rtl="0" algn="l">
              <a:spcBef>
                <a:spcPts val="1200"/>
              </a:spcBef>
              <a:spcAft>
                <a:spcPts val="0"/>
              </a:spcAft>
              <a:buNone/>
            </a:pPr>
            <a:r>
              <a:rPr b="1" lang="en" sz="1400">
                <a:latin typeface="Helvetica Neue"/>
                <a:ea typeface="Helvetica Neue"/>
                <a:cs typeface="Helvetica Neue"/>
                <a:sym typeface="Helvetica Neue"/>
              </a:rPr>
              <a:t>Link to prototype -</a:t>
            </a:r>
            <a:r>
              <a:rPr lang="en" sz="1400">
                <a:latin typeface="Helvetica Neue"/>
                <a:ea typeface="Helvetica Neue"/>
                <a:cs typeface="Helvetica Neue"/>
                <a:sym typeface="Helvetica Neue"/>
              </a:rPr>
              <a:t> </a:t>
            </a:r>
            <a:r>
              <a:rPr lang="en" sz="1400" u="sng">
                <a:solidFill>
                  <a:schemeClr val="hlink"/>
                </a:solidFill>
                <a:latin typeface="Helvetica Neue"/>
                <a:ea typeface="Helvetica Neue"/>
                <a:cs typeface="Helvetica Neue"/>
                <a:sym typeface="Helvetica Neue"/>
                <a:hlinkClick r:id="rId3"/>
              </a:rPr>
              <a:t>https://govscan-6ea702316640.herokuapp.com/</a:t>
            </a:r>
            <a:endParaRPr sz="1400">
              <a:latin typeface="Helvetica Neue"/>
              <a:ea typeface="Helvetica Neue"/>
              <a:cs typeface="Helvetica Neue"/>
              <a:sym typeface="Helvetica Neue"/>
            </a:endParaRPr>
          </a:p>
          <a:p>
            <a:pPr indent="0" lvl="0" marL="0" rtl="0" algn="l">
              <a:spcBef>
                <a:spcPts val="1200"/>
              </a:spcBef>
              <a:spcAft>
                <a:spcPts val="0"/>
              </a:spcAft>
              <a:buNone/>
            </a:pPr>
            <a:r>
              <a:rPr lang="en" sz="1400">
                <a:latin typeface="Helvetica Neue"/>
                <a:ea typeface="Helvetica Neue"/>
                <a:cs typeface="Helvetica Neue"/>
                <a:sym typeface="Helvetica Neue"/>
              </a:rPr>
              <a:t>Username: govscan</a:t>
            </a:r>
            <a:endParaRPr sz="1400">
              <a:latin typeface="Helvetica Neue"/>
              <a:ea typeface="Helvetica Neue"/>
              <a:cs typeface="Helvetica Neue"/>
              <a:sym typeface="Helvetica Neue"/>
            </a:endParaRPr>
          </a:p>
          <a:p>
            <a:pPr indent="0" lvl="0" marL="0" rtl="0" algn="l">
              <a:spcBef>
                <a:spcPts val="1200"/>
              </a:spcBef>
              <a:spcAft>
                <a:spcPts val="0"/>
              </a:spcAft>
              <a:buNone/>
            </a:pPr>
            <a:r>
              <a:rPr lang="en" sz="1400">
                <a:latin typeface="Helvetica Neue"/>
                <a:ea typeface="Helvetica Neue"/>
                <a:cs typeface="Helvetica Neue"/>
                <a:sym typeface="Helvetica Neue"/>
              </a:rPr>
              <a:t>Password: pil23gov</a:t>
            </a:r>
            <a:endParaRPr sz="1400">
              <a:latin typeface="Helvetica Neue"/>
              <a:ea typeface="Helvetica Neue"/>
              <a:cs typeface="Helvetica Neue"/>
              <a:sym typeface="Helvetica Neue"/>
            </a:endParaRPr>
          </a:p>
          <a:p>
            <a:pPr indent="0" lvl="0" marL="0" rtl="0" algn="l">
              <a:lnSpc>
                <a:spcPct val="100000"/>
              </a:lnSpc>
              <a:spcBef>
                <a:spcPts val="1200"/>
              </a:spcBef>
              <a:spcAft>
                <a:spcPts val="0"/>
              </a:spcAft>
              <a:buNone/>
            </a:pPr>
            <a:r>
              <a:rPr lang="en" sz="1200">
                <a:solidFill>
                  <a:srgbClr val="D14500"/>
                </a:solidFill>
                <a:highlight>
                  <a:srgbClr val="FFFFFF"/>
                </a:highlight>
                <a:uFill>
                  <a:noFill/>
                </a:uFill>
                <a:hlinkClick r:id="rId4">
                  <a:extLst>
                    <a:ext uri="{A12FA001-AC4F-418D-AE19-62706E023703}">
                      <ahyp:hlinkClr val="tx"/>
                    </a:ext>
                  </a:extLst>
                </a:hlinkClick>
              </a:rPr>
              <a:t>GovScan </a:t>
            </a:r>
            <a:r>
              <a:rPr lang="en" sz="1200">
                <a:solidFill>
                  <a:srgbClr val="333333"/>
                </a:solidFill>
                <a:highlight>
                  <a:srgbClr val="FFFFFF"/>
                </a:highlight>
              </a:rPr>
              <a:t>© 2023 by Davis Craig is licensed under </a:t>
            </a:r>
            <a:r>
              <a:rPr lang="en" sz="1200">
                <a:solidFill>
                  <a:srgbClr val="D14500"/>
                </a:solidFill>
                <a:highlight>
                  <a:srgbClr val="FFFFFF"/>
                </a:highlight>
                <a:uFill>
                  <a:noFill/>
                </a:uFill>
                <a:hlinkClick r:id="rId5">
                  <a:extLst>
                    <a:ext uri="{A12FA001-AC4F-418D-AE19-62706E023703}">
                      <ahyp:hlinkClr val="tx"/>
                    </a:ext>
                  </a:extLst>
                </a:hlinkClick>
              </a:rPr>
              <a:t>CC BY-NC-SA 4.0 </a:t>
            </a:r>
            <a:endParaRPr sz="1400">
              <a:latin typeface="Helvetica Neue"/>
              <a:ea typeface="Helvetica Neue"/>
              <a:cs typeface="Helvetica Neue"/>
              <a:sym typeface="Helvetica Neue"/>
            </a:endParaRPr>
          </a:p>
        </p:txBody>
      </p:sp>
      <p:pic>
        <p:nvPicPr>
          <p:cNvPr id="63" name="Google Shape;63;p14"/>
          <p:cNvPicPr preferRelativeResize="0"/>
          <p:nvPr/>
        </p:nvPicPr>
        <p:blipFill>
          <a:blip r:embed="rId6">
            <a:alphaModFix/>
          </a:blip>
          <a:stretch>
            <a:fillRect/>
          </a:stretch>
        </p:blipFill>
        <p:spPr>
          <a:xfrm>
            <a:off x="5976174" y="2997500"/>
            <a:ext cx="1576974" cy="1571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208325" y="0"/>
            <a:ext cx="8727357"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204716" y="0"/>
            <a:ext cx="8734566"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219154" y="0"/>
            <a:ext cx="8705695"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254833" y="0"/>
            <a:ext cx="8634332"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0" y="238869"/>
            <a:ext cx="9144003" cy="46657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0" y="232172"/>
            <a:ext cx="9144003" cy="46791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0" y="250031"/>
            <a:ext cx="9144003" cy="46434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