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8068eac0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8068eac0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8068eac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8068eac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8068eac0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8068eac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8068eac0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8068eac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8068eac0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8068eac0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8068eac0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8068eac0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653a740c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653a740c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653a740c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653a740c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653a740c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653a740c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653a740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653a740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653a740c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653a740c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653a740c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653a740c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8068eac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8068eac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8068eac0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8068eac0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ataverse.harvard.edu/dataset.xhtml?persistentId=doi:10.7910/DVN/TUMIPC" TargetMode="External"/><Relationship Id="rId4" Type="http://schemas.openxmlformats.org/officeDocument/2006/relationships/image" Target="../media/image4.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sksujan58/Multivariate-time-series-forecasting-using-LSTM" TargetMode="External"/><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Stock Price Prediction and GameStop Short Squeeze</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Davis Craig</a:t>
            </a:r>
            <a:endParaRPr/>
          </a:p>
        </p:txBody>
      </p:sp>
      <p:pic>
        <p:nvPicPr>
          <p:cNvPr id="58" name="Google Shape;58;p13"/>
          <p:cNvPicPr preferRelativeResize="0"/>
          <p:nvPr/>
        </p:nvPicPr>
        <p:blipFill>
          <a:blip r:embed="rId3">
            <a:alphaModFix/>
          </a:blip>
          <a:stretch>
            <a:fillRect/>
          </a:stretch>
        </p:blipFill>
        <p:spPr>
          <a:xfrm>
            <a:off x="95075" y="3856873"/>
            <a:ext cx="2907210" cy="939377"/>
          </a:xfrm>
          <a:prstGeom prst="rect">
            <a:avLst/>
          </a:prstGeom>
          <a:noFill/>
          <a:ln>
            <a:noFill/>
          </a:ln>
        </p:spPr>
      </p:pic>
      <p:pic>
        <p:nvPicPr>
          <p:cNvPr id="59" name="Google Shape;59;p13"/>
          <p:cNvPicPr preferRelativeResize="0"/>
          <p:nvPr/>
        </p:nvPicPr>
        <p:blipFill>
          <a:blip r:embed="rId4">
            <a:alphaModFix/>
          </a:blip>
          <a:stretch>
            <a:fillRect/>
          </a:stretch>
        </p:blipFill>
        <p:spPr>
          <a:xfrm>
            <a:off x="6300750" y="3662025"/>
            <a:ext cx="2531550" cy="1329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Analysis - January Topics</a:t>
            </a:r>
            <a:endParaRPr/>
          </a:p>
        </p:txBody>
      </p:sp>
      <p:sp>
        <p:nvSpPr>
          <p:cNvPr id="138" name="Google Shape;138;p22"/>
          <p:cNvSpPr txBox="1"/>
          <p:nvPr>
            <p:ph idx="1" type="body"/>
          </p:nvPr>
        </p:nvSpPr>
        <p:spPr>
          <a:xfrm>
            <a:off x="347400" y="1093925"/>
            <a:ext cx="8449200" cy="3990900"/>
          </a:xfrm>
          <a:prstGeom prst="rect">
            <a:avLst/>
          </a:prstGeom>
        </p:spPr>
        <p:txBody>
          <a:bodyPr anchorCtr="0" anchor="t" bIns="91425" lIns="91425" spcFirstLastPara="1" rIns="91425" wrap="square" tIns="91425">
            <a:normAutofit fontScale="85000" lnSpcReduction="20000"/>
          </a:bodyPr>
          <a:lstStyle/>
          <a:p>
            <a:pPr indent="0" lvl="0" marL="0" rtl="0" algn="l">
              <a:lnSpc>
                <a:spcPct val="160000"/>
              </a:lnSpc>
              <a:spcBef>
                <a:spcPts val="1400"/>
              </a:spcBef>
              <a:spcAft>
                <a:spcPts val="0"/>
              </a:spcAft>
              <a:buNone/>
            </a:pPr>
            <a:r>
              <a:rPr b="1" lang="en" sz="1650">
                <a:solidFill>
                  <a:srgbClr val="0D0D0D"/>
                </a:solidFill>
                <a:highlight>
                  <a:srgbClr val="FFFFFF"/>
                </a:highlight>
                <a:latin typeface="Roboto"/>
                <a:ea typeface="Roboto"/>
                <a:cs typeface="Roboto"/>
                <a:sym typeface="Roboto"/>
              </a:rPr>
              <a:t>After performing LDA on the topics for each week and using GPT-4 to summarize the results we can see that from the beginning of the month strategizing around a short squeeze was underway, which led into buying momentum, and holding.</a:t>
            </a:r>
            <a:endParaRPr b="1" sz="1650">
              <a:solidFill>
                <a:srgbClr val="0D0D0D"/>
              </a:solidFill>
              <a:highlight>
                <a:srgbClr val="FFFFFF"/>
              </a:highlight>
              <a:latin typeface="Roboto"/>
              <a:ea typeface="Roboto"/>
              <a:cs typeface="Roboto"/>
              <a:sym typeface="Roboto"/>
            </a:endParaRPr>
          </a:p>
          <a:p>
            <a:pPr indent="0" lvl="0" marL="0" rtl="0" algn="l">
              <a:lnSpc>
                <a:spcPct val="100000"/>
              </a:lnSpc>
              <a:spcBef>
                <a:spcPts val="1400"/>
              </a:spcBef>
              <a:spcAft>
                <a:spcPts val="0"/>
              </a:spcAft>
              <a:buNone/>
            </a:pPr>
            <a:r>
              <a:rPr b="1" lang="en" sz="1650">
                <a:solidFill>
                  <a:srgbClr val="0D0D0D"/>
                </a:solidFill>
                <a:highlight>
                  <a:srgbClr val="FFFFFF"/>
                </a:highlight>
                <a:latin typeface="Roboto"/>
                <a:ea typeface="Roboto"/>
                <a:cs typeface="Roboto"/>
                <a:sym typeface="Roboto"/>
              </a:rPr>
              <a:t>Week 1:</a:t>
            </a:r>
            <a:endParaRPr b="1" sz="1650">
              <a:solidFill>
                <a:srgbClr val="0D0D0D"/>
              </a:solidFill>
              <a:highlight>
                <a:srgbClr val="FFFFFF"/>
              </a:highlight>
              <a:latin typeface="Roboto"/>
              <a:ea typeface="Roboto"/>
              <a:cs typeface="Roboto"/>
              <a:sym typeface="Roboto"/>
            </a:endParaRPr>
          </a:p>
          <a:p>
            <a:pPr indent="0" lvl="0" marL="0" rtl="0" algn="l">
              <a:lnSpc>
                <a:spcPct val="100000"/>
              </a:lnSpc>
              <a:spcBef>
                <a:spcPts val="400"/>
              </a:spcBef>
              <a:spcAft>
                <a:spcPts val="0"/>
              </a:spcAft>
              <a:buNone/>
            </a:pPr>
            <a:r>
              <a:rPr lang="en" sz="1200">
                <a:solidFill>
                  <a:srgbClr val="0D0D0D"/>
                </a:solidFill>
                <a:highlight>
                  <a:srgbClr val="FFFFFF"/>
                </a:highlight>
                <a:latin typeface="Roboto"/>
                <a:ea typeface="Roboto"/>
                <a:cs typeface="Roboto"/>
                <a:sym typeface="Roboto"/>
              </a:rPr>
              <a:t>Focused discussions on an imminent short squeeze involving GameStop (GME), with a significant emphasis on a strategic 'pump' and an upcoming conference on January 11th. The community is actively engaged in detailed strategy talks and preparations.</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None/>
            </a:pPr>
            <a:r>
              <a:rPr b="1" lang="en" sz="1650">
                <a:solidFill>
                  <a:srgbClr val="0D0D0D"/>
                </a:solidFill>
                <a:highlight>
                  <a:srgbClr val="FFFFFF"/>
                </a:highlight>
                <a:latin typeface="Roboto"/>
                <a:ea typeface="Roboto"/>
                <a:cs typeface="Roboto"/>
                <a:sym typeface="Roboto"/>
              </a:rPr>
              <a:t>Week 2:</a:t>
            </a:r>
            <a:endParaRPr b="1" sz="1650">
              <a:solidFill>
                <a:srgbClr val="0D0D0D"/>
              </a:solidFill>
              <a:highlight>
                <a:srgbClr val="FFFFFF"/>
              </a:highlight>
              <a:latin typeface="Roboto"/>
              <a:ea typeface="Roboto"/>
              <a:cs typeface="Roboto"/>
              <a:sym typeface="Roboto"/>
            </a:endParaRPr>
          </a:p>
          <a:p>
            <a:pPr indent="0" lvl="0" marL="0" rtl="0" algn="l">
              <a:lnSpc>
                <a:spcPct val="100000"/>
              </a:lnSpc>
              <a:spcBef>
                <a:spcPts val="400"/>
              </a:spcBef>
              <a:spcAft>
                <a:spcPts val="0"/>
              </a:spcAft>
              <a:buNone/>
            </a:pPr>
            <a:r>
              <a:rPr lang="en" sz="1200">
                <a:solidFill>
                  <a:srgbClr val="0D0D0D"/>
                </a:solidFill>
                <a:highlight>
                  <a:srgbClr val="FFFFFF"/>
                </a:highlight>
                <a:latin typeface="Roboto"/>
                <a:ea typeface="Roboto"/>
                <a:cs typeface="Roboto"/>
                <a:sym typeface="Roboto"/>
              </a:rPr>
              <a:t>Conversations center around tactical approaches and stock analyses, including Ryan Cohen's influence on GME, technical stock assessments, and a collective push for a short squeeze, coupled with comparisons to other stocks like PLTR.</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None/>
            </a:pPr>
            <a:r>
              <a:rPr b="1" lang="en" sz="1650">
                <a:solidFill>
                  <a:srgbClr val="0D0D0D"/>
                </a:solidFill>
                <a:highlight>
                  <a:srgbClr val="FFFFFF"/>
                </a:highlight>
                <a:latin typeface="Roboto"/>
                <a:ea typeface="Roboto"/>
                <a:cs typeface="Roboto"/>
                <a:sym typeface="Roboto"/>
              </a:rPr>
              <a:t>Week 3:</a:t>
            </a:r>
            <a:endParaRPr b="1" sz="1650">
              <a:solidFill>
                <a:srgbClr val="0D0D0D"/>
              </a:solidFill>
              <a:highlight>
                <a:srgbClr val="FFFFFF"/>
              </a:highlight>
              <a:latin typeface="Roboto"/>
              <a:ea typeface="Roboto"/>
              <a:cs typeface="Roboto"/>
              <a:sym typeface="Roboto"/>
            </a:endParaRPr>
          </a:p>
          <a:p>
            <a:pPr indent="0" lvl="0" marL="0" rtl="0" algn="l">
              <a:lnSpc>
                <a:spcPct val="100000"/>
              </a:lnSpc>
              <a:spcBef>
                <a:spcPts val="400"/>
              </a:spcBef>
              <a:spcAft>
                <a:spcPts val="0"/>
              </a:spcAft>
              <a:buNone/>
            </a:pPr>
            <a:r>
              <a:rPr lang="en" sz="1200">
                <a:solidFill>
                  <a:srgbClr val="0D0D0D"/>
                </a:solidFill>
                <a:highlight>
                  <a:srgbClr val="FFFFFF"/>
                </a:highlight>
                <a:latin typeface="Roboto"/>
                <a:ea typeface="Roboto"/>
                <a:cs typeface="Roboto"/>
                <a:sym typeface="Roboto"/>
              </a:rPr>
              <a:t>The narrative shifts to strategic planning for a short squeeze, with emphasis on holding and buying GME, coordinated actions through platforms like WallStreetBets, and a community-driven stand against institutions like Melvin Capital.</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None/>
            </a:pPr>
            <a:r>
              <a:rPr b="1" lang="en" sz="1650">
                <a:solidFill>
                  <a:srgbClr val="0D0D0D"/>
                </a:solidFill>
                <a:highlight>
                  <a:srgbClr val="FFFFFF"/>
                </a:highlight>
                <a:latin typeface="Roboto"/>
                <a:ea typeface="Roboto"/>
                <a:cs typeface="Roboto"/>
                <a:sym typeface="Roboto"/>
              </a:rPr>
              <a:t>Week 4:</a:t>
            </a:r>
            <a:endParaRPr b="1" sz="1650">
              <a:solidFill>
                <a:srgbClr val="0D0D0D"/>
              </a:solidFill>
              <a:highlight>
                <a:srgbClr val="FFFFFF"/>
              </a:highlight>
              <a:latin typeface="Roboto"/>
              <a:ea typeface="Roboto"/>
              <a:cs typeface="Roboto"/>
              <a:sym typeface="Roboto"/>
            </a:endParaRPr>
          </a:p>
          <a:p>
            <a:pPr indent="0" lvl="0" marL="0" rtl="0" algn="l">
              <a:lnSpc>
                <a:spcPct val="100000"/>
              </a:lnSpc>
              <a:spcBef>
                <a:spcPts val="400"/>
              </a:spcBef>
              <a:spcAft>
                <a:spcPts val="0"/>
              </a:spcAft>
              <a:buNone/>
            </a:pPr>
            <a:r>
              <a:rPr lang="en" sz="1342">
                <a:solidFill>
                  <a:srgbClr val="0D0D0D"/>
                </a:solidFill>
                <a:highlight>
                  <a:srgbClr val="FFFFFF"/>
                </a:highlight>
                <a:latin typeface="Roboto"/>
                <a:ea typeface="Roboto"/>
                <a:cs typeface="Roboto"/>
                <a:sym typeface="Roboto"/>
              </a:rPr>
              <a:t>The community sustains its momentum with continued encouragement to buy and hold GME, marked by emotional appeals for solidarity, discussions on wider market dynamics, and the role of platforms like Robinhood.</a:t>
            </a:r>
            <a:endParaRPr sz="194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Sensitivity</a:t>
            </a:r>
            <a:endParaRPr/>
          </a:p>
        </p:txBody>
      </p:sp>
      <p:sp>
        <p:nvSpPr>
          <p:cNvPr id="144" name="Google Shape;14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Looking at the month of August we see that the biggest percentage change in actual values, 27.5, </a:t>
            </a:r>
            <a:r>
              <a:rPr lang="en"/>
              <a:t>occurred</a:t>
            </a:r>
            <a:r>
              <a:rPr lang="en"/>
              <a:t> on August, 23rd whereas the biggest percentage change in predicted values, 1.69, </a:t>
            </a:r>
            <a:r>
              <a:rPr lang="en"/>
              <a:t>occurred</a:t>
            </a:r>
            <a:r>
              <a:rPr lang="en"/>
              <a:t> on August 26th. </a:t>
            </a:r>
            <a:endParaRPr/>
          </a:p>
          <a:p>
            <a:pPr indent="-342900" lvl="0" marL="457200" rtl="0" algn="l">
              <a:spcBef>
                <a:spcPts val="0"/>
              </a:spcBef>
              <a:spcAft>
                <a:spcPts val="0"/>
              </a:spcAft>
              <a:buSzPts val="1800"/>
              <a:buChar char="●"/>
            </a:pPr>
            <a:r>
              <a:rPr lang="en"/>
              <a:t>In terms of sensitivity we see that the model is not sensitive enough to changes in the data. Even when it reacts to changes in the data, it does with too conservative of a sensitivity to the volatility of the real data. </a:t>
            </a:r>
            <a:endParaRPr/>
          </a:p>
          <a:p>
            <a:pPr indent="-342900" lvl="0" marL="457200" rtl="0" algn="l">
              <a:spcBef>
                <a:spcPts val="0"/>
              </a:spcBef>
              <a:spcAft>
                <a:spcPts val="0"/>
              </a:spcAft>
              <a:buSzPts val="1800"/>
              <a:buChar char="●"/>
            </a:pPr>
            <a:r>
              <a:rPr lang="en"/>
              <a:t>We also see that the second biggest swing in sentiment of the entire month occured on the 24th, likely a response to the big jump on the 23rd. Once again whether it is the stock price or sentiment data, the model lacks the </a:t>
            </a:r>
            <a:r>
              <a:rPr lang="en"/>
              <a:t>sensitivity</a:t>
            </a:r>
            <a:r>
              <a:rPr lang="en"/>
              <a:t> to respond to the magnitude of these changes.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Algorithmic Adjustments</a:t>
            </a:r>
            <a:endParaRPr/>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raining the model on hourly stock price data for hourly predictions could be more effective than daily predictions. This approach would also allow for more efficient use of post data through hourly aggregation.</a:t>
            </a:r>
            <a:endParaRPr/>
          </a:p>
          <a:p>
            <a:pPr indent="-342900" lvl="0" marL="457200" rtl="0" algn="l">
              <a:spcBef>
                <a:spcPts val="0"/>
              </a:spcBef>
              <a:spcAft>
                <a:spcPts val="0"/>
              </a:spcAft>
              <a:buSzPts val="1800"/>
              <a:buChar char="●"/>
            </a:pPr>
            <a:r>
              <a:rPr lang="en"/>
              <a:t>Increase the number of layers in the LSTM neural network </a:t>
            </a:r>
            <a:endParaRPr/>
          </a:p>
          <a:p>
            <a:pPr indent="-342900" lvl="0" marL="457200" rtl="0" algn="l">
              <a:spcBef>
                <a:spcPts val="0"/>
              </a:spcBef>
              <a:spcAft>
                <a:spcPts val="0"/>
              </a:spcAft>
              <a:buSzPts val="1800"/>
              <a:buChar char="●"/>
            </a:pPr>
            <a:r>
              <a:rPr lang="en"/>
              <a:t>Implement bidirectional functionality to capture more insightful patterns from the data</a:t>
            </a:r>
            <a:endParaRPr/>
          </a:p>
          <a:p>
            <a:pPr indent="-342900" lvl="0" marL="457200" rtl="0" algn="l">
              <a:spcBef>
                <a:spcPts val="0"/>
              </a:spcBef>
              <a:spcAft>
                <a:spcPts val="0"/>
              </a:spcAft>
              <a:buSzPts val="1800"/>
              <a:buChar char="●"/>
            </a:pPr>
            <a:r>
              <a:rPr lang="en"/>
              <a:t>Implement attention mechanism or change from LSTM to transformer architecture</a:t>
            </a:r>
            <a:endParaRPr/>
          </a:p>
          <a:p>
            <a:pPr indent="-342900" lvl="0" marL="457200" rtl="0" algn="l">
              <a:spcBef>
                <a:spcPts val="0"/>
              </a:spcBef>
              <a:spcAft>
                <a:spcPts val="0"/>
              </a:spcAft>
              <a:buSzPts val="1800"/>
              <a:buChar char="●"/>
            </a:pPr>
            <a:r>
              <a:rPr lang="en"/>
              <a:t>Look more deeply at the natural language meaning of the reddit data, using vector embeddings and other advanced NLP methodologies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sp>
        <p:nvSpPr>
          <p:cNvPr id="156" name="Google Shape;15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Gamestop’s Short Squeeze was strategically planned and maintained on the Wallstreetbets Reddit page</a:t>
            </a:r>
            <a:endParaRPr/>
          </a:p>
          <a:p>
            <a:pPr indent="-342900" lvl="0" marL="457200" rtl="0" algn="l">
              <a:spcBef>
                <a:spcPts val="0"/>
              </a:spcBef>
              <a:spcAft>
                <a:spcPts val="0"/>
              </a:spcAft>
              <a:buSzPts val="1800"/>
              <a:buChar char="●"/>
            </a:pPr>
            <a:r>
              <a:rPr lang="en"/>
              <a:t>Sharp rises in price were strongly correlated with a rise in volume of posts on GME as well as higher volatility of sentiment in posts on GME</a:t>
            </a:r>
            <a:endParaRPr/>
          </a:p>
          <a:p>
            <a:pPr indent="-342900" lvl="0" marL="457200" rtl="0" algn="l">
              <a:spcBef>
                <a:spcPts val="0"/>
              </a:spcBef>
              <a:spcAft>
                <a:spcPts val="0"/>
              </a:spcAft>
              <a:buSzPts val="1800"/>
              <a:buChar char="●"/>
            </a:pPr>
            <a:r>
              <a:rPr lang="en"/>
              <a:t>The model had low accuracy on stock price prediction, but was capable of picking up general trends</a:t>
            </a:r>
            <a:endParaRPr/>
          </a:p>
          <a:p>
            <a:pPr indent="-342900" lvl="0" marL="457200" rtl="0" algn="l">
              <a:spcBef>
                <a:spcPts val="0"/>
              </a:spcBef>
              <a:spcAft>
                <a:spcPts val="0"/>
              </a:spcAft>
              <a:buSzPts val="1800"/>
              <a:buChar char="●"/>
            </a:pPr>
            <a:r>
              <a:rPr lang="en"/>
              <a:t>Much of the accuracy issues stemmed from a lack of sensitivity, where it did not </a:t>
            </a:r>
            <a:r>
              <a:rPr lang="en"/>
              <a:t>adequately</a:t>
            </a:r>
            <a:r>
              <a:rPr lang="en"/>
              <a:t> adjust to the magnitude of change</a:t>
            </a:r>
            <a:endParaRPr/>
          </a:p>
          <a:p>
            <a:pPr indent="-342900" lvl="0" marL="457200" rtl="0" algn="l">
              <a:spcBef>
                <a:spcPts val="0"/>
              </a:spcBef>
              <a:spcAft>
                <a:spcPts val="0"/>
              </a:spcAft>
              <a:buSzPts val="1800"/>
              <a:buChar char="●"/>
            </a:pPr>
            <a:r>
              <a:rPr lang="en"/>
              <a:t>Overall the model was limited in its capability to respond with enough sensitivity to changes in sentiment and price data. With more data and training the model would likely make significant improvements.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 Squeeze Impact</a:t>
            </a:r>
            <a:endParaRPr/>
          </a:p>
        </p:txBody>
      </p:sp>
      <p:sp>
        <p:nvSpPr>
          <p:cNvPr id="162" name="Google Shape;16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impact of retail investors orchestrating short-squeezes through platforms such as Reddit cannot be underestimated. They were able to force large hedge funds to take massive losses, and create thousands of percentage point increases for a stock. </a:t>
            </a:r>
            <a:endParaRPr/>
          </a:p>
          <a:p>
            <a:pPr indent="-342900" lvl="0" marL="457200" rtl="0" algn="l">
              <a:spcBef>
                <a:spcPts val="0"/>
              </a:spcBef>
              <a:spcAft>
                <a:spcPts val="0"/>
              </a:spcAft>
              <a:buSzPts val="1800"/>
              <a:buChar char="●"/>
            </a:pPr>
            <a:r>
              <a:rPr lang="en"/>
              <a:t>Looking ahead the meme stock craze backed by armies of retail investors will be a phenomena that continues to play out. Likely, this will occur most often when </a:t>
            </a:r>
            <a:r>
              <a:rPr lang="en"/>
              <a:t>interest rates are low and cash is cheap. </a:t>
            </a:r>
            <a:endParaRPr/>
          </a:p>
          <a:p>
            <a:pPr indent="-342900" lvl="0" marL="457200" rtl="0" algn="l">
              <a:spcBef>
                <a:spcPts val="0"/>
              </a:spcBef>
              <a:spcAft>
                <a:spcPts val="0"/>
              </a:spcAft>
              <a:buSzPts val="1800"/>
              <a:buChar char="●"/>
            </a:pPr>
            <a:r>
              <a:rPr lang="en"/>
              <a:t>Overall, the GME short squeeze showed this was possible, and now is an opportune time to build deep learning models to help predict the next one.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Research</a:t>
            </a:r>
            <a:endParaRPr/>
          </a:p>
        </p:txBody>
      </p:sp>
      <p:sp>
        <p:nvSpPr>
          <p:cNvPr id="168" name="Google Shape;16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During topic modeling and in review of the </a:t>
            </a:r>
            <a:r>
              <a:rPr lang="en"/>
              <a:t>Wallstreetbets</a:t>
            </a:r>
            <a:r>
              <a:rPr lang="en"/>
              <a:t> post data we saw that there were many other meme stocks, such as Palantir (PLTR). Similar analysis could be performed on these stocks, and an ensemble model could be built encompassing the different learned patterns to make more powerful predictions.</a:t>
            </a:r>
            <a:endParaRPr/>
          </a:p>
          <a:p>
            <a:pPr indent="-342900" lvl="0" marL="457200" rtl="0" algn="l">
              <a:spcBef>
                <a:spcPts val="0"/>
              </a:spcBef>
              <a:spcAft>
                <a:spcPts val="0"/>
              </a:spcAft>
              <a:buSzPts val="1800"/>
              <a:buChar char="●"/>
            </a:pPr>
            <a:r>
              <a:rPr lang="en"/>
              <a:t>Further research should be </a:t>
            </a:r>
            <a:r>
              <a:rPr lang="en"/>
              <a:t>performed on what kinds of strategic action are being taken to orchestrate short-squeezes. Especially actions that leave a data trail. These insights could lead to useful features to incorporate into models.</a:t>
            </a:r>
            <a:endParaRPr/>
          </a:p>
          <a:p>
            <a:pPr indent="-342900" lvl="0" marL="457200" rtl="0" algn="l">
              <a:spcBef>
                <a:spcPts val="0"/>
              </a:spcBef>
              <a:spcAft>
                <a:spcPts val="0"/>
              </a:spcAft>
              <a:buSzPts val="1800"/>
              <a:buChar char="●"/>
            </a:pPr>
            <a:r>
              <a:rPr lang="en"/>
              <a:t>A comparative analysis between a traditional short-squeeze and a retail investor short squeeze could further reveal what makes this new phenomenon unique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Gathering Data</a:t>
            </a:r>
            <a:endParaRPr/>
          </a:p>
        </p:txBody>
      </p:sp>
      <p:sp>
        <p:nvSpPr>
          <p:cNvPr id="65" name="Google Shape;65;p14"/>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t>
            </a:r>
            <a:r>
              <a:rPr lang="en"/>
              <a:t>gather stock data for Gamestop I used yahoo finance’s finance python package </a:t>
            </a:r>
            <a:endParaRPr/>
          </a:p>
          <a:p>
            <a:pPr indent="-342900" lvl="0" marL="457200" rtl="0" algn="l">
              <a:spcBef>
                <a:spcPts val="0"/>
              </a:spcBef>
              <a:spcAft>
                <a:spcPts val="0"/>
              </a:spcAft>
              <a:buSzPts val="1800"/>
              <a:buChar char="●"/>
            </a:pPr>
            <a:r>
              <a:rPr lang="en"/>
              <a:t>I pulled </a:t>
            </a:r>
            <a:r>
              <a:rPr b="1" lang="en"/>
              <a:t>daily stock data</a:t>
            </a:r>
            <a:r>
              <a:rPr lang="en"/>
              <a:t> for the period </a:t>
            </a:r>
            <a:r>
              <a:rPr b="1" lang="en"/>
              <a:t>2021-01-01 to 2021-12-31</a:t>
            </a:r>
            <a:r>
              <a:rPr lang="en"/>
              <a:t> (this time period aligns with the Reddit post data I collected)</a:t>
            </a:r>
            <a:endParaRPr/>
          </a:p>
          <a:p>
            <a:pPr indent="-342900" lvl="0" marL="457200" rtl="0" algn="l">
              <a:spcBef>
                <a:spcPts val="0"/>
              </a:spcBef>
              <a:spcAft>
                <a:spcPts val="0"/>
              </a:spcAft>
              <a:buSzPts val="1800"/>
              <a:buChar char="●"/>
            </a:pPr>
            <a:r>
              <a:rPr lang="en"/>
              <a:t>For each day I gathered the </a:t>
            </a:r>
            <a:r>
              <a:rPr b="1" lang="en"/>
              <a:t>opening price, high price, low price, close price,</a:t>
            </a:r>
            <a:r>
              <a:rPr lang="en"/>
              <a:t> and </a:t>
            </a:r>
            <a:r>
              <a:rPr b="1" lang="en"/>
              <a:t>total volume</a:t>
            </a:r>
            <a:endParaRPr b="1"/>
          </a:p>
          <a:p>
            <a:pPr indent="-342900" lvl="0" marL="457200" rtl="0" algn="l">
              <a:spcBef>
                <a:spcPts val="0"/>
              </a:spcBef>
              <a:spcAft>
                <a:spcPts val="0"/>
              </a:spcAft>
              <a:buSzPts val="1800"/>
              <a:buChar char="●"/>
            </a:pPr>
            <a:r>
              <a:rPr lang="en"/>
              <a:t>I used the </a:t>
            </a:r>
            <a:r>
              <a:rPr lang="en" u="sng">
                <a:solidFill>
                  <a:schemeClr val="hlink"/>
                </a:solidFill>
                <a:hlinkClick r:id="rId3"/>
              </a:rPr>
              <a:t>Harvard dataverse</a:t>
            </a:r>
            <a:r>
              <a:rPr lang="en"/>
              <a:t> set on Reddit WallStreetBets Posts for sentiment analysis data</a:t>
            </a:r>
            <a:endParaRPr/>
          </a:p>
        </p:txBody>
      </p:sp>
      <p:pic>
        <p:nvPicPr>
          <p:cNvPr id="66" name="Google Shape;66;p14"/>
          <p:cNvPicPr preferRelativeResize="0"/>
          <p:nvPr/>
        </p:nvPicPr>
        <p:blipFill>
          <a:blip r:embed="rId4">
            <a:alphaModFix/>
          </a:blip>
          <a:stretch>
            <a:fillRect/>
          </a:stretch>
        </p:blipFill>
        <p:spPr>
          <a:xfrm>
            <a:off x="5049800" y="3944550"/>
            <a:ext cx="2939075" cy="1122750"/>
          </a:xfrm>
          <a:prstGeom prst="rect">
            <a:avLst/>
          </a:prstGeom>
          <a:noFill/>
          <a:ln>
            <a:noFill/>
          </a:ln>
        </p:spPr>
      </p:pic>
      <p:pic>
        <p:nvPicPr>
          <p:cNvPr id="67" name="Google Shape;67;p14"/>
          <p:cNvPicPr preferRelativeResize="0"/>
          <p:nvPr/>
        </p:nvPicPr>
        <p:blipFill>
          <a:blip r:embed="rId5">
            <a:alphaModFix/>
          </a:blip>
          <a:stretch>
            <a:fillRect/>
          </a:stretch>
        </p:blipFill>
        <p:spPr>
          <a:xfrm>
            <a:off x="1643450" y="3944550"/>
            <a:ext cx="2245501" cy="1122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Label &amp; Feature Engineering</a:t>
            </a:r>
            <a:endParaRPr/>
          </a:p>
        </p:txBody>
      </p:sp>
      <p:sp>
        <p:nvSpPr>
          <p:cNvPr id="73" name="Google Shape;73;p15"/>
          <p:cNvSpPr txBox="1"/>
          <p:nvPr>
            <p:ph idx="1" type="body"/>
          </p:nvPr>
        </p:nvSpPr>
        <p:spPr>
          <a:xfrm>
            <a:off x="311700" y="1291250"/>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prediction label I used the closing stock price</a:t>
            </a:r>
            <a:endParaRPr/>
          </a:p>
          <a:p>
            <a:pPr indent="-342900" lvl="0" marL="457200" rtl="0" algn="l">
              <a:spcBef>
                <a:spcPts val="0"/>
              </a:spcBef>
              <a:spcAft>
                <a:spcPts val="0"/>
              </a:spcAft>
              <a:buSzPts val="1800"/>
              <a:buChar char="●"/>
            </a:pPr>
            <a:r>
              <a:rPr lang="en"/>
              <a:t>From the stock data I used low, high, opening, and volume as features</a:t>
            </a:r>
            <a:endParaRPr/>
          </a:p>
          <a:p>
            <a:pPr indent="-342900" lvl="0" marL="457200" rtl="0" algn="l">
              <a:spcBef>
                <a:spcPts val="0"/>
              </a:spcBef>
              <a:spcAft>
                <a:spcPts val="0"/>
              </a:spcAft>
              <a:buSzPts val="1800"/>
              <a:buChar char="●"/>
            </a:pPr>
            <a:r>
              <a:rPr lang="en"/>
              <a:t>For </a:t>
            </a:r>
            <a:r>
              <a:rPr b="1" lang="en"/>
              <a:t>pre-processing</a:t>
            </a:r>
            <a:r>
              <a:rPr lang="en"/>
              <a:t> I scaled these features using the scikit learn </a:t>
            </a:r>
            <a:r>
              <a:rPr b="1" lang="en"/>
              <a:t>MinMaxScaler</a:t>
            </a:r>
            <a:endParaRPr/>
          </a:p>
        </p:txBody>
      </p:sp>
      <p:sp>
        <p:nvSpPr>
          <p:cNvPr id="74" name="Google Shape;74;p15"/>
          <p:cNvSpPr txBox="1"/>
          <p:nvPr>
            <p:ph idx="1" type="body"/>
          </p:nvPr>
        </p:nvSpPr>
        <p:spPr>
          <a:xfrm>
            <a:off x="4572000" y="1291250"/>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a:t>
            </a:r>
            <a:r>
              <a:rPr lang="en"/>
              <a:t> the </a:t>
            </a:r>
            <a:r>
              <a:rPr b="1" lang="en"/>
              <a:t>composite sentiment scores </a:t>
            </a:r>
            <a:r>
              <a:rPr lang="en"/>
              <a:t>from the</a:t>
            </a:r>
            <a:r>
              <a:rPr lang="en"/>
              <a:t> Harvard dataverse Wall Street Bets dataset</a:t>
            </a:r>
            <a:endParaRPr/>
          </a:p>
          <a:p>
            <a:pPr indent="-342900" lvl="0" marL="457200" rtl="0" algn="l">
              <a:spcBef>
                <a:spcPts val="0"/>
              </a:spcBef>
              <a:spcAft>
                <a:spcPts val="0"/>
              </a:spcAft>
              <a:buSzPts val="1800"/>
              <a:buChar char="●"/>
            </a:pPr>
            <a:r>
              <a:rPr lang="en"/>
              <a:t>Since there were multiple reddit posts a day, I used pandas to </a:t>
            </a:r>
            <a:r>
              <a:rPr b="1" lang="en"/>
              <a:t>aggregate</a:t>
            </a:r>
            <a:r>
              <a:rPr lang="en"/>
              <a:t> the posts </a:t>
            </a:r>
            <a:r>
              <a:rPr b="1" lang="en"/>
              <a:t>by day</a:t>
            </a:r>
            <a:r>
              <a:rPr lang="en"/>
              <a:t> and took their </a:t>
            </a:r>
            <a:r>
              <a:rPr b="1" lang="en"/>
              <a:t>average </a:t>
            </a:r>
            <a:r>
              <a:rPr lang="en"/>
              <a:t>composite sentiment score </a:t>
            </a:r>
            <a:endParaRPr/>
          </a:p>
        </p:txBody>
      </p:sp>
      <p:sp>
        <p:nvSpPr>
          <p:cNvPr id="75" name="Google Shape;75;p15"/>
          <p:cNvSpPr txBox="1"/>
          <p:nvPr>
            <p:ph idx="1" type="body"/>
          </p:nvPr>
        </p:nvSpPr>
        <p:spPr>
          <a:xfrm>
            <a:off x="478425" y="941525"/>
            <a:ext cx="4260300" cy="45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Time Series </a:t>
            </a:r>
            <a:r>
              <a:rPr b="1" lang="en"/>
              <a:t>Financial Forecasting</a:t>
            </a:r>
            <a:endParaRPr b="1"/>
          </a:p>
        </p:txBody>
      </p:sp>
      <p:sp>
        <p:nvSpPr>
          <p:cNvPr id="76" name="Google Shape;76;p15"/>
          <p:cNvSpPr txBox="1"/>
          <p:nvPr>
            <p:ph idx="1" type="body"/>
          </p:nvPr>
        </p:nvSpPr>
        <p:spPr>
          <a:xfrm>
            <a:off x="4738725" y="941525"/>
            <a:ext cx="4260300" cy="45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Sentiment Analysis</a:t>
            </a:r>
            <a:endParaRPr b="1"/>
          </a:p>
        </p:txBody>
      </p:sp>
      <p:pic>
        <p:nvPicPr>
          <p:cNvPr id="77" name="Google Shape;77;p15"/>
          <p:cNvPicPr preferRelativeResize="0"/>
          <p:nvPr/>
        </p:nvPicPr>
        <p:blipFill>
          <a:blip r:embed="rId3">
            <a:alphaModFix/>
          </a:blip>
          <a:stretch>
            <a:fillRect/>
          </a:stretch>
        </p:blipFill>
        <p:spPr>
          <a:xfrm>
            <a:off x="1584822" y="4004425"/>
            <a:ext cx="1714050" cy="922725"/>
          </a:xfrm>
          <a:prstGeom prst="rect">
            <a:avLst/>
          </a:prstGeom>
          <a:noFill/>
          <a:ln>
            <a:noFill/>
          </a:ln>
        </p:spPr>
      </p:pic>
      <p:pic>
        <p:nvPicPr>
          <p:cNvPr id="78" name="Google Shape;78;p15"/>
          <p:cNvPicPr preferRelativeResize="0"/>
          <p:nvPr/>
        </p:nvPicPr>
        <p:blipFill>
          <a:blip r:embed="rId4">
            <a:alphaModFix/>
          </a:blip>
          <a:stretch>
            <a:fillRect/>
          </a:stretch>
        </p:blipFill>
        <p:spPr>
          <a:xfrm>
            <a:off x="5192475" y="3928213"/>
            <a:ext cx="2796349" cy="1130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sp>
        <p:nvSpPr>
          <p:cNvPr id="84" name="Google Shape;84;p16"/>
          <p:cNvSpPr txBox="1"/>
          <p:nvPr>
            <p:ph idx="1" type="body"/>
          </p:nvPr>
        </p:nvSpPr>
        <p:spPr>
          <a:xfrm>
            <a:off x="311700" y="1218000"/>
            <a:ext cx="4260300" cy="1299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Time-series forecasting</a:t>
            </a:r>
            <a:endParaRPr b="1"/>
          </a:p>
          <a:p>
            <a:pPr indent="-308610" lvl="0" marL="457200" rtl="0" algn="l">
              <a:spcBef>
                <a:spcPts val="1200"/>
              </a:spcBef>
              <a:spcAft>
                <a:spcPts val="0"/>
              </a:spcAft>
              <a:buSzPct val="100000"/>
              <a:buChar char="●"/>
            </a:pPr>
            <a:r>
              <a:rPr lang="en"/>
              <a:t>Multivariate time series forecasting using LSTM (</a:t>
            </a:r>
            <a:r>
              <a:rPr lang="en" u="sng">
                <a:solidFill>
                  <a:schemeClr val="hlink"/>
                </a:solidFill>
                <a:hlinkClick r:id="rId3"/>
              </a:rPr>
              <a:t>based on this github repo</a:t>
            </a:r>
            <a:r>
              <a:rPr lang="en"/>
              <a:t>)</a:t>
            </a:r>
            <a:endParaRPr/>
          </a:p>
          <a:p>
            <a:pPr indent="-308610" lvl="0" marL="457200" rtl="0" algn="l">
              <a:spcBef>
                <a:spcPts val="0"/>
              </a:spcBef>
              <a:spcAft>
                <a:spcPts val="0"/>
              </a:spcAft>
              <a:buSzPct val="100000"/>
              <a:buChar char="●"/>
            </a:pPr>
            <a:r>
              <a:rPr lang="en"/>
              <a:t>Implemented with Tensorflow</a:t>
            </a:r>
            <a:endParaRPr/>
          </a:p>
          <a:p>
            <a:pPr indent="-308610" lvl="0" marL="457200" rtl="0" algn="l">
              <a:spcBef>
                <a:spcPts val="0"/>
              </a:spcBef>
              <a:spcAft>
                <a:spcPts val="0"/>
              </a:spcAft>
              <a:buSzPct val="100000"/>
              <a:buChar char="●"/>
            </a:pPr>
            <a:r>
              <a:rPr lang="en"/>
              <a:t>Used gridsearch to tune hyper parameters</a:t>
            </a:r>
            <a:endParaRPr/>
          </a:p>
        </p:txBody>
      </p:sp>
      <p:sp>
        <p:nvSpPr>
          <p:cNvPr id="85" name="Google Shape;85;p16"/>
          <p:cNvSpPr txBox="1"/>
          <p:nvPr>
            <p:ph idx="1" type="body"/>
          </p:nvPr>
        </p:nvSpPr>
        <p:spPr>
          <a:xfrm>
            <a:off x="311700" y="2440800"/>
            <a:ext cx="4260300" cy="1722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Sentiment Analysis</a:t>
            </a:r>
            <a:endParaRPr b="1"/>
          </a:p>
          <a:p>
            <a:pPr indent="-308610" lvl="0" marL="457200" rtl="0" algn="l">
              <a:spcBef>
                <a:spcPts val="1200"/>
              </a:spcBef>
              <a:spcAft>
                <a:spcPts val="0"/>
              </a:spcAft>
              <a:buSzPct val="100000"/>
              <a:buChar char="●"/>
            </a:pPr>
            <a:r>
              <a:rPr lang="en"/>
              <a:t>Composite sentiment scores obtained with Vader using a lexicon where each word is labeled with a sentiment score. Each word is vectorized and scored, then, the scores are adjusted for context, aggregated, and normalized between 1 and -1 to create the composite sentiment score.</a:t>
            </a:r>
            <a:endParaRPr/>
          </a:p>
        </p:txBody>
      </p:sp>
      <p:sp>
        <p:nvSpPr>
          <p:cNvPr id="86" name="Google Shape;86;p16"/>
          <p:cNvSpPr txBox="1"/>
          <p:nvPr>
            <p:ph idx="1" type="body"/>
          </p:nvPr>
        </p:nvSpPr>
        <p:spPr>
          <a:xfrm>
            <a:off x="4727850" y="445025"/>
            <a:ext cx="4260300" cy="1722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Fused Model</a:t>
            </a:r>
            <a:endParaRPr b="1"/>
          </a:p>
          <a:p>
            <a:pPr indent="-308610" lvl="0" marL="457200" rtl="0" algn="l">
              <a:spcBef>
                <a:spcPts val="1200"/>
              </a:spcBef>
              <a:spcAft>
                <a:spcPts val="0"/>
              </a:spcAft>
              <a:buSzPct val="100000"/>
              <a:buChar char="●"/>
            </a:pPr>
            <a:r>
              <a:rPr lang="en"/>
              <a:t>Took results from sentiment analysis and used them as feature in time-series dataset</a:t>
            </a:r>
            <a:endParaRPr/>
          </a:p>
          <a:p>
            <a:pPr indent="-308610" lvl="0" marL="457200" rtl="0" algn="l">
              <a:spcBef>
                <a:spcPts val="0"/>
              </a:spcBef>
              <a:spcAft>
                <a:spcPts val="0"/>
              </a:spcAft>
              <a:buSzPct val="100000"/>
              <a:buChar char="●"/>
            </a:pPr>
            <a:r>
              <a:rPr lang="en"/>
              <a:t>Passed this new data-set into the original time-series forecasting model to predict closing price based off both historical stock data and sentiment</a:t>
            </a:r>
            <a:endParaRPr/>
          </a:p>
        </p:txBody>
      </p:sp>
      <p:pic>
        <p:nvPicPr>
          <p:cNvPr id="87" name="Google Shape;87;p16"/>
          <p:cNvPicPr preferRelativeResize="0"/>
          <p:nvPr/>
        </p:nvPicPr>
        <p:blipFill>
          <a:blip r:embed="rId4">
            <a:alphaModFix/>
          </a:blip>
          <a:stretch>
            <a:fillRect/>
          </a:stretch>
        </p:blipFill>
        <p:spPr>
          <a:xfrm>
            <a:off x="5020150" y="2071875"/>
            <a:ext cx="3675706" cy="2975875"/>
          </a:xfrm>
          <a:prstGeom prst="rect">
            <a:avLst/>
          </a:prstGeom>
          <a:noFill/>
          <a:ln>
            <a:noFill/>
          </a:ln>
        </p:spPr>
      </p:pic>
      <p:pic>
        <p:nvPicPr>
          <p:cNvPr id="88" name="Google Shape;88;p16"/>
          <p:cNvPicPr preferRelativeResize="0"/>
          <p:nvPr/>
        </p:nvPicPr>
        <p:blipFill>
          <a:blip r:embed="rId5">
            <a:alphaModFix/>
          </a:blip>
          <a:stretch>
            <a:fillRect/>
          </a:stretch>
        </p:blipFill>
        <p:spPr>
          <a:xfrm>
            <a:off x="2827788" y="4098364"/>
            <a:ext cx="1473626" cy="956172"/>
          </a:xfrm>
          <a:prstGeom prst="rect">
            <a:avLst/>
          </a:prstGeom>
          <a:noFill/>
          <a:ln>
            <a:noFill/>
          </a:ln>
        </p:spPr>
      </p:pic>
      <p:pic>
        <p:nvPicPr>
          <p:cNvPr id="89" name="Google Shape;89;p16"/>
          <p:cNvPicPr preferRelativeResize="0"/>
          <p:nvPr/>
        </p:nvPicPr>
        <p:blipFill>
          <a:blip r:embed="rId6">
            <a:alphaModFix/>
          </a:blip>
          <a:stretch>
            <a:fillRect/>
          </a:stretch>
        </p:blipFill>
        <p:spPr>
          <a:xfrm>
            <a:off x="635451" y="4105149"/>
            <a:ext cx="1473633" cy="942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Price Predictions for June</a:t>
            </a:r>
            <a:endParaRPr/>
          </a:p>
        </p:txBody>
      </p:sp>
      <p:sp>
        <p:nvSpPr>
          <p:cNvPr id="95" name="Google Shape;95;p17"/>
          <p:cNvSpPr txBox="1"/>
          <p:nvPr>
            <p:ph idx="1" type="body"/>
          </p:nvPr>
        </p:nvSpPr>
        <p:spPr>
          <a:xfrm>
            <a:off x="6237850" y="1152475"/>
            <a:ext cx="2530800" cy="30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Mean Squared Error (MSE): </a:t>
            </a:r>
            <a:r>
              <a:rPr lang="en"/>
              <a:t>118.74</a:t>
            </a:r>
            <a:endParaRPr/>
          </a:p>
          <a:p>
            <a:pPr indent="0" lvl="0" marL="0" rtl="0" algn="l">
              <a:spcBef>
                <a:spcPts val="1200"/>
              </a:spcBef>
              <a:spcAft>
                <a:spcPts val="0"/>
              </a:spcAft>
              <a:buNone/>
            </a:pPr>
            <a:r>
              <a:rPr b="1" lang="en"/>
              <a:t>Root Mean Squared Error (RMSE): </a:t>
            </a:r>
            <a:r>
              <a:rPr lang="en"/>
              <a:t>10.9</a:t>
            </a:r>
            <a:endParaRPr/>
          </a:p>
          <a:p>
            <a:pPr indent="0" lvl="0" marL="0" rtl="0" algn="l">
              <a:spcBef>
                <a:spcPts val="1200"/>
              </a:spcBef>
              <a:spcAft>
                <a:spcPts val="1200"/>
              </a:spcAft>
              <a:buNone/>
            </a:pPr>
            <a:r>
              <a:rPr b="1" lang="en"/>
              <a:t>Mean Absolute Error (MAE): </a:t>
            </a:r>
            <a:r>
              <a:rPr lang="en"/>
              <a:t>7.5</a:t>
            </a:r>
            <a:endParaRPr/>
          </a:p>
        </p:txBody>
      </p:sp>
      <p:pic>
        <p:nvPicPr>
          <p:cNvPr id="96" name="Google Shape;96;p17"/>
          <p:cNvPicPr preferRelativeResize="0"/>
          <p:nvPr/>
        </p:nvPicPr>
        <p:blipFill>
          <a:blip r:embed="rId3">
            <a:alphaModFix/>
          </a:blip>
          <a:stretch>
            <a:fillRect/>
          </a:stretch>
        </p:blipFill>
        <p:spPr>
          <a:xfrm>
            <a:off x="311700" y="1076275"/>
            <a:ext cx="5105400" cy="3320625"/>
          </a:xfrm>
          <a:prstGeom prst="rect">
            <a:avLst/>
          </a:prstGeom>
          <a:noFill/>
          <a:ln>
            <a:noFill/>
          </a:ln>
        </p:spPr>
      </p:pic>
      <p:sp>
        <p:nvSpPr>
          <p:cNvPr id="97" name="Google Shape;97;p17"/>
          <p:cNvSpPr txBox="1"/>
          <p:nvPr/>
        </p:nvSpPr>
        <p:spPr>
          <a:xfrm>
            <a:off x="519850" y="4328500"/>
            <a:ext cx="79068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The model smooths out to show general trends, but lags when spikes hit such as around 5 days into June.</a:t>
            </a:r>
            <a:endParaRPr sz="1800">
              <a:solidFill>
                <a:schemeClr val="dk2"/>
              </a:solidFill>
              <a:latin typeface="Proxima Nova"/>
              <a:ea typeface="Proxima Nova"/>
              <a:cs typeface="Proxima Nova"/>
              <a:sym typeface="Proxima Nova"/>
            </a:endParaRPr>
          </a:p>
        </p:txBody>
      </p:sp>
      <p:cxnSp>
        <p:nvCxnSpPr>
          <p:cNvPr id="98" name="Google Shape;98;p17"/>
          <p:cNvCxnSpPr/>
          <p:nvPr/>
        </p:nvCxnSpPr>
        <p:spPr>
          <a:xfrm>
            <a:off x="1956175" y="1627875"/>
            <a:ext cx="13800" cy="1887900"/>
          </a:xfrm>
          <a:prstGeom prst="straightConnector1">
            <a:avLst/>
          </a:prstGeom>
          <a:noFill/>
          <a:ln cap="flat" cmpd="sng" w="28575">
            <a:solidFill>
              <a:srgbClr val="FFFF00"/>
            </a:solidFill>
            <a:prstDash val="solid"/>
            <a:round/>
            <a:headEnd len="med" w="med" type="triangl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Price Predictions for July</a:t>
            </a:r>
            <a:endParaRPr/>
          </a:p>
        </p:txBody>
      </p:sp>
      <p:sp>
        <p:nvSpPr>
          <p:cNvPr id="104" name="Google Shape;104;p18"/>
          <p:cNvSpPr txBox="1"/>
          <p:nvPr>
            <p:ph idx="1" type="body"/>
          </p:nvPr>
        </p:nvSpPr>
        <p:spPr>
          <a:xfrm>
            <a:off x="6237850" y="1152475"/>
            <a:ext cx="2530800" cy="30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Mean Squared Error (MSE): </a:t>
            </a:r>
            <a:r>
              <a:rPr lang="en"/>
              <a:t>20.09</a:t>
            </a:r>
            <a:endParaRPr/>
          </a:p>
          <a:p>
            <a:pPr indent="0" lvl="0" marL="0" rtl="0" algn="l">
              <a:spcBef>
                <a:spcPts val="1200"/>
              </a:spcBef>
              <a:spcAft>
                <a:spcPts val="0"/>
              </a:spcAft>
              <a:buNone/>
            </a:pPr>
            <a:r>
              <a:rPr b="1" lang="en"/>
              <a:t>Root Mean Squared Error (RMSE): </a:t>
            </a:r>
            <a:r>
              <a:rPr lang="en"/>
              <a:t>4.48</a:t>
            </a:r>
            <a:endParaRPr/>
          </a:p>
          <a:p>
            <a:pPr indent="0" lvl="0" marL="0" rtl="0" algn="l">
              <a:spcBef>
                <a:spcPts val="1200"/>
              </a:spcBef>
              <a:spcAft>
                <a:spcPts val="1200"/>
              </a:spcAft>
              <a:buNone/>
            </a:pPr>
            <a:r>
              <a:rPr b="1" lang="en"/>
              <a:t>Mean Absolute Error (MAE): </a:t>
            </a:r>
            <a:r>
              <a:rPr lang="en"/>
              <a:t>3.9</a:t>
            </a:r>
            <a:endParaRPr/>
          </a:p>
        </p:txBody>
      </p:sp>
      <p:sp>
        <p:nvSpPr>
          <p:cNvPr id="105" name="Google Shape;105;p18"/>
          <p:cNvSpPr txBox="1"/>
          <p:nvPr/>
        </p:nvSpPr>
        <p:spPr>
          <a:xfrm>
            <a:off x="519850" y="4252300"/>
            <a:ext cx="79068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The model seems to take the average trend and misses quite a large spike around 10-12 days into July.</a:t>
            </a:r>
            <a:endParaRPr sz="1800">
              <a:solidFill>
                <a:schemeClr val="dk2"/>
              </a:solidFill>
              <a:latin typeface="Proxima Nova"/>
              <a:ea typeface="Proxima Nova"/>
              <a:cs typeface="Proxima Nova"/>
              <a:sym typeface="Proxima Nova"/>
            </a:endParaRPr>
          </a:p>
        </p:txBody>
      </p:sp>
      <p:pic>
        <p:nvPicPr>
          <p:cNvPr id="106" name="Google Shape;106;p18"/>
          <p:cNvPicPr preferRelativeResize="0"/>
          <p:nvPr/>
        </p:nvPicPr>
        <p:blipFill>
          <a:blip r:embed="rId3">
            <a:alphaModFix/>
          </a:blip>
          <a:stretch>
            <a:fillRect/>
          </a:stretch>
        </p:blipFill>
        <p:spPr>
          <a:xfrm>
            <a:off x="519850" y="1119000"/>
            <a:ext cx="4673107" cy="3039475"/>
          </a:xfrm>
          <a:prstGeom prst="rect">
            <a:avLst/>
          </a:prstGeom>
          <a:noFill/>
          <a:ln>
            <a:noFill/>
          </a:ln>
        </p:spPr>
      </p:pic>
      <p:cxnSp>
        <p:nvCxnSpPr>
          <p:cNvPr id="107" name="Google Shape;107;p18"/>
          <p:cNvCxnSpPr/>
          <p:nvPr/>
        </p:nvCxnSpPr>
        <p:spPr>
          <a:xfrm flipH="1" rot="10800000">
            <a:off x="2900050" y="3105250"/>
            <a:ext cx="328200" cy="273600"/>
          </a:xfrm>
          <a:prstGeom prst="straightConnector1">
            <a:avLst/>
          </a:prstGeom>
          <a:noFill/>
          <a:ln cap="flat" cmpd="sng" w="28575">
            <a:solidFill>
              <a:srgbClr val="FFFF00"/>
            </a:solidFill>
            <a:prstDash val="solid"/>
            <a:round/>
            <a:headEnd len="med" w="med" type="none"/>
            <a:tailEnd len="med" w="med" type="stealth"/>
          </a:ln>
        </p:spPr>
      </p:cxnSp>
      <p:cxnSp>
        <p:nvCxnSpPr>
          <p:cNvPr id="108" name="Google Shape;108;p18"/>
          <p:cNvCxnSpPr/>
          <p:nvPr/>
        </p:nvCxnSpPr>
        <p:spPr>
          <a:xfrm>
            <a:off x="3009500" y="3406200"/>
            <a:ext cx="506100" cy="219000"/>
          </a:xfrm>
          <a:prstGeom prst="straightConnector1">
            <a:avLst/>
          </a:prstGeom>
          <a:noFill/>
          <a:ln cap="flat" cmpd="sng" w="28575">
            <a:solidFill>
              <a:srgbClr val="FFFF00"/>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Price Predictions for August</a:t>
            </a:r>
            <a:endParaRPr/>
          </a:p>
        </p:txBody>
      </p:sp>
      <p:sp>
        <p:nvSpPr>
          <p:cNvPr id="114" name="Google Shape;114;p19"/>
          <p:cNvSpPr txBox="1"/>
          <p:nvPr>
            <p:ph idx="1" type="body"/>
          </p:nvPr>
        </p:nvSpPr>
        <p:spPr>
          <a:xfrm>
            <a:off x="6237850" y="1152475"/>
            <a:ext cx="2530800" cy="30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Mean Squared Error (MSE): </a:t>
            </a:r>
            <a:r>
              <a:rPr lang="en"/>
              <a:t>49.66</a:t>
            </a:r>
            <a:endParaRPr/>
          </a:p>
          <a:p>
            <a:pPr indent="0" lvl="0" marL="0" rtl="0" algn="l">
              <a:spcBef>
                <a:spcPts val="1200"/>
              </a:spcBef>
              <a:spcAft>
                <a:spcPts val="0"/>
              </a:spcAft>
              <a:buNone/>
            </a:pPr>
            <a:r>
              <a:rPr b="1" lang="en"/>
              <a:t>Root Mean Squared Error (RMSE): </a:t>
            </a:r>
            <a:r>
              <a:rPr lang="en"/>
              <a:t>7.05</a:t>
            </a:r>
            <a:endParaRPr/>
          </a:p>
          <a:p>
            <a:pPr indent="0" lvl="0" marL="0" rtl="0" algn="l">
              <a:spcBef>
                <a:spcPts val="1200"/>
              </a:spcBef>
              <a:spcAft>
                <a:spcPts val="1200"/>
              </a:spcAft>
              <a:buNone/>
            </a:pPr>
            <a:r>
              <a:rPr b="1" lang="en"/>
              <a:t>Mean Absolute Error (MAE): </a:t>
            </a:r>
            <a:r>
              <a:rPr lang="en"/>
              <a:t>4.98</a:t>
            </a:r>
            <a:endParaRPr/>
          </a:p>
        </p:txBody>
      </p:sp>
      <p:sp>
        <p:nvSpPr>
          <p:cNvPr id="115" name="Google Shape;115;p19"/>
          <p:cNvSpPr txBox="1"/>
          <p:nvPr/>
        </p:nvSpPr>
        <p:spPr>
          <a:xfrm>
            <a:off x="519850" y="4252300"/>
            <a:ext cx="7906800" cy="3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The model is lagging by about a day which you can see</a:t>
            </a:r>
            <a:r>
              <a:rPr lang="en" sz="1800">
                <a:solidFill>
                  <a:schemeClr val="dk2"/>
                </a:solidFill>
                <a:latin typeface="Proxima Nova"/>
                <a:ea typeface="Proxima Nova"/>
                <a:cs typeface="Proxima Nova"/>
                <a:sym typeface="Proxima Nova"/>
              </a:rPr>
              <a:t> by looking at the last few days of August where it jumps on day 17 after the major spike on day 16.</a:t>
            </a:r>
            <a:endParaRPr sz="1800">
              <a:solidFill>
                <a:schemeClr val="dk2"/>
              </a:solidFill>
              <a:latin typeface="Proxima Nova"/>
              <a:ea typeface="Proxima Nova"/>
              <a:cs typeface="Proxima Nova"/>
              <a:sym typeface="Proxima Nova"/>
            </a:endParaRPr>
          </a:p>
        </p:txBody>
      </p:sp>
      <p:pic>
        <p:nvPicPr>
          <p:cNvPr id="116" name="Google Shape;116;p19"/>
          <p:cNvPicPr preferRelativeResize="0"/>
          <p:nvPr/>
        </p:nvPicPr>
        <p:blipFill>
          <a:blip r:embed="rId3">
            <a:alphaModFix/>
          </a:blip>
          <a:stretch>
            <a:fillRect/>
          </a:stretch>
        </p:blipFill>
        <p:spPr>
          <a:xfrm>
            <a:off x="519850" y="1170125"/>
            <a:ext cx="4812025" cy="3082175"/>
          </a:xfrm>
          <a:prstGeom prst="rect">
            <a:avLst/>
          </a:prstGeom>
          <a:noFill/>
          <a:ln>
            <a:noFill/>
          </a:ln>
        </p:spPr>
      </p:pic>
      <p:cxnSp>
        <p:nvCxnSpPr>
          <p:cNvPr id="117" name="Google Shape;117;p19"/>
          <p:cNvCxnSpPr/>
          <p:nvPr/>
        </p:nvCxnSpPr>
        <p:spPr>
          <a:xfrm flipH="1" rot="10800000">
            <a:off x="4035450" y="2065675"/>
            <a:ext cx="150600" cy="1285800"/>
          </a:xfrm>
          <a:prstGeom prst="straightConnector1">
            <a:avLst/>
          </a:prstGeom>
          <a:noFill/>
          <a:ln cap="flat" cmpd="sng" w="28575">
            <a:solidFill>
              <a:srgbClr val="FFFF00"/>
            </a:solidFill>
            <a:prstDash val="solid"/>
            <a:round/>
            <a:headEnd len="med" w="med" type="none"/>
            <a:tailEnd len="med" w="med" type="stealth"/>
          </a:ln>
        </p:spPr>
      </p:cxnSp>
      <p:cxnSp>
        <p:nvCxnSpPr>
          <p:cNvPr id="118" name="Google Shape;118;p19"/>
          <p:cNvCxnSpPr/>
          <p:nvPr/>
        </p:nvCxnSpPr>
        <p:spPr>
          <a:xfrm flipH="1" rot="10800000">
            <a:off x="4049150" y="3488400"/>
            <a:ext cx="492600" cy="123000"/>
          </a:xfrm>
          <a:prstGeom prst="straightConnector1">
            <a:avLst/>
          </a:prstGeom>
          <a:noFill/>
          <a:ln cap="flat" cmpd="sng" w="28575">
            <a:solidFill>
              <a:srgbClr val="FFFF00"/>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Analysis - Named-Entity Mentions</a:t>
            </a:r>
            <a:endParaRPr/>
          </a:p>
        </p:txBody>
      </p:sp>
      <p:sp>
        <p:nvSpPr>
          <p:cNvPr id="124" name="Google Shape;124;p20"/>
          <p:cNvSpPr txBox="1"/>
          <p:nvPr>
            <p:ph idx="1" type="body"/>
          </p:nvPr>
        </p:nvSpPr>
        <p:spPr>
          <a:xfrm>
            <a:off x="5731725" y="1152475"/>
            <a:ext cx="3100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After using Spacy to perform Named Entity Recognition for Gamestop on the Wallstreetbets Reddit post titles from the Harvard dataset for the month of January we can see a major spike in discussions about Gamestop at the end of the month. This aligns closely with the short-squeeze that </a:t>
            </a:r>
            <a:r>
              <a:rPr lang="en"/>
              <a:t>occurred</a:t>
            </a:r>
            <a:r>
              <a:rPr lang="en"/>
              <a:t> during this time.</a:t>
            </a:r>
            <a:endParaRPr/>
          </a:p>
        </p:txBody>
      </p:sp>
      <p:pic>
        <p:nvPicPr>
          <p:cNvPr id="125" name="Google Shape;125;p20"/>
          <p:cNvPicPr preferRelativeResize="0"/>
          <p:nvPr/>
        </p:nvPicPr>
        <p:blipFill>
          <a:blip r:embed="rId3">
            <a:alphaModFix/>
          </a:blip>
          <a:stretch>
            <a:fillRect/>
          </a:stretch>
        </p:blipFill>
        <p:spPr>
          <a:xfrm>
            <a:off x="311698" y="1152475"/>
            <a:ext cx="4976545"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Analysis - Sentiment Change</a:t>
            </a:r>
            <a:endParaRPr/>
          </a:p>
        </p:txBody>
      </p:sp>
      <p:sp>
        <p:nvSpPr>
          <p:cNvPr id="131" name="Google Shape;131;p21"/>
          <p:cNvSpPr txBox="1"/>
          <p:nvPr>
            <p:ph idx="1" type="body"/>
          </p:nvPr>
        </p:nvSpPr>
        <p:spPr>
          <a:xfrm>
            <a:off x="5731725" y="1152475"/>
            <a:ext cx="310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terms of sentiment during this time what we see is that in addition to there being a higher volume of post, there is greater volatility in sentiment. Extremely negative and positive posts characterized the short-squeeze.</a:t>
            </a:r>
            <a:endParaRPr/>
          </a:p>
        </p:txBody>
      </p:sp>
      <p:pic>
        <p:nvPicPr>
          <p:cNvPr id="132" name="Google Shape;132;p21"/>
          <p:cNvPicPr preferRelativeResize="0"/>
          <p:nvPr/>
        </p:nvPicPr>
        <p:blipFill>
          <a:blip r:embed="rId3">
            <a:alphaModFix/>
          </a:blip>
          <a:stretch>
            <a:fillRect/>
          </a:stretch>
        </p:blipFill>
        <p:spPr>
          <a:xfrm>
            <a:off x="152400" y="1170125"/>
            <a:ext cx="5426924" cy="36917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