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0" r:id="rId3"/>
    <p:sldId id="256" r:id="rId4"/>
    <p:sldId id="258" r:id="rId5"/>
    <p:sldId id="259" r:id="rId6"/>
    <p:sldId id="261" r:id="rId7"/>
    <p:sldId id="265"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8A9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118" d="100"/>
          <a:sy n="118" d="100"/>
        </p:scale>
        <p:origin x="120" y="9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3383B-62E0-442F-7E8F-4E4728C93E8C}"/>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D25A3870-2A3C-D698-FFAB-F128631C85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D088AFA-4905-6518-3217-1169C7C0110E}"/>
              </a:ext>
            </a:extLst>
          </p:cNvPr>
          <p:cNvSpPr>
            <a:spLocks noGrp="1"/>
          </p:cNvSpPr>
          <p:nvPr>
            <p:ph type="dt" sz="half" idx="10"/>
          </p:nvPr>
        </p:nvSpPr>
        <p:spPr/>
        <p:txBody>
          <a:bodyPr/>
          <a:lstStyle/>
          <a:p>
            <a:fld id="{2621B251-A168-4CC1-ACBE-A5C34FA425C7}" type="datetimeFigureOut">
              <a:rPr lang="en-US" smtClean="0"/>
              <a:t>2/9/2023</a:t>
            </a:fld>
            <a:endParaRPr lang="en-US"/>
          </a:p>
        </p:txBody>
      </p:sp>
      <p:sp>
        <p:nvSpPr>
          <p:cNvPr id="5" name="Footer Placeholder 4">
            <a:extLst>
              <a:ext uri="{FF2B5EF4-FFF2-40B4-BE49-F238E27FC236}">
                <a16:creationId xmlns:a16="http://schemas.microsoft.com/office/drawing/2014/main" id="{8F82E302-7E82-2982-E9FE-8CA3C7C68F92}"/>
              </a:ext>
            </a:extLst>
          </p:cNvPr>
          <p:cNvSpPr>
            <a:spLocks noGrp="1"/>
          </p:cNvSpPr>
          <p:nvPr>
            <p:ph type="ftr" sz="quarter" idx="11"/>
          </p:nvPr>
        </p:nvSpPr>
        <p:spPr/>
        <p:txBody>
          <a:bodyPr/>
          <a:lstStyle/>
          <a:p>
            <a:r>
              <a:rPr lang="en-US" dirty="0"/>
              <a:t>Coding Dojo – Data Science Certification</a:t>
            </a:r>
          </a:p>
        </p:txBody>
      </p:sp>
      <p:sp>
        <p:nvSpPr>
          <p:cNvPr id="6" name="Slide Number Placeholder 5">
            <a:extLst>
              <a:ext uri="{FF2B5EF4-FFF2-40B4-BE49-F238E27FC236}">
                <a16:creationId xmlns:a16="http://schemas.microsoft.com/office/drawing/2014/main" id="{73709AC8-C7B0-8F11-E527-3F638168E073}"/>
              </a:ext>
            </a:extLst>
          </p:cNvPr>
          <p:cNvSpPr>
            <a:spLocks noGrp="1"/>
          </p:cNvSpPr>
          <p:nvPr>
            <p:ph type="sldNum" sz="quarter" idx="12"/>
          </p:nvPr>
        </p:nvSpPr>
        <p:spPr/>
        <p:txBody>
          <a:bodyPr/>
          <a:lstStyle/>
          <a:p>
            <a:fld id="{EE4EF439-2077-419A-8992-23A7A63D5028}" type="slidenum">
              <a:rPr lang="en-US" smtClean="0"/>
              <a:t>‹#›</a:t>
            </a:fld>
            <a:endParaRPr lang="en-US" dirty="0"/>
          </a:p>
        </p:txBody>
      </p:sp>
    </p:spTree>
    <p:extLst>
      <p:ext uri="{BB962C8B-B14F-4D97-AF65-F5344CB8AC3E}">
        <p14:creationId xmlns:p14="http://schemas.microsoft.com/office/powerpoint/2010/main" val="431775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F89F7-E727-0804-4DFF-D3387C6618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E12C57F-1342-9F15-130B-95F12F0277A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7EEFE9-3607-0A64-A960-EB586AD88121}"/>
              </a:ext>
            </a:extLst>
          </p:cNvPr>
          <p:cNvSpPr>
            <a:spLocks noGrp="1"/>
          </p:cNvSpPr>
          <p:nvPr>
            <p:ph type="dt" sz="half" idx="10"/>
          </p:nvPr>
        </p:nvSpPr>
        <p:spPr/>
        <p:txBody>
          <a:bodyPr/>
          <a:lstStyle/>
          <a:p>
            <a:fld id="{2621B251-A168-4CC1-ACBE-A5C34FA425C7}" type="datetimeFigureOut">
              <a:rPr lang="en-US" smtClean="0"/>
              <a:t>2/9/2023</a:t>
            </a:fld>
            <a:endParaRPr lang="en-US"/>
          </a:p>
        </p:txBody>
      </p:sp>
      <p:sp>
        <p:nvSpPr>
          <p:cNvPr id="5" name="Footer Placeholder 4">
            <a:extLst>
              <a:ext uri="{FF2B5EF4-FFF2-40B4-BE49-F238E27FC236}">
                <a16:creationId xmlns:a16="http://schemas.microsoft.com/office/drawing/2014/main" id="{65BA4F65-5632-442F-CDD4-B6379F338D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FBBF57-795F-6AAE-E6EA-595FE4B4EE0B}"/>
              </a:ext>
            </a:extLst>
          </p:cNvPr>
          <p:cNvSpPr>
            <a:spLocks noGrp="1"/>
          </p:cNvSpPr>
          <p:nvPr>
            <p:ph type="sldNum" sz="quarter" idx="12"/>
          </p:nvPr>
        </p:nvSpPr>
        <p:spPr/>
        <p:txBody>
          <a:bodyPr/>
          <a:lstStyle/>
          <a:p>
            <a:fld id="{EE4EF439-2077-419A-8992-23A7A63D5028}" type="slidenum">
              <a:rPr lang="en-US" smtClean="0"/>
              <a:t>‹#›</a:t>
            </a:fld>
            <a:endParaRPr lang="en-US"/>
          </a:p>
        </p:txBody>
      </p:sp>
    </p:spTree>
    <p:extLst>
      <p:ext uri="{BB962C8B-B14F-4D97-AF65-F5344CB8AC3E}">
        <p14:creationId xmlns:p14="http://schemas.microsoft.com/office/powerpoint/2010/main" val="4226764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776957-0386-E19F-CDE4-DD6083DAABD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9EC5596-391E-9568-CED1-70E2135889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491D97-E2A3-CB61-F841-0B7C1FDE1509}"/>
              </a:ext>
            </a:extLst>
          </p:cNvPr>
          <p:cNvSpPr>
            <a:spLocks noGrp="1"/>
          </p:cNvSpPr>
          <p:nvPr>
            <p:ph type="dt" sz="half" idx="10"/>
          </p:nvPr>
        </p:nvSpPr>
        <p:spPr/>
        <p:txBody>
          <a:bodyPr/>
          <a:lstStyle/>
          <a:p>
            <a:fld id="{2621B251-A168-4CC1-ACBE-A5C34FA425C7}" type="datetimeFigureOut">
              <a:rPr lang="en-US" smtClean="0"/>
              <a:t>2/9/2023</a:t>
            </a:fld>
            <a:endParaRPr lang="en-US"/>
          </a:p>
        </p:txBody>
      </p:sp>
      <p:sp>
        <p:nvSpPr>
          <p:cNvPr id="5" name="Footer Placeholder 4">
            <a:extLst>
              <a:ext uri="{FF2B5EF4-FFF2-40B4-BE49-F238E27FC236}">
                <a16:creationId xmlns:a16="http://schemas.microsoft.com/office/drawing/2014/main" id="{3F7BBEDB-41B6-C726-BEFC-86E92718B4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26E696-A9D1-1C3D-50BF-44A6DDCDDB72}"/>
              </a:ext>
            </a:extLst>
          </p:cNvPr>
          <p:cNvSpPr>
            <a:spLocks noGrp="1"/>
          </p:cNvSpPr>
          <p:nvPr>
            <p:ph type="sldNum" sz="quarter" idx="12"/>
          </p:nvPr>
        </p:nvSpPr>
        <p:spPr/>
        <p:txBody>
          <a:bodyPr/>
          <a:lstStyle/>
          <a:p>
            <a:fld id="{EE4EF439-2077-419A-8992-23A7A63D5028}" type="slidenum">
              <a:rPr lang="en-US" smtClean="0"/>
              <a:t>‹#›</a:t>
            </a:fld>
            <a:endParaRPr lang="en-US"/>
          </a:p>
        </p:txBody>
      </p:sp>
    </p:spTree>
    <p:extLst>
      <p:ext uri="{BB962C8B-B14F-4D97-AF65-F5344CB8AC3E}">
        <p14:creationId xmlns:p14="http://schemas.microsoft.com/office/powerpoint/2010/main" val="2107579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DF6E2-51A0-039D-ADF9-73B62A90F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691986-176B-50D9-C325-6D09C76F31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F51AD8-347A-F4F3-B4B4-758BEB7377D9}"/>
              </a:ext>
            </a:extLst>
          </p:cNvPr>
          <p:cNvSpPr>
            <a:spLocks noGrp="1"/>
          </p:cNvSpPr>
          <p:nvPr>
            <p:ph type="dt" sz="half" idx="10"/>
          </p:nvPr>
        </p:nvSpPr>
        <p:spPr/>
        <p:txBody>
          <a:bodyPr/>
          <a:lstStyle/>
          <a:p>
            <a:fld id="{2621B251-A168-4CC1-ACBE-A5C34FA425C7}" type="datetimeFigureOut">
              <a:rPr lang="en-US" smtClean="0"/>
              <a:t>2/9/2023</a:t>
            </a:fld>
            <a:endParaRPr lang="en-US"/>
          </a:p>
        </p:txBody>
      </p:sp>
      <p:sp>
        <p:nvSpPr>
          <p:cNvPr id="5" name="Footer Placeholder 4">
            <a:extLst>
              <a:ext uri="{FF2B5EF4-FFF2-40B4-BE49-F238E27FC236}">
                <a16:creationId xmlns:a16="http://schemas.microsoft.com/office/drawing/2014/main" id="{485B2504-4A38-180B-FA29-6F6F7766CE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B9C2C8-E1AD-9592-2464-94DBB2136235}"/>
              </a:ext>
            </a:extLst>
          </p:cNvPr>
          <p:cNvSpPr>
            <a:spLocks noGrp="1"/>
          </p:cNvSpPr>
          <p:nvPr>
            <p:ph type="sldNum" sz="quarter" idx="12"/>
          </p:nvPr>
        </p:nvSpPr>
        <p:spPr/>
        <p:txBody>
          <a:bodyPr/>
          <a:lstStyle/>
          <a:p>
            <a:fld id="{EE4EF439-2077-419A-8992-23A7A63D5028}" type="slidenum">
              <a:rPr lang="en-US" smtClean="0"/>
              <a:t>‹#›</a:t>
            </a:fld>
            <a:endParaRPr lang="en-US"/>
          </a:p>
        </p:txBody>
      </p:sp>
    </p:spTree>
    <p:extLst>
      <p:ext uri="{BB962C8B-B14F-4D97-AF65-F5344CB8AC3E}">
        <p14:creationId xmlns:p14="http://schemas.microsoft.com/office/powerpoint/2010/main" val="2429525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D7271-3B0E-DF81-AF7B-3D48C8926E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79893C3-5F47-7859-1406-514D0736D0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7E8F48-E212-9B04-3B0A-252B698EC1E4}"/>
              </a:ext>
            </a:extLst>
          </p:cNvPr>
          <p:cNvSpPr>
            <a:spLocks noGrp="1"/>
          </p:cNvSpPr>
          <p:nvPr>
            <p:ph type="dt" sz="half" idx="10"/>
          </p:nvPr>
        </p:nvSpPr>
        <p:spPr/>
        <p:txBody>
          <a:bodyPr/>
          <a:lstStyle/>
          <a:p>
            <a:fld id="{2621B251-A168-4CC1-ACBE-A5C34FA425C7}" type="datetimeFigureOut">
              <a:rPr lang="en-US" smtClean="0"/>
              <a:t>2/9/2023</a:t>
            </a:fld>
            <a:endParaRPr lang="en-US"/>
          </a:p>
        </p:txBody>
      </p:sp>
      <p:sp>
        <p:nvSpPr>
          <p:cNvPr id="5" name="Footer Placeholder 4">
            <a:extLst>
              <a:ext uri="{FF2B5EF4-FFF2-40B4-BE49-F238E27FC236}">
                <a16:creationId xmlns:a16="http://schemas.microsoft.com/office/drawing/2014/main" id="{75D07C61-8F31-DB39-EF3E-537A4729BD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E6AF1D-89BF-EF1F-81FA-3FED134E3158}"/>
              </a:ext>
            </a:extLst>
          </p:cNvPr>
          <p:cNvSpPr>
            <a:spLocks noGrp="1"/>
          </p:cNvSpPr>
          <p:nvPr>
            <p:ph type="sldNum" sz="quarter" idx="12"/>
          </p:nvPr>
        </p:nvSpPr>
        <p:spPr/>
        <p:txBody>
          <a:bodyPr/>
          <a:lstStyle/>
          <a:p>
            <a:fld id="{EE4EF439-2077-419A-8992-23A7A63D5028}" type="slidenum">
              <a:rPr lang="en-US" smtClean="0"/>
              <a:t>‹#›</a:t>
            </a:fld>
            <a:endParaRPr lang="en-US"/>
          </a:p>
        </p:txBody>
      </p:sp>
    </p:spTree>
    <p:extLst>
      <p:ext uri="{BB962C8B-B14F-4D97-AF65-F5344CB8AC3E}">
        <p14:creationId xmlns:p14="http://schemas.microsoft.com/office/powerpoint/2010/main" val="3959646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7A492-B59D-3769-2DE8-FB53401F59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FC5EFF-E6D2-5924-F3C0-01091310189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86B51C8-1EA7-791C-E23A-32C98A07731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86E3684-8F4B-4BEA-33E8-FFA4CCA00369}"/>
              </a:ext>
            </a:extLst>
          </p:cNvPr>
          <p:cNvSpPr>
            <a:spLocks noGrp="1"/>
          </p:cNvSpPr>
          <p:nvPr>
            <p:ph type="dt" sz="half" idx="10"/>
          </p:nvPr>
        </p:nvSpPr>
        <p:spPr/>
        <p:txBody>
          <a:bodyPr/>
          <a:lstStyle/>
          <a:p>
            <a:fld id="{2621B251-A168-4CC1-ACBE-A5C34FA425C7}" type="datetimeFigureOut">
              <a:rPr lang="en-US" smtClean="0"/>
              <a:t>2/9/2023</a:t>
            </a:fld>
            <a:endParaRPr lang="en-US"/>
          </a:p>
        </p:txBody>
      </p:sp>
      <p:sp>
        <p:nvSpPr>
          <p:cNvPr id="6" name="Footer Placeholder 5">
            <a:extLst>
              <a:ext uri="{FF2B5EF4-FFF2-40B4-BE49-F238E27FC236}">
                <a16:creationId xmlns:a16="http://schemas.microsoft.com/office/drawing/2014/main" id="{056172C6-F96D-F010-26B3-95DD602043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8E806C-AC34-0751-3E78-E63A25F2E577}"/>
              </a:ext>
            </a:extLst>
          </p:cNvPr>
          <p:cNvSpPr>
            <a:spLocks noGrp="1"/>
          </p:cNvSpPr>
          <p:nvPr>
            <p:ph type="sldNum" sz="quarter" idx="12"/>
          </p:nvPr>
        </p:nvSpPr>
        <p:spPr/>
        <p:txBody>
          <a:bodyPr/>
          <a:lstStyle/>
          <a:p>
            <a:fld id="{EE4EF439-2077-419A-8992-23A7A63D5028}" type="slidenum">
              <a:rPr lang="en-US" smtClean="0"/>
              <a:t>‹#›</a:t>
            </a:fld>
            <a:endParaRPr lang="en-US"/>
          </a:p>
        </p:txBody>
      </p:sp>
    </p:spTree>
    <p:extLst>
      <p:ext uri="{BB962C8B-B14F-4D97-AF65-F5344CB8AC3E}">
        <p14:creationId xmlns:p14="http://schemas.microsoft.com/office/powerpoint/2010/main" val="160592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9AC8B-EC6D-6CFF-A49B-44ABC972B66F}"/>
              </a:ext>
            </a:extLst>
          </p:cNvPr>
          <p:cNvSpPr>
            <a:spLocks noGrp="1"/>
          </p:cNvSpPr>
          <p:nvPr>
            <p:ph type="title"/>
          </p:nvPr>
        </p:nvSpPr>
        <p:spPr>
          <a:xfrm>
            <a:off x="1618406" y="365125"/>
            <a:ext cx="9736981"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9D2708-4238-45DA-E882-DBDE9ED6D1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48E506-DA69-FDC2-0E08-C98B5E724B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D4D4864-0F96-47EB-C475-E67954EA1B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6B8078F-047F-78A7-527F-35D2BD65633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9E43F81-96A9-2255-0F32-1C55BA6ABCD0}"/>
              </a:ext>
            </a:extLst>
          </p:cNvPr>
          <p:cNvSpPr>
            <a:spLocks noGrp="1"/>
          </p:cNvSpPr>
          <p:nvPr>
            <p:ph type="dt" sz="half" idx="10"/>
          </p:nvPr>
        </p:nvSpPr>
        <p:spPr/>
        <p:txBody>
          <a:bodyPr/>
          <a:lstStyle/>
          <a:p>
            <a:fld id="{2621B251-A168-4CC1-ACBE-A5C34FA425C7}" type="datetimeFigureOut">
              <a:rPr lang="en-US" smtClean="0"/>
              <a:t>2/9/2023</a:t>
            </a:fld>
            <a:endParaRPr lang="en-US"/>
          </a:p>
        </p:txBody>
      </p:sp>
      <p:sp>
        <p:nvSpPr>
          <p:cNvPr id="8" name="Footer Placeholder 7">
            <a:extLst>
              <a:ext uri="{FF2B5EF4-FFF2-40B4-BE49-F238E27FC236}">
                <a16:creationId xmlns:a16="http://schemas.microsoft.com/office/drawing/2014/main" id="{2519B654-2267-D9C7-5D95-B2472AF297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1F53C62-6D07-E70A-8DB0-E9F30B0180A8}"/>
              </a:ext>
            </a:extLst>
          </p:cNvPr>
          <p:cNvSpPr>
            <a:spLocks noGrp="1"/>
          </p:cNvSpPr>
          <p:nvPr>
            <p:ph type="sldNum" sz="quarter" idx="12"/>
          </p:nvPr>
        </p:nvSpPr>
        <p:spPr/>
        <p:txBody>
          <a:bodyPr/>
          <a:lstStyle/>
          <a:p>
            <a:fld id="{EE4EF439-2077-419A-8992-23A7A63D5028}" type="slidenum">
              <a:rPr lang="en-US" smtClean="0"/>
              <a:t>‹#›</a:t>
            </a:fld>
            <a:endParaRPr lang="en-US"/>
          </a:p>
        </p:txBody>
      </p:sp>
    </p:spTree>
    <p:extLst>
      <p:ext uri="{BB962C8B-B14F-4D97-AF65-F5344CB8AC3E}">
        <p14:creationId xmlns:p14="http://schemas.microsoft.com/office/powerpoint/2010/main" val="2252980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36459-B889-4253-FC46-5CD6EE82726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71CE3EB-BDD0-3421-2F35-D49E41F55A6A}"/>
              </a:ext>
            </a:extLst>
          </p:cNvPr>
          <p:cNvSpPr>
            <a:spLocks noGrp="1"/>
          </p:cNvSpPr>
          <p:nvPr>
            <p:ph type="dt" sz="half" idx="10"/>
          </p:nvPr>
        </p:nvSpPr>
        <p:spPr/>
        <p:txBody>
          <a:bodyPr/>
          <a:lstStyle/>
          <a:p>
            <a:fld id="{2621B251-A168-4CC1-ACBE-A5C34FA425C7}" type="datetimeFigureOut">
              <a:rPr lang="en-US" smtClean="0"/>
              <a:t>2/9/2023</a:t>
            </a:fld>
            <a:endParaRPr lang="en-US"/>
          </a:p>
        </p:txBody>
      </p:sp>
      <p:sp>
        <p:nvSpPr>
          <p:cNvPr id="4" name="Footer Placeholder 3">
            <a:extLst>
              <a:ext uri="{FF2B5EF4-FFF2-40B4-BE49-F238E27FC236}">
                <a16:creationId xmlns:a16="http://schemas.microsoft.com/office/drawing/2014/main" id="{57102920-507B-42B5-B15F-52F4413B931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EBE7211-CCAC-8B4A-7A8D-C31B6BB9ADCC}"/>
              </a:ext>
            </a:extLst>
          </p:cNvPr>
          <p:cNvSpPr>
            <a:spLocks noGrp="1"/>
          </p:cNvSpPr>
          <p:nvPr>
            <p:ph type="sldNum" sz="quarter" idx="12"/>
          </p:nvPr>
        </p:nvSpPr>
        <p:spPr/>
        <p:txBody>
          <a:bodyPr/>
          <a:lstStyle/>
          <a:p>
            <a:fld id="{EE4EF439-2077-419A-8992-23A7A63D5028}" type="slidenum">
              <a:rPr lang="en-US" smtClean="0"/>
              <a:t>‹#›</a:t>
            </a:fld>
            <a:endParaRPr lang="en-US"/>
          </a:p>
        </p:txBody>
      </p:sp>
    </p:spTree>
    <p:extLst>
      <p:ext uri="{BB962C8B-B14F-4D97-AF65-F5344CB8AC3E}">
        <p14:creationId xmlns:p14="http://schemas.microsoft.com/office/powerpoint/2010/main" val="1388110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72B19A-0C8A-A975-29ED-1B3AEC297CBE}"/>
              </a:ext>
            </a:extLst>
          </p:cNvPr>
          <p:cNvSpPr>
            <a:spLocks noGrp="1"/>
          </p:cNvSpPr>
          <p:nvPr>
            <p:ph type="dt" sz="half" idx="10"/>
          </p:nvPr>
        </p:nvSpPr>
        <p:spPr/>
        <p:txBody>
          <a:bodyPr/>
          <a:lstStyle/>
          <a:p>
            <a:fld id="{2621B251-A168-4CC1-ACBE-A5C34FA425C7}" type="datetimeFigureOut">
              <a:rPr lang="en-US" smtClean="0"/>
              <a:t>2/9/2023</a:t>
            </a:fld>
            <a:endParaRPr lang="en-US"/>
          </a:p>
        </p:txBody>
      </p:sp>
      <p:sp>
        <p:nvSpPr>
          <p:cNvPr id="3" name="Footer Placeholder 2">
            <a:extLst>
              <a:ext uri="{FF2B5EF4-FFF2-40B4-BE49-F238E27FC236}">
                <a16:creationId xmlns:a16="http://schemas.microsoft.com/office/drawing/2014/main" id="{516959AA-2C12-67A2-0677-3EFDC1BE7FF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866512F-9EA2-637A-D722-54E9D2D5FA1D}"/>
              </a:ext>
            </a:extLst>
          </p:cNvPr>
          <p:cNvSpPr>
            <a:spLocks noGrp="1"/>
          </p:cNvSpPr>
          <p:nvPr>
            <p:ph type="sldNum" sz="quarter" idx="12"/>
          </p:nvPr>
        </p:nvSpPr>
        <p:spPr/>
        <p:txBody>
          <a:bodyPr/>
          <a:lstStyle/>
          <a:p>
            <a:fld id="{EE4EF439-2077-419A-8992-23A7A63D5028}" type="slidenum">
              <a:rPr lang="en-US" smtClean="0"/>
              <a:t>‹#›</a:t>
            </a:fld>
            <a:endParaRPr lang="en-US"/>
          </a:p>
        </p:txBody>
      </p:sp>
    </p:spTree>
    <p:extLst>
      <p:ext uri="{BB962C8B-B14F-4D97-AF65-F5344CB8AC3E}">
        <p14:creationId xmlns:p14="http://schemas.microsoft.com/office/powerpoint/2010/main" val="3652277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55D60-F77F-0866-5CEA-564FC7C176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46D6ACA-0C8C-2DFB-05D9-898BD46353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40CDFA4-883E-00D3-98A7-FADCFF24AC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327B35-443E-1E4D-2C04-73DEB98C17BC}"/>
              </a:ext>
            </a:extLst>
          </p:cNvPr>
          <p:cNvSpPr>
            <a:spLocks noGrp="1"/>
          </p:cNvSpPr>
          <p:nvPr>
            <p:ph type="dt" sz="half" idx="10"/>
          </p:nvPr>
        </p:nvSpPr>
        <p:spPr/>
        <p:txBody>
          <a:bodyPr/>
          <a:lstStyle/>
          <a:p>
            <a:fld id="{2621B251-A168-4CC1-ACBE-A5C34FA425C7}" type="datetimeFigureOut">
              <a:rPr lang="en-US" smtClean="0"/>
              <a:t>2/9/2023</a:t>
            </a:fld>
            <a:endParaRPr lang="en-US"/>
          </a:p>
        </p:txBody>
      </p:sp>
      <p:sp>
        <p:nvSpPr>
          <p:cNvPr id="6" name="Footer Placeholder 5">
            <a:extLst>
              <a:ext uri="{FF2B5EF4-FFF2-40B4-BE49-F238E27FC236}">
                <a16:creationId xmlns:a16="http://schemas.microsoft.com/office/drawing/2014/main" id="{31110700-25B7-C90C-FC9B-C1898DEF04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DBECFB-B025-CEA0-9894-7CFFFDE822B6}"/>
              </a:ext>
            </a:extLst>
          </p:cNvPr>
          <p:cNvSpPr>
            <a:spLocks noGrp="1"/>
          </p:cNvSpPr>
          <p:nvPr>
            <p:ph type="sldNum" sz="quarter" idx="12"/>
          </p:nvPr>
        </p:nvSpPr>
        <p:spPr/>
        <p:txBody>
          <a:bodyPr/>
          <a:lstStyle/>
          <a:p>
            <a:fld id="{EE4EF439-2077-419A-8992-23A7A63D5028}" type="slidenum">
              <a:rPr lang="en-US" smtClean="0"/>
              <a:t>‹#›</a:t>
            </a:fld>
            <a:endParaRPr lang="en-US"/>
          </a:p>
        </p:txBody>
      </p:sp>
    </p:spTree>
    <p:extLst>
      <p:ext uri="{BB962C8B-B14F-4D97-AF65-F5344CB8AC3E}">
        <p14:creationId xmlns:p14="http://schemas.microsoft.com/office/powerpoint/2010/main" val="3432181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F7D13-E5AC-CB95-CDAA-3518568663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D61760A-DC40-0F2B-7C03-19DAD8B4E9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7D8227B-8E01-1754-A884-88B0D1F7B0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D2C458-706E-5070-B587-CECC1E7B57F4}"/>
              </a:ext>
            </a:extLst>
          </p:cNvPr>
          <p:cNvSpPr>
            <a:spLocks noGrp="1"/>
          </p:cNvSpPr>
          <p:nvPr>
            <p:ph type="dt" sz="half" idx="10"/>
          </p:nvPr>
        </p:nvSpPr>
        <p:spPr/>
        <p:txBody>
          <a:bodyPr/>
          <a:lstStyle/>
          <a:p>
            <a:fld id="{2621B251-A168-4CC1-ACBE-A5C34FA425C7}" type="datetimeFigureOut">
              <a:rPr lang="en-US" smtClean="0"/>
              <a:t>2/9/2023</a:t>
            </a:fld>
            <a:endParaRPr lang="en-US"/>
          </a:p>
        </p:txBody>
      </p:sp>
      <p:sp>
        <p:nvSpPr>
          <p:cNvPr id="6" name="Footer Placeholder 5">
            <a:extLst>
              <a:ext uri="{FF2B5EF4-FFF2-40B4-BE49-F238E27FC236}">
                <a16:creationId xmlns:a16="http://schemas.microsoft.com/office/drawing/2014/main" id="{28E5BD2D-71BD-FB25-5D20-4970E87393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3EDF5E-746C-2A13-4646-0A2548D6190E}"/>
              </a:ext>
            </a:extLst>
          </p:cNvPr>
          <p:cNvSpPr>
            <a:spLocks noGrp="1"/>
          </p:cNvSpPr>
          <p:nvPr>
            <p:ph type="sldNum" sz="quarter" idx="12"/>
          </p:nvPr>
        </p:nvSpPr>
        <p:spPr/>
        <p:txBody>
          <a:bodyPr/>
          <a:lstStyle/>
          <a:p>
            <a:fld id="{EE4EF439-2077-419A-8992-23A7A63D5028}" type="slidenum">
              <a:rPr lang="en-US" smtClean="0"/>
              <a:t>‹#›</a:t>
            </a:fld>
            <a:endParaRPr lang="en-US"/>
          </a:p>
        </p:txBody>
      </p:sp>
    </p:spTree>
    <p:extLst>
      <p:ext uri="{BB962C8B-B14F-4D97-AF65-F5344CB8AC3E}">
        <p14:creationId xmlns:p14="http://schemas.microsoft.com/office/powerpoint/2010/main" val="4005985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8A9E2"/>
            </a:gs>
            <a:gs pos="73000">
              <a:schemeClr val="accent1"/>
            </a:gs>
            <a:gs pos="89000">
              <a:schemeClr val="accent1">
                <a:lumMod val="60000"/>
                <a:lumOff val="40000"/>
              </a:schemeClr>
            </a:gs>
            <a:gs pos="100000">
              <a:schemeClr val="accent1">
                <a:lumMod val="60000"/>
                <a:lumOff val="40000"/>
              </a:schemeClr>
            </a:gs>
          </a:gsLst>
          <a:lin ang="27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B70EDD-B1BC-7726-8E96-114E84889D1D}"/>
              </a:ext>
            </a:extLst>
          </p:cNvPr>
          <p:cNvSpPr>
            <a:spLocks noGrp="1"/>
          </p:cNvSpPr>
          <p:nvPr>
            <p:ph type="title"/>
          </p:nvPr>
        </p:nvSpPr>
        <p:spPr>
          <a:xfrm>
            <a:off x="1699326" y="365125"/>
            <a:ext cx="9654473"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3DC8CB5-5597-48A5-F004-33BD41097333}"/>
              </a:ext>
            </a:extLst>
          </p:cNvPr>
          <p:cNvSpPr>
            <a:spLocks noGrp="1"/>
          </p:cNvSpPr>
          <p:nvPr>
            <p:ph type="body" idx="1"/>
          </p:nvPr>
        </p:nvSpPr>
        <p:spPr>
          <a:xfrm>
            <a:off x="838200" y="2019301"/>
            <a:ext cx="10515600" cy="41576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34D6E0-8C82-2AE7-2383-790E181544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1"/>
                </a:solidFill>
                <a:latin typeface="Times New Roman" panose="02020603050405020304" pitchFamily="18" charset="0"/>
                <a:cs typeface="Times New Roman" panose="02020603050405020304" pitchFamily="18" charset="0"/>
              </a:defRPr>
            </a:lvl1pPr>
          </a:lstStyle>
          <a:p>
            <a:fld id="{2621B251-A168-4CC1-ACBE-A5C34FA425C7}" type="datetimeFigureOut">
              <a:rPr lang="en-US" smtClean="0"/>
              <a:pPr/>
              <a:t>2/9/2023</a:t>
            </a:fld>
            <a:endParaRPr lang="en-US"/>
          </a:p>
        </p:txBody>
      </p:sp>
      <p:sp>
        <p:nvSpPr>
          <p:cNvPr id="5" name="Footer Placeholder 4">
            <a:extLst>
              <a:ext uri="{FF2B5EF4-FFF2-40B4-BE49-F238E27FC236}">
                <a16:creationId xmlns:a16="http://schemas.microsoft.com/office/drawing/2014/main" id="{E238518A-7384-924F-99E2-9C26E5F000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1"/>
                </a:solidFill>
                <a:latin typeface="Times New Roman" panose="02020603050405020304" pitchFamily="18" charset="0"/>
                <a:cs typeface="Times New Roman" panose="02020603050405020304" pitchFamily="18" charset="0"/>
              </a:defRPr>
            </a:lvl1pPr>
          </a:lstStyle>
          <a:p>
            <a:endParaRPr lang="en-US"/>
          </a:p>
        </p:txBody>
      </p:sp>
      <p:sp>
        <p:nvSpPr>
          <p:cNvPr id="6" name="Slide Number Placeholder 5">
            <a:extLst>
              <a:ext uri="{FF2B5EF4-FFF2-40B4-BE49-F238E27FC236}">
                <a16:creationId xmlns:a16="http://schemas.microsoft.com/office/drawing/2014/main" id="{240FF96E-1B93-0599-CEEB-136074A24C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solidFill>
                <a:latin typeface="Times New Roman" panose="02020603050405020304" pitchFamily="18" charset="0"/>
                <a:cs typeface="Times New Roman" panose="02020603050405020304" pitchFamily="18" charset="0"/>
              </a:defRPr>
            </a:lvl1pPr>
          </a:lstStyle>
          <a:p>
            <a:fld id="{EE4EF439-2077-419A-8992-23A7A63D5028}" type="slidenum">
              <a:rPr lang="en-US" smtClean="0"/>
              <a:pPr/>
              <a:t>‹#›</a:t>
            </a:fld>
            <a:endParaRPr lang="en-US"/>
          </a:p>
        </p:txBody>
      </p:sp>
      <p:pic>
        <p:nvPicPr>
          <p:cNvPr id="1026" name="Picture 2" descr="Coding Dojo Reviews and Student Outcomes | Course Report">
            <a:extLst>
              <a:ext uri="{FF2B5EF4-FFF2-40B4-BE49-F238E27FC236}">
                <a16:creationId xmlns:a16="http://schemas.microsoft.com/office/drawing/2014/main" id="{BD582A9D-BDA8-2F0F-C3BA-90B4868631D9}"/>
              </a:ext>
            </a:extLst>
          </p:cNvPr>
          <p:cNvPicPr>
            <a:picLocks noChangeAspect="1" noChangeArrowheads="1"/>
          </p:cNvPicPr>
          <p:nvPr userDrawn="1"/>
        </p:nvPicPr>
        <p:blipFill>
          <a:blip r:embed="rId13">
            <a:extLst>
              <a:ext uri="{BEBA8EAE-BF5A-486C-A8C5-ECC9F3942E4B}">
                <a14:imgProps xmlns:a14="http://schemas.microsoft.com/office/drawing/2010/main">
                  <a14:imgLayer r:embed="rId14">
                    <a14:imgEffect>
                      <a14:backgroundRemoval t="9250" b="90000" l="10000" r="90000">
                        <a14:foregroundMark x1="25500" y1="11500" x2="31750" y2="9250"/>
                        <a14:foregroundMark x1="29250" y1="78250" x2="29250" y2="78250"/>
                        <a14:foregroundMark x1="44500" y1="79500" x2="44500" y2="79500"/>
                        <a14:foregroundMark x1="57750" y1="79500" x2="57750" y2="79500"/>
                        <a14:foregroundMark x1="65500" y1="79500" x2="65500" y2="79500"/>
                        <a14:foregroundMark x1="72250" y1="72250" x2="72250" y2="72250"/>
                        <a14:foregroundMark x1="58750" y1="71000" x2="58750" y2="71000"/>
                        <a14:foregroundMark x1="57250" y1="71000" x2="57250" y2="71000"/>
                        <a14:foregroundMark x1="53500" y1="71500" x2="53500" y2="71500"/>
                        <a14:foregroundMark x1="50500" y1="71500" x2="50500" y2="71500"/>
                        <a14:foregroundMark x1="42500" y1="71000" x2="42500" y2="71000"/>
                        <a14:foregroundMark x1="31000" y1="74000" x2="31000" y2="74000"/>
                      </a14:backgroundRemoval>
                    </a14:imgEffect>
                  </a14:imgLayer>
                </a14:imgProps>
              </a:ext>
              <a:ext uri="{28A0092B-C50C-407E-A947-70E740481C1C}">
                <a14:useLocalDpi xmlns:a14="http://schemas.microsoft.com/office/drawing/2010/main" val="0"/>
              </a:ext>
            </a:extLst>
          </a:blip>
          <a:srcRect/>
          <a:stretch>
            <a:fillRect/>
          </a:stretch>
        </p:blipFill>
        <p:spPr bwMode="auto">
          <a:xfrm>
            <a:off x="1" y="1"/>
            <a:ext cx="2019300" cy="2019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60822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4400" b="1" kern="1200">
          <a:solidFill>
            <a:schemeClr val="bg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datasets/fedesoriano/heart-failure-prediction"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C26FC10-5C20-BC4C-203B-B0C717578B8A}"/>
              </a:ext>
            </a:extLst>
          </p:cNvPr>
          <p:cNvSpPr>
            <a:spLocks noGrp="1"/>
          </p:cNvSpPr>
          <p:nvPr>
            <p:ph type="ctrTitle"/>
          </p:nvPr>
        </p:nvSpPr>
        <p:spPr/>
        <p:txBody>
          <a:bodyPr>
            <a:normAutofit/>
          </a:bodyPr>
          <a:lstStyle/>
          <a:p>
            <a:r>
              <a:rPr lang="en-US" b="1" i="0" dirty="0">
                <a:effectLst/>
              </a:rPr>
              <a:t>Heart Failure Prediction Data Analysis</a:t>
            </a:r>
            <a:endParaRPr lang="en-US" dirty="0"/>
          </a:p>
        </p:txBody>
      </p:sp>
      <p:sp>
        <p:nvSpPr>
          <p:cNvPr id="5" name="Subtitle 4">
            <a:extLst>
              <a:ext uri="{FF2B5EF4-FFF2-40B4-BE49-F238E27FC236}">
                <a16:creationId xmlns:a16="http://schemas.microsoft.com/office/drawing/2014/main" id="{3231DEA9-678C-2888-7F1A-3667DE3C7D25}"/>
              </a:ext>
            </a:extLst>
          </p:cNvPr>
          <p:cNvSpPr>
            <a:spLocks noGrp="1"/>
          </p:cNvSpPr>
          <p:nvPr>
            <p:ph type="subTitle" idx="1"/>
          </p:nvPr>
        </p:nvSpPr>
        <p:spPr/>
        <p:txBody>
          <a:bodyPr>
            <a:normAutofit/>
          </a:bodyPr>
          <a:lstStyle/>
          <a:p>
            <a:endParaRPr lang="en-US" sz="3200" dirty="0"/>
          </a:p>
          <a:p>
            <a:r>
              <a:rPr lang="en-US" sz="3200" dirty="0"/>
              <a:t>Christina Reeder</a:t>
            </a:r>
          </a:p>
        </p:txBody>
      </p:sp>
    </p:spTree>
    <p:extLst>
      <p:ext uri="{BB962C8B-B14F-4D97-AF65-F5344CB8AC3E}">
        <p14:creationId xmlns:p14="http://schemas.microsoft.com/office/powerpoint/2010/main" val="583892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AA430-8BC4-3174-72A6-0C7570C8321F}"/>
              </a:ext>
            </a:extLst>
          </p:cNvPr>
          <p:cNvSpPr>
            <a:spLocks noGrp="1"/>
          </p:cNvSpPr>
          <p:nvPr>
            <p:ph type="title"/>
          </p:nvPr>
        </p:nvSpPr>
        <p:spPr/>
        <p:txBody>
          <a:bodyPr/>
          <a:lstStyle/>
          <a:p>
            <a:r>
              <a:rPr lang="en-US" dirty="0"/>
              <a:t>Stakeholder Introduction</a:t>
            </a:r>
          </a:p>
        </p:txBody>
      </p:sp>
      <p:sp>
        <p:nvSpPr>
          <p:cNvPr id="3" name="Content Placeholder 2">
            <a:extLst>
              <a:ext uri="{FF2B5EF4-FFF2-40B4-BE49-F238E27FC236}">
                <a16:creationId xmlns:a16="http://schemas.microsoft.com/office/drawing/2014/main" id="{18FA98B7-04D8-A268-740B-7F288F1E6C81}"/>
              </a:ext>
            </a:extLst>
          </p:cNvPr>
          <p:cNvSpPr>
            <a:spLocks noGrp="1"/>
          </p:cNvSpPr>
          <p:nvPr>
            <p:ph idx="1"/>
          </p:nvPr>
        </p:nvSpPr>
        <p:spPr>
          <a:xfrm>
            <a:off x="838200" y="2362873"/>
            <a:ext cx="10515600" cy="3814089"/>
          </a:xfrm>
        </p:spPr>
        <p:txBody>
          <a:bodyPr>
            <a:normAutofit/>
          </a:bodyPr>
          <a:lstStyle/>
          <a:p>
            <a:r>
              <a:rPr lang="en-US" sz="3200" dirty="0"/>
              <a:t>The stakeholder is hospitals and doctors treating heart disease in patients. </a:t>
            </a:r>
          </a:p>
          <a:p>
            <a:endParaRPr lang="en-US" sz="3200" dirty="0"/>
          </a:p>
          <a:p>
            <a:r>
              <a:rPr lang="en-US" sz="3200" dirty="0"/>
              <a:t>The goal of this model is to predict if a patient will develop a heart disease based on a variety of health-related attributes the patient exhibits</a:t>
            </a:r>
          </a:p>
        </p:txBody>
      </p:sp>
    </p:spTree>
    <p:extLst>
      <p:ext uri="{BB962C8B-B14F-4D97-AF65-F5344CB8AC3E}">
        <p14:creationId xmlns:p14="http://schemas.microsoft.com/office/powerpoint/2010/main" val="2552478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C5C90E-143A-23AF-3E8E-14FF929B6E2D}"/>
              </a:ext>
            </a:extLst>
          </p:cNvPr>
          <p:cNvSpPr>
            <a:spLocks noGrp="1"/>
          </p:cNvSpPr>
          <p:nvPr>
            <p:ph type="title"/>
          </p:nvPr>
        </p:nvSpPr>
        <p:spPr/>
        <p:txBody>
          <a:bodyPr/>
          <a:lstStyle/>
          <a:p>
            <a:r>
              <a:rPr lang="en-US" dirty="0"/>
              <a:t>Heart Failure Dataset</a:t>
            </a:r>
          </a:p>
        </p:txBody>
      </p:sp>
      <p:pic>
        <p:nvPicPr>
          <p:cNvPr id="8" name="Content Placeholder 7" descr="Graphical user interface, text, application, email&#10;&#10;Description automatically generated">
            <a:extLst>
              <a:ext uri="{FF2B5EF4-FFF2-40B4-BE49-F238E27FC236}">
                <a16:creationId xmlns:a16="http://schemas.microsoft.com/office/drawing/2014/main" id="{00CA4059-90AB-608B-5FF4-2D54C5781E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2358" y="1690688"/>
            <a:ext cx="9468407" cy="4576020"/>
          </a:xfrm>
        </p:spPr>
      </p:pic>
      <p:sp>
        <p:nvSpPr>
          <p:cNvPr id="10" name="TextBox 9">
            <a:extLst>
              <a:ext uri="{FF2B5EF4-FFF2-40B4-BE49-F238E27FC236}">
                <a16:creationId xmlns:a16="http://schemas.microsoft.com/office/drawing/2014/main" id="{EA1A383E-D648-A531-9BA9-90EF9E07DAD6}"/>
              </a:ext>
            </a:extLst>
          </p:cNvPr>
          <p:cNvSpPr txBox="1"/>
          <p:nvPr/>
        </p:nvSpPr>
        <p:spPr>
          <a:xfrm>
            <a:off x="4518054" y="6381038"/>
            <a:ext cx="7593026" cy="369332"/>
          </a:xfrm>
          <a:prstGeom prst="rect">
            <a:avLst/>
          </a:prstGeom>
          <a:noFill/>
        </p:spPr>
        <p:txBody>
          <a:bodyPr wrap="square">
            <a:spAutoFit/>
          </a:bodyPr>
          <a:lstStyle/>
          <a:p>
            <a:pPr algn="r"/>
            <a:r>
              <a:rPr lang="en-US" b="0" i="0" u="sng" dirty="0">
                <a:solidFill>
                  <a:schemeClr val="bg1"/>
                </a:solidFill>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https://www.kaggle.com/datasets/fedesoriano/heart-failure-prediction</a:t>
            </a:r>
            <a:endParaRPr 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4170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07370-043A-D947-A2B8-CC4FFE217EE1}"/>
              </a:ext>
            </a:extLst>
          </p:cNvPr>
          <p:cNvSpPr>
            <a:spLocks noGrp="1"/>
          </p:cNvSpPr>
          <p:nvPr>
            <p:ph type="title"/>
          </p:nvPr>
        </p:nvSpPr>
        <p:spPr/>
        <p:txBody>
          <a:bodyPr>
            <a:normAutofit/>
          </a:bodyPr>
          <a:lstStyle/>
          <a:p>
            <a:r>
              <a:rPr lang="en-US" b="1" i="0" dirty="0">
                <a:effectLst/>
              </a:rPr>
              <a:t>Exploring Chance of Heart Disease Based on Age and Gender</a:t>
            </a:r>
            <a:endParaRPr lang="en-US" dirty="0"/>
          </a:p>
        </p:txBody>
      </p:sp>
      <p:pic>
        <p:nvPicPr>
          <p:cNvPr id="5" name="Content Placeholder 4" descr="Chart, bar chart&#10;&#10;Description automatically generated">
            <a:extLst>
              <a:ext uri="{FF2B5EF4-FFF2-40B4-BE49-F238E27FC236}">
                <a16:creationId xmlns:a16="http://schemas.microsoft.com/office/drawing/2014/main" id="{2C450C19-DC3B-06E1-8F26-074718D3A9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5232" y="1847629"/>
            <a:ext cx="5801535" cy="3162741"/>
          </a:xfrm>
        </p:spPr>
      </p:pic>
      <p:sp>
        <p:nvSpPr>
          <p:cNvPr id="7" name="TextBox 6">
            <a:extLst>
              <a:ext uri="{FF2B5EF4-FFF2-40B4-BE49-F238E27FC236}">
                <a16:creationId xmlns:a16="http://schemas.microsoft.com/office/drawing/2014/main" id="{F4C142D4-4B5A-289F-7EC6-792A7DD4157B}"/>
              </a:ext>
            </a:extLst>
          </p:cNvPr>
          <p:cNvSpPr txBox="1"/>
          <p:nvPr/>
        </p:nvSpPr>
        <p:spPr>
          <a:xfrm>
            <a:off x="395160" y="5094483"/>
            <a:ext cx="11401677" cy="1569660"/>
          </a:xfrm>
          <a:prstGeom prst="rect">
            <a:avLst/>
          </a:prstGeom>
          <a:noFill/>
        </p:spPr>
        <p:txBody>
          <a:bodyPr wrap="square">
            <a:spAutoFit/>
          </a:bodyPr>
          <a:lstStyle/>
          <a:p>
            <a:r>
              <a:rPr lang="en-US" sz="2400" b="0" i="0" dirty="0">
                <a:solidFill>
                  <a:schemeClr val="bg1"/>
                </a:solidFill>
                <a:effectLst/>
                <a:latin typeface="Times New Roman" panose="02020603050405020304" pitchFamily="18" charset="0"/>
                <a:cs typeface="Times New Roman" panose="02020603050405020304" pitchFamily="18" charset="0"/>
              </a:rPr>
              <a:t>There is a significantly higher percent chance for male patients to develop a heart disease than female patients. The percent chance to develop heart disease increases as the age of the male patients increases. However, the chance of heart disease is highest in females in the age range of 60-69 and lowest in females in the age range of 40-49.</a:t>
            </a:r>
            <a:endParaRPr lang="en-US"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7603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AF304-5867-C551-B36A-5AD708322B30}"/>
              </a:ext>
            </a:extLst>
          </p:cNvPr>
          <p:cNvSpPr>
            <a:spLocks noGrp="1"/>
          </p:cNvSpPr>
          <p:nvPr>
            <p:ph type="title"/>
          </p:nvPr>
        </p:nvSpPr>
        <p:spPr/>
        <p:txBody>
          <a:bodyPr>
            <a:normAutofit fontScale="90000"/>
          </a:bodyPr>
          <a:lstStyle/>
          <a:p>
            <a:r>
              <a:rPr lang="en-US" b="1" i="0" dirty="0">
                <a:effectLst/>
              </a:rPr>
              <a:t>Explore How Maximum Heart Rate Effects Percent Chance of Heart Disease and Changes with Age</a:t>
            </a:r>
            <a:endParaRPr lang="en-US" dirty="0"/>
          </a:p>
        </p:txBody>
      </p:sp>
      <p:pic>
        <p:nvPicPr>
          <p:cNvPr id="5" name="Content Placeholder 4" descr="Chart, bar chart&#10;&#10;Description automatically generated">
            <a:extLst>
              <a:ext uri="{FF2B5EF4-FFF2-40B4-BE49-F238E27FC236}">
                <a16:creationId xmlns:a16="http://schemas.microsoft.com/office/drawing/2014/main" id="{D8AD8590-F5C0-C029-7BAB-FC6C52F95CB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82766" y="2141537"/>
            <a:ext cx="5939335" cy="4419346"/>
          </a:xfrm>
        </p:spPr>
      </p:pic>
      <p:sp>
        <p:nvSpPr>
          <p:cNvPr id="8" name="Content Placeholder 7">
            <a:extLst>
              <a:ext uri="{FF2B5EF4-FFF2-40B4-BE49-F238E27FC236}">
                <a16:creationId xmlns:a16="http://schemas.microsoft.com/office/drawing/2014/main" id="{6E976E87-8F6C-F603-D948-5466962CCE9D}"/>
              </a:ext>
            </a:extLst>
          </p:cNvPr>
          <p:cNvSpPr>
            <a:spLocks noGrp="1"/>
          </p:cNvSpPr>
          <p:nvPr>
            <p:ph sz="half" idx="2"/>
          </p:nvPr>
        </p:nvSpPr>
        <p:spPr>
          <a:xfrm>
            <a:off x="6366409" y="2403335"/>
            <a:ext cx="5674540" cy="4157548"/>
          </a:xfrm>
        </p:spPr>
        <p:txBody>
          <a:bodyPr>
            <a:normAutofit fontScale="85000" lnSpcReduction="10000"/>
          </a:bodyPr>
          <a:lstStyle/>
          <a:p>
            <a:r>
              <a:rPr lang="en-US" b="0" i="0" dirty="0">
                <a:effectLst/>
              </a:rPr>
              <a:t>The top plot shows that the chance a patient will develop a heart disease decreases as the maximum heart rate achieved by that patient increases, meaning that the faster the heart is able to beat correlates to how healthy that heart is. </a:t>
            </a:r>
          </a:p>
          <a:p>
            <a:r>
              <a:rPr lang="en-US" b="0" i="0" dirty="0">
                <a:effectLst/>
              </a:rPr>
              <a:t>The bottom plot shows that the maximum heart rate achieved by a patient decreases with the age of the patient. </a:t>
            </a:r>
          </a:p>
          <a:p>
            <a:r>
              <a:rPr lang="en-US" b="0" i="0" dirty="0">
                <a:effectLst/>
              </a:rPr>
              <a:t>This leads me to the conclusion that older patients are at a higher risk for heart disease than younger patients on average.</a:t>
            </a:r>
            <a:endParaRPr lang="en-US" dirty="0"/>
          </a:p>
          <a:p>
            <a:pPr marL="0" indent="0">
              <a:buNone/>
            </a:pPr>
            <a:endParaRPr lang="en-US" dirty="0"/>
          </a:p>
        </p:txBody>
      </p:sp>
    </p:spTree>
    <p:extLst>
      <p:ext uri="{BB962C8B-B14F-4D97-AF65-F5344CB8AC3E}">
        <p14:creationId xmlns:p14="http://schemas.microsoft.com/office/powerpoint/2010/main" val="46101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4AFE6-5F25-67F2-83F5-E885AB06224A}"/>
              </a:ext>
            </a:extLst>
          </p:cNvPr>
          <p:cNvSpPr>
            <a:spLocks noGrp="1"/>
          </p:cNvSpPr>
          <p:nvPr>
            <p:ph type="title"/>
          </p:nvPr>
        </p:nvSpPr>
        <p:spPr/>
        <p:txBody>
          <a:bodyPr/>
          <a:lstStyle/>
          <a:p>
            <a:r>
              <a:rPr lang="en-US" dirty="0"/>
              <a:t>Effects of False Positives and False Negatives on the Stakeholder</a:t>
            </a:r>
          </a:p>
        </p:txBody>
      </p:sp>
      <p:sp>
        <p:nvSpPr>
          <p:cNvPr id="3" name="Content Placeholder 2">
            <a:extLst>
              <a:ext uri="{FF2B5EF4-FFF2-40B4-BE49-F238E27FC236}">
                <a16:creationId xmlns:a16="http://schemas.microsoft.com/office/drawing/2014/main" id="{4518E71B-D88C-6CF6-3AD4-A35AAAF8EF59}"/>
              </a:ext>
            </a:extLst>
          </p:cNvPr>
          <p:cNvSpPr>
            <a:spLocks noGrp="1"/>
          </p:cNvSpPr>
          <p:nvPr>
            <p:ph idx="1"/>
          </p:nvPr>
        </p:nvSpPr>
        <p:spPr>
          <a:xfrm>
            <a:off x="838200" y="2019301"/>
            <a:ext cx="10515600" cy="4473574"/>
          </a:xfrm>
        </p:spPr>
        <p:txBody>
          <a:bodyPr>
            <a:normAutofit/>
          </a:bodyPr>
          <a:lstStyle/>
          <a:p>
            <a:pPr marL="0" indent="0" algn="l">
              <a:buNone/>
            </a:pPr>
            <a:r>
              <a:rPr lang="en-US" b="0" i="0" dirty="0">
                <a:effectLst/>
              </a:rPr>
              <a:t>For this model:</a:t>
            </a:r>
          </a:p>
          <a:p>
            <a:pPr lvl="1"/>
            <a:r>
              <a:rPr lang="en-US" sz="2800" b="0" i="0" dirty="0">
                <a:effectLst/>
              </a:rPr>
              <a:t>0: No heart disease in the patient</a:t>
            </a:r>
          </a:p>
          <a:p>
            <a:pPr lvl="1"/>
            <a:r>
              <a:rPr lang="en-US" sz="2800" b="0" i="0" dirty="0">
                <a:effectLst/>
              </a:rPr>
              <a:t>1: Heart disease in the patient</a:t>
            </a:r>
          </a:p>
          <a:p>
            <a:pPr marL="0" indent="0" algn="l">
              <a:buNone/>
            </a:pPr>
            <a:endParaRPr lang="en-US" b="0" i="0" dirty="0">
              <a:effectLst/>
            </a:endParaRPr>
          </a:p>
          <a:p>
            <a:pPr marL="0" indent="0" algn="l">
              <a:buNone/>
            </a:pPr>
            <a:r>
              <a:rPr lang="en-US" b="0" i="0" dirty="0">
                <a:effectLst/>
              </a:rPr>
              <a:t>I prioritized minimizing errors in which a patient with heart disease is predicted to not have a heart disease (false negative prognosis). </a:t>
            </a:r>
          </a:p>
          <a:p>
            <a:pPr marL="0" indent="0" algn="l">
              <a:buNone/>
            </a:pPr>
            <a:endParaRPr lang="en-US" dirty="0"/>
          </a:p>
          <a:p>
            <a:pPr marL="0" indent="0" algn="l">
              <a:buNone/>
            </a:pPr>
            <a:r>
              <a:rPr lang="en-US" b="0" i="0" dirty="0">
                <a:effectLst/>
              </a:rPr>
              <a:t>A patient being given a false negative prognosis will preclude them from receiving treatment they may otherwise need to save their life.</a:t>
            </a:r>
          </a:p>
        </p:txBody>
      </p:sp>
    </p:spTree>
    <p:extLst>
      <p:ext uri="{BB962C8B-B14F-4D97-AF65-F5344CB8AC3E}">
        <p14:creationId xmlns:p14="http://schemas.microsoft.com/office/powerpoint/2010/main" val="109117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3BE3D-9B55-94B9-6022-B2780DD7F00C}"/>
              </a:ext>
            </a:extLst>
          </p:cNvPr>
          <p:cNvSpPr>
            <a:spLocks noGrp="1"/>
          </p:cNvSpPr>
          <p:nvPr>
            <p:ph type="title"/>
          </p:nvPr>
        </p:nvSpPr>
        <p:spPr/>
        <p:txBody>
          <a:bodyPr/>
          <a:lstStyle/>
          <a:p>
            <a:r>
              <a:rPr lang="en-US" dirty="0"/>
              <a:t>Best Model Strengths and Limitations</a:t>
            </a:r>
          </a:p>
        </p:txBody>
      </p:sp>
      <p:pic>
        <p:nvPicPr>
          <p:cNvPr id="9" name="Content Placeholder 8" descr="A picture containing square&#10;&#10;Description automatically generated">
            <a:extLst>
              <a:ext uri="{FF2B5EF4-FFF2-40B4-BE49-F238E27FC236}">
                <a16:creationId xmlns:a16="http://schemas.microsoft.com/office/drawing/2014/main" id="{579F0AE2-AAAD-935E-2C8F-A19FD297EF7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32881" y="2311809"/>
            <a:ext cx="4992237" cy="3378970"/>
          </a:xfrm>
        </p:spPr>
      </p:pic>
      <p:sp>
        <p:nvSpPr>
          <p:cNvPr id="10" name="Content Placeholder 9">
            <a:extLst>
              <a:ext uri="{FF2B5EF4-FFF2-40B4-BE49-F238E27FC236}">
                <a16:creationId xmlns:a16="http://schemas.microsoft.com/office/drawing/2014/main" id="{17129D45-5026-926A-3CD8-0A13993E193F}"/>
              </a:ext>
            </a:extLst>
          </p:cNvPr>
          <p:cNvSpPr>
            <a:spLocks noGrp="1"/>
          </p:cNvSpPr>
          <p:nvPr>
            <p:ph sz="half" idx="2"/>
          </p:nvPr>
        </p:nvSpPr>
        <p:spPr/>
        <p:txBody>
          <a:bodyPr/>
          <a:lstStyle/>
          <a:p>
            <a:r>
              <a:rPr lang="en-US" dirty="0"/>
              <a:t>The production model was able to predict heart disease with an accuracy of 89%</a:t>
            </a:r>
          </a:p>
          <a:p>
            <a:r>
              <a:rPr lang="en-US" dirty="0"/>
              <a:t>There was still 12 patients that were given a false negative prognosis</a:t>
            </a:r>
          </a:p>
          <a:p>
            <a:r>
              <a:rPr lang="en-US" dirty="0"/>
              <a:t>There were 13 patients that were given a false positive prognosis</a:t>
            </a:r>
          </a:p>
        </p:txBody>
      </p:sp>
    </p:spTree>
    <p:extLst>
      <p:ext uri="{BB962C8B-B14F-4D97-AF65-F5344CB8AC3E}">
        <p14:creationId xmlns:p14="http://schemas.microsoft.com/office/powerpoint/2010/main" val="2842202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FDC54-07BF-2658-81FF-4CDBC8BBF1E8}"/>
              </a:ext>
            </a:extLst>
          </p:cNvPr>
          <p:cNvSpPr>
            <a:spLocks noGrp="1"/>
          </p:cNvSpPr>
          <p:nvPr>
            <p:ph type="title"/>
          </p:nvPr>
        </p:nvSpPr>
        <p:spPr/>
        <p:txBody>
          <a:bodyPr/>
          <a:lstStyle/>
          <a:p>
            <a:r>
              <a:rPr lang="en-US" dirty="0"/>
              <a:t>Final Recommendations</a:t>
            </a:r>
          </a:p>
        </p:txBody>
      </p:sp>
      <p:sp>
        <p:nvSpPr>
          <p:cNvPr id="3" name="Content Placeholder 2">
            <a:extLst>
              <a:ext uri="{FF2B5EF4-FFF2-40B4-BE49-F238E27FC236}">
                <a16:creationId xmlns:a16="http://schemas.microsoft.com/office/drawing/2014/main" id="{34A47D1F-6910-5D31-2902-1839E041E635}"/>
              </a:ext>
            </a:extLst>
          </p:cNvPr>
          <p:cNvSpPr>
            <a:spLocks noGrp="1"/>
          </p:cNvSpPr>
          <p:nvPr>
            <p:ph idx="1"/>
          </p:nvPr>
        </p:nvSpPr>
        <p:spPr>
          <a:xfrm>
            <a:off x="838200" y="2120113"/>
            <a:ext cx="10515600" cy="4056850"/>
          </a:xfrm>
        </p:spPr>
        <p:txBody>
          <a:bodyPr/>
          <a:lstStyle/>
          <a:p>
            <a:r>
              <a:rPr lang="en-US" b="0" i="0" dirty="0">
                <a:effectLst/>
              </a:rPr>
              <a:t>It is my recommendation that more datapoints be collected on these patients' health history to better train the model for predicting the risk of a patient developing a heart disease. </a:t>
            </a:r>
          </a:p>
          <a:p>
            <a:r>
              <a:rPr lang="en-US" b="0" i="0" dirty="0">
                <a:effectLst/>
              </a:rPr>
              <a:t>As it is, I do not believe this model is sufficient be utilized to predict anything relating to a patient's health or treatment. The number of false positive and false negative predictions made by the model are far to high when someone's life is on the line. </a:t>
            </a:r>
          </a:p>
          <a:p>
            <a:r>
              <a:rPr lang="en-US" b="0" i="0" dirty="0">
                <a:effectLst/>
              </a:rPr>
              <a:t>I would require an accuracy in a model around 98-99% to even begin considering commercial use.</a:t>
            </a:r>
            <a:endParaRPr lang="en-US" dirty="0"/>
          </a:p>
        </p:txBody>
      </p:sp>
    </p:spTree>
    <p:extLst>
      <p:ext uri="{BB962C8B-B14F-4D97-AF65-F5344CB8AC3E}">
        <p14:creationId xmlns:p14="http://schemas.microsoft.com/office/powerpoint/2010/main" val="10631509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TotalTime>
  <Words>461</Words>
  <Application>Microsoft Office PowerPoint</Application>
  <PresentationFormat>Widescreen</PresentationFormat>
  <Paragraphs>31</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Times New Roman</vt:lpstr>
      <vt:lpstr>Office Theme</vt:lpstr>
      <vt:lpstr>Heart Failure Prediction Data Analysis</vt:lpstr>
      <vt:lpstr>Stakeholder Introduction</vt:lpstr>
      <vt:lpstr>Heart Failure Dataset</vt:lpstr>
      <vt:lpstr>Exploring Chance of Heart Disease Based on Age and Gender</vt:lpstr>
      <vt:lpstr>Explore How Maximum Heart Rate Effects Percent Chance of Heart Disease and Changes with Age</vt:lpstr>
      <vt:lpstr>Effects of False Positives and False Negatives on the Stakeholder</vt:lpstr>
      <vt:lpstr>Best Model Strengths and Limitations</vt:lpstr>
      <vt:lpstr>Final 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Failure Prediction Data Analysis</dc:title>
  <dc:creator>christina bailo</dc:creator>
  <cp:lastModifiedBy>christina bailo</cp:lastModifiedBy>
  <cp:revision>13</cp:revision>
  <dcterms:created xsi:type="dcterms:W3CDTF">2023-02-10T01:33:44Z</dcterms:created>
  <dcterms:modified xsi:type="dcterms:W3CDTF">2023-02-10T02:36:03Z</dcterms:modified>
</cp:coreProperties>
</file>