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2_70A851FB.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17"/>
  </p:notesMasterIdLst>
  <p:sldIdLst>
    <p:sldId id="256" r:id="rId2"/>
    <p:sldId id="257" r:id="rId3"/>
    <p:sldId id="264" r:id="rId4"/>
    <p:sldId id="258" r:id="rId5"/>
    <p:sldId id="265" r:id="rId6"/>
    <p:sldId id="259" r:id="rId7"/>
    <p:sldId id="266" r:id="rId8"/>
    <p:sldId id="268" r:id="rId9"/>
    <p:sldId id="260" r:id="rId10"/>
    <p:sldId id="269" r:id="rId11"/>
    <p:sldId id="267" r:id="rId12"/>
    <p:sldId id="261" r:id="rId13"/>
    <p:sldId id="270" r:id="rId14"/>
    <p:sldId id="262"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5502561-0AF2-E107-75C9-3DB18C2B0506}" name="abhishek thomas" initials="at" userId="818695c225cdef2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C3CDB"/>
    <a:srgbClr val="E7E8F8"/>
    <a:srgbClr val="C6C6C6"/>
    <a:srgbClr val="004E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omments/modernComment_102_70A851FB.xml><?xml version="1.0" encoding="utf-8"?>
<p188:cmLst xmlns:a="http://schemas.openxmlformats.org/drawingml/2006/main" xmlns:r="http://schemas.openxmlformats.org/officeDocument/2006/relationships" xmlns:p188="http://schemas.microsoft.com/office/powerpoint/2018/8/main">
  <p188:cm id="{F9EDC83A-AE9E-4C25-A97B-5132D3B2995C}" authorId="{35502561-0AF2-E107-75C9-3DB18C2B0506}" status="resolved" created="2024-07-15T12:03:37.229" complete="100000">
    <ac:txMkLst xmlns:ac="http://schemas.microsoft.com/office/drawing/2013/main/command">
      <pc:docMk xmlns:pc="http://schemas.microsoft.com/office/powerpoint/2013/main/command"/>
      <pc:sldMk xmlns:pc="http://schemas.microsoft.com/office/powerpoint/2013/main/command" cId="1890079227" sldId="258"/>
      <ac:graphicFrameMk id="8" creationId="{3347072F-45A6-56F8-30FB-C7F11228A144}"/>
      <ac:tblMk/>
      <ac:tcMk rowId="1322733351" colId="2095419573"/>
      <ac:txMk cp="0" len="41">
        <ac:context len="42" hash="1496679992"/>
      </ac:txMk>
    </ac:txMkLst>
    <p188:pos x="3378189" y="2043347"/>
    <p188:txBody>
      <a:bodyPr/>
      <a:lstStyle/>
      <a:p>
        <a:r>
          <a:rPr lang="en-IN"/>
          <a:t>Need to check again, points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BCEC7-1AA2-40A6-9CE0-308F34331FE6}"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7CE70-125E-43AC-BB08-F66749DADAC4}" type="slidenum">
              <a:rPr lang="en-IN" smtClean="0"/>
              <a:t>‹#›</a:t>
            </a:fld>
            <a:endParaRPr lang="en-IN"/>
          </a:p>
        </p:txBody>
      </p:sp>
    </p:spTree>
    <p:extLst>
      <p:ext uri="{BB962C8B-B14F-4D97-AF65-F5344CB8AC3E}">
        <p14:creationId xmlns:p14="http://schemas.microsoft.com/office/powerpoint/2010/main" val="261279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67CE70-125E-43AC-BB08-F66749DADAC4}" type="slidenum">
              <a:rPr lang="en-IN" smtClean="0"/>
              <a:t>9</a:t>
            </a:fld>
            <a:endParaRPr lang="en-IN"/>
          </a:p>
        </p:txBody>
      </p:sp>
    </p:spTree>
    <p:extLst>
      <p:ext uri="{BB962C8B-B14F-4D97-AF65-F5344CB8AC3E}">
        <p14:creationId xmlns:p14="http://schemas.microsoft.com/office/powerpoint/2010/main" val="778196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67CE70-125E-43AC-BB08-F66749DADAC4}" type="slidenum">
              <a:rPr lang="en-IN" smtClean="0"/>
              <a:t>10</a:t>
            </a:fld>
            <a:endParaRPr lang="en-IN"/>
          </a:p>
        </p:txBody>
      </p:sp>
    </p:spTree>
    <p:extLst>
      <p:ext uri="{BB962C8B-B14F-4D97-AF65-F5344CB8AC3E}">
        <p14:creationId xmlns:p14="http://schemas.microsoft.com/office/powerpoint/2010/main" val="74765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66E9ACDF-36C0-47EA-8984-F654DBB20713}" type="datetimeFigureOut">
              <a:rPr lang="en-IN" smtClean="0"/>
              <a:t>15-07-2024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4CA5BB8-AE16-4CDE-BDAD-1D7B6B469D7E}"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557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9ACDF-36C0-47EA-8984-F654DBB20713}"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CA5BB8-AE16-4CDE-BDAD-1D7B6B469D7E}" type="slidenum">
              <a:rPr lang="en-IN" smtClean="0"/>
              <a:t>‹#›</a:t>
            </a:fld>
            <a:endParaRPr lang="en-IN"/>
          </a:p>
        </p:txBody>
      </p:sp>
    </p:spTree>
    <p:extLst>
      <p:ext uri="{BB962C8B-B14F-4D97-AF65-F5344CB8AC3E}">
        <p14:creationId xmlns:p14="http://schemas.microsoft.com/office/powerpoint/2010/main" val="183954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9ACDF-36C0-47EA-8984-F654DBB20713}"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CA5BB8-AE16-4CDE-BDAD-1D7B6B469D7E}" type="slidenum">
              <a:rPr lang="en-IN" smtClean="0"/>
              <a:t>‹#›</a:t>
            </a:fld>
            <a:endParaRPr lang="en-IN"/>
          </a:p>
        </p:txBody>
      </p:sp>
    </p:spTree>
    <p:extLst>
      <p:ext uri="{BB962C8B-B14F-4D97-AF65-F5344CB8AC3E}">
        <p14:creationId xmlns:p14="http://schemas.microsoft.com/office/powerpoint/2010/main" val="1453785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9ACDF-36C0-47EA-8984-F654DBB20713}"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CA5BB8-AE16-4CDE-BDAD-1D7B6B469D7E}" type="slidenum">
              <a:rPr lang="en-IN" smtClean="0"/>
              <a:t>‹#›</a:t>
            </a:fld>
            <a:endParaRPr lang="en-IN"/>
          </a:p>
        </p:txBody>
      </p:sp>
    </p:spTree>
    <p:extLst>
      <p:ext uri="{BB962C8B-B14F-4D97-AF65-F5344CB8AC3E}">
        <p14:creationId xmlns:p14="http://schemas.microsoft.com/office/powerpoint/2010/main" val="276976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9ACDF-36C0-47EA-8984-F654DBB20713}" type="datetimeFigureOut">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CA5BB8-AE16-4CDE-BDAD-1D7B6B469D7E}"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910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E9ACDF-36C0-47EA-8984-F654DBB20713}"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CA5BB8-AE16-4CDE-BDAD-1D7B6B469D7E}" type="slidenum">
              <a:rPr lang="en-IN" smtClean="0"/>
              <a:t>‹#›</a:t>
            </a:fld>
            <a:endParaRPr lang="en-IN"/>
          </a:p>
        </p:txBody>
      </p:sp>
    </p:spTree>
    <p:extLst>
      <p:ext uri="{BB962C8B-B14F-4D97-AF65-F5344CB8AC3E}">
        <p14:creationId xmlns:p14="http://schemas.microsoft.com/office/powerpoint/2010/main" val="354419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9ACDF-36C0-47EA-8984-F654DBB20713}" type="datetimeFigureOut">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CA5BB8-AE16-4CDE-BDAD-1D7B6B469D7E}" type="slidenum">
              <a:rPr lang="en-IN" smtClean="0"/>
              <a:t>‹#›</a:t>
            </a:fld>
            <a:endParaRPr lang="en-IN"/>
          </a:p>
        </p:txBody>
      </p:sp>
    </p:spTree>
    <p:extLst>
      <p:ext uri="{BB962C8B-B14F-4D97-AF65-F5344CB8AC3E}">
        <p14:creationId xmlns:p14="http://schemas.microsoft.com/office/powerpoint/2010/main" val="133532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E9ACDF-36C0-47EA-8984-F654DBB20713}" type="datetimeFigureOut">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CA5BB8-AE16-4CDE-BDAD-1D7B6B469D7E}" type="slidenum">
              <a:rPr lang="en-IN" smtClean="0"/>
              <a:t>‹#›</a:t>
            </a:fld>
            <a:endParaRPr lang="en-IN"/>
          </a:p>
        </p:txBody>
      </p:sp>
    </p:spTree>
    <p:extLst>
      <p:ext uri="{BB962C8B-B14F-4D97-AF65-F5344CB8AC3E}">
        <p14:creationId xmlns:p14="http://schemas.microsoft.com/office/powerpoint/2010/main" val="773409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E9ACDF-36C0-47EA-8984-F654DBB20713}" type="datetimeFigureOut">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CA5BB8-AE16-4CDE-BDAD-1D7B6B469D7E}" type="slidenum">
              <a:rPr lang="en-IN" smtClean="0"/>
              <a:t>‹#›</a:t>
            </a:fld>
            <a:endParaRPr lang="en-IN"/>
          </a:p>
        </p:txBody>
      </p:sp>
    </p:spTree>
    <p:extLst>
      <p:ext uri="{BB962C8B-B14F-4D97-AF65-F5344CB8AC3E}">
        <p14:creationId xmlns:p14="http://schemas.microsoft.com/office/powerpoint/2010/main" val="359292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E9ACDF-36C0-47EA-8984-F654DBB20713}"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CA5BB8-AE16-4CDE-BDAD-1D7B6B469D7E}" type="slidenum">
              <a:rPr lang="en-IN" smtClean="0"/>
              <a:t>‹#›</a:t>
            </a:fld>
            <a:endParaRPr lang="en-IN"/>
          </a:p>
        </p:txBody>
      </p:sp>
    </p:spTree>
    <p:extLst>
      <p:ext uri="{BB962C8B-B14F-4D97-AF65-F5344CB8AC3E}">
        <p14:creationId xmlns:p14="http://schemas.microsoft.com/office/powerpoint/2010/main" val="153133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E9ACDF-36C0-47EA-8984-F654DBB20713}" type="datetimeFigureOut">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CA5BB8-AE16-4CDE-BDAD-1D7B6B469D7E}" type="slidenum">
              <a:rPr lang="en-IN" smtClean="0"/>
              <a:t>‹#›</a:t>
            </a:fld>
            <a:endParaRPr lang="en-IN"/>
          </a:p>
        </p:txBody>
      </p:sp>
    </p:spTree>
    <p:extLst>
      <p:ext uri="{BB962C8B-B14F-4D97-AF65-F5344CB8AC3E}">
        <p14:creationId xmlns:p14="http://schemas.microsoft.com/office/powerpoint/2010/main" val="301442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6E9ACDF-36C0-47EA-8984-F654DBB20713}" type="datetimeFigureOut">
              <a:rPr lang="en-IN" smtClean="0"/>
              <a:t>15-07-2024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4CA5BB8-AE16-4CDE-BDAD-1D7B6B469D7E}" type="slidenum">
              <a:rPr lang="en-IN" smtClean="0"/>
              <a:t>‹#›</a:t>
            </a:fld>
            <a:endParaRPr lang="en-IN"/>
          </a:p>
        </p:txBody>
      </p:sp>
    </p:spTree>
    <p:extLst>
      <p:ext uri="{BB962C8B-B14F-4D97-AF65-F5344CB8AC3E}">
        <p14:creationId xmlns:p14="http://schemas.microsoft.com/office/powerpoint/2010/main" val="220084856"/>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2_70A851FB.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A246-30BC-18FA-B8B2-14EB5B46581C}"/>
              </a:ext>
            </a:extLst>
          </p:cNvPr>
          <p:cNvSpPr>
            <a:spLocks noGrp="1"/>
          </p:cNvSpPr>
          <p:nvPr>
            <p:ph type="ctrTitle"/>
          </p:nvPr>
        </p:nvSpPr>
        <p:spPr/>
        <p:txBody>
          <a:bodyPr/>
          <a:lstStyle/>
          <a:p>
            <a:r>
              <a:rPr lang="en-IN" dirty="0"/>
              <a:t>EUROS 2024</a:t>
            </a:r>
          </a:p>
        </p:txBody>
      </p:sp>
      <p:sp>
        <p:nvSpPr>
          <p:cNvPr id="3" name="Subtitle 2">
            <a:extLst>
              <a:ext uri="{FF2B5EF4-FFF2-40B4-BE49-F238E27FC236}">
                <a16:creationId xmlns:a16="http://schemas.microsoft.com/office/drawing/2014/main" id="{36B84EAC-E1C1-3F42-B554-639A7C7318D7}"/>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802E66C5-DE75-DD7E-4955-EAF78B54CA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6" name="TextBox 5">
            <a:extLst>
              <a:ext uri="{FF2B5EF4-FFF2-40B4-BE49-F238E27FC236}">
                <a16:creationId xmlns:a16="http://schemas.microsoft.com/office/drawing/2014/main" id="{4B2118BD-D6A2-9074-6949-676EE883277C}"/>
              </a:ext>
            </a:extLst>
          </p:cNvPr>
          <p:cNvSpPr txBox="1"/>
          <p:nvPr/>
        </p:nvSpPr>
        <p:spPr>
          <a:xfrm>
            <a:off x="2340864" y="5179339"/>
            <a:ext cx="8375904" cy="307777"/>
          </a:xfrm>
          <a:prstGeom prst="rect">
            <a:avLst/>
          </a:prstGeom>
          <a:noFill/>
        </p:spPr>
        <p:txBody>
          <a:bodyPr wrap="square" rtlCol="0">
            <a:spAutoFit/>
          </a:bodyPr>
          <a:lstStyle/>
          <a:p>
            <a:r>
              <a:rPr lang="en-IN" sz="1400" b="1" dirty="0">
                <a:solidFill>
                  <a:schemeClr val="bg1"/>
                </a:solidFill>
                <a:latin typeface="Arial Rounded MT Bold" panose="020F0704030504030204" pitchFamily="34" charset="0"/>
              </a:rPr>
              <a:t>TEAM YAAY -   ABHISHEK THOMAS, 	ALOK KUMAR,	YASH AGARWAL, YOGESH YADHAV</a:t>
            </a:r>
          </a:p>
        </p:txBody>
      </p:sp>
      <p:sp>
        <p:nvSpPr>
          <p:cNvPr id="8" name="TextBox 7">
            <a:extLst>
              <a:ext uri="{FF2B5EF4-FFF2-40B4-BE49-F238E27FC236}">
                <a16:creationId xmlns:a16="http://schemas.microsoft.com/office/drawing/2014/main" id="{06BFEFB1-2905-2033-1D01-BD9A82BE7C63}"/>
              </a:ext>
            </a:extLst>
          </p:cNvPr>
          <p:cNvSpPr txBox="1"/>
          <p:nvPr/>
        </p:nvSpPr>
        <p:spPr>
          <a:xfrm>
            <a:off x="3776408" y="4673024"/>
            <a:ext cx="6700982" cy="584775"/>
          </a:xfrm>
          <a:prstGeom prst="rect">
            <a:avLst/>
          </a:prstGeom>
          <a:noFill/>
        </p:spPr>
        <p:txBody>
          <a:bodyPr wrap="square">
            <a:spAutoFit/>
          </a:bodyPr>
          <a:lstStyle/>
          <a:p>
            <a:r>
              <a:rPr lang="en-IN" sz="3200" b="1" dirty="0">
                <a:solidFill>
                  <a:schemeClr val="accent3"/>
                </a:solidFill>
                <a:latin typeface="Arial Rounded MT Bold" panose="020F0704030504030204" pitchFamily="34" charset="0"/>
              </a:rPr>
              <a:t>EXL HACKATHON 2024</a:t>
            </a:r>
          </a:p>
        </p:txBody>
      </p:sp>
    </p:spTree>
    <p:extLst>
      <p:ext uri="{BB962C8B-B14F-4D97-AF65-F5344CB8AC3E}">
        <p14:creationId xmlns:p14="http://schemas.microsoft.com/office/powerpoint/2010/main" val="3480325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8">
            <a:extLst>
              <a:ext uri="{FF2B5EF4-FFF2-40B4-BE49-F238E27FC236}">
                <a16:creationId xmlns:a16="http://schemas.microsoft.com/office/drawing/2014/main" id="{C3754E29-5E5A-74D0-3391-69A43116DA14}"/>
              </a:ext>
            </a:extLst>
          </p:cNvPr>
          <p:cNvSpPr>
            <a:spLocks noGrp="1"/>
          </p:cNvSpPr>
          <p:nvPr>
            <p:ph idx="1"/>
          </p:nvPr>
        </p:nvSpPr>
        <p:spPr>
          <a:xfrm>
            <a:off x="420625" y="1343904"/>
            <a:ext cx="8086343" cy="4940935"/>
          </a:xfrm>
        </p:spPr>
        <p:txBody>
          <a:bodyPr>
            <a:normAutofit fontScale="92500"/>
          </a:bodyPr>
          <a:lstStyle/>
          <a:p>
            <a:pPr indent="-228600"/>
            <a:r>
              <a:rPr lang="en-US" sz="1200" b="1" dirty="0">
                <a:solidFill>
                  <a:schemeClr val="tx1"/>
                </a:solidFill>
                <a:latin typeface="Arial" panose="020B0604020202020204" pitchFamily="34" charset="0"/>
                <a:cs typeface="Arial" panose="020B0604020202020204" pitchFamily="34" charset="0"/>
              </a:rPr>
              <a:t>Adjusted Goals Using Elo Regression with European performance :</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The Final goals scored by each team is determined by adding the expected goals and Adjusted goals</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Target variable is the Adjusted goals (difference between goals scored and average goals scored by each team ), the independent variable is the ELO difference between both the teams</a:t>
            </a:r>
          </a:p>
          <a:p>
            <a:pPr lvl="1">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Since its variable difference between goals scored and average goals, the regression can give negative results which could result in a result in a negative final score. To avoid this we add the modulus of negative value to both the teams </a:t>
            </a:r>
            <a:r>
              <a:rPr lang="en-US" sz="1200" dirty="0" err="1">
                <a:solidFill>
                  <a:schemeClr val="tx1"/>
                </a:solidFill>
                <a:latin typeface="Arial" panose="020B0604020202020204" pitchFamily="34" charset="0"/>
                <a:cs typeface="Arial" panose="020B0604020202020204" pitchFamily="34" charset="0"/>
              </a:rPr>
              <a:t>Eg</a:t>
            </a:r>
            <a:r>
              <a:rPr lang="en-US" sz="1200" dirty="0">
                <a:solidFill>
                  <a:schemeClr val="tx1"/>
                </a:solidFill>
                <a:latin typeface="Arial" panose="020B0604020202020204" pitchFamily="34" charset="0"/>
                <a:cs typeface="Arial" panose="020B0604020202020204" pitchFamily="34" charset="0"/>
              </a:rPr>
              <a:t>: Spain:3 – Georgia -1 would finally be Spain:4 – Georgia:0</a:t>
            </a:r>
            <a:r>
              <a:rPr lang="en-US" sz="1000" dirty="0">
                <a:solidFill>
                  <a:schemeClr val="tx1"/>
                </a:solidFill>
                <a:latin typeface="Arial" panose="020B0604020202020204" pitchFamily="34" charset="0"/>
                <a:cs typeface="Arial" panose="020B0604020202020204" pitchFamily="34" charset="0"/>
              </a:rPr>
              <a:t>	</a:t>
            </a:r>
          </a:p>
          <a:p>
            <a:pPr lvl="1"/>
            <a:endParaRPr lang="en-US" sz="1200" dirty="0">
              <a:latin typeface="Arial" panose="020B0604020202020204" pitchFamily="34" charset="0"/>
              <a:cs typeface="Arial" panose="020B0604020202020204" pitchFamily="34" charset="0"/>
            </a:endParaRPr>
          </a:p>
          <a:p>
            <a:pPr lvl="1"/>
            <a:endParaRPr lang="en-US" sz="1200" dirty="0">
              <a:latin typeface="Arial" panose="020B0604020202020204" pitchFamily="34" charset="0"/>
              <a:cs typeface="Arial" panose="020B0604020202020204" pitchFamily="34" charset="0"/>
            </a:endParaRPr>
          </a:p>
          <a:p>
            <a:pPr indent="-228600"/>
            <a:r>
              <a:rPr lang="en-US" sz="1200" b="1" dirty="0">
                <a:solidFill>
                  <a:schemeClr val="tx1"/>
                </a:solidFill>
                <a:latin typeface="Arial" panose="020B0604020202020204" pitchFamily="34" charset="0"/>
                <a:cs typeface="Arial" panose="020B0604020202020204" pitchFamily="34" charset="0"/>
              </a:rPr>
              <a:t>Euro form multiplier with EURO 24 group stage data:</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The expected goals is updated by multiplying with the current euro form. The current euro form was calculated using the points scored in group stage. The euro form is the Points scored by team by the median points scored by all European teams</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This is only applicable for phase 2 and phase 3, this increased the accuracy from 47% to 75% from phase 1 to phase 2</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Formula:</a:t>
            </a:r>
          </a:p>
          <a:p>
            <a:pPr lvl="1">
              <a:lnSpc>
                <a:spcPct val="100000"/>
              </a:lnSpc>
            </a:pPr>
            <a:endParaRPr lang="en-US" sz="1200" dirty="0">
              <a:solidFill>
                <a:schemeClr val="tx1"/>
              </a:solidFill>
              <a:latin typeface="Arial" panose="020B0604020202020204" pitchFamily="34" charset="0"/>
              <a:cs typeface="Arial" panose="020B0604020202020204" pitchFamily="34" charset="0"/>
            </a:endParaRPr>
          </a:p>
          <a:p>
            <a:pPr indent="-228600">
              <a:lnSpc>
                <a:spcPct val="100000"/>
              </a:lnSpc>
            </a:pPr>
            <a:r>
              <a:rPr lang="en-US" sz="1200" b="1" dirty="0">
                <a:solidFill>
                  <a:schemeClr val="tx1"/>
                </a:solidFill>
                <a:latin typeface="Arial" panose="020B0604020202020204" pitchFamily="34" charset="0"/>
                <a:cs typeface="Arial" panose="020B0604020202020204" pitchFamily="34" charset="0"/>
              </a:rPr>
              <a:t>Top Goal scorer</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All the players from each team, goals ,and cap are taken into account to calculate Goal per caps. Top 5 players Goals per caps are chosen from each. The total goals scored by each team using the match prediction model is redistributed among the top 5 players for each. This method ensures we have the top goal scorer based on the team </a:t>
            </a:r>
            <a:r>
              <a:rPr lang="en-US" sz="1200" dirty="0" err="1">
                <a:solidFill>
                  <a:schemeClr val="tx1"/>
                </a:solidFill>
                <a:latin typeface="Arial" panose="020B0604020202020204" pitchFamily="34" charset="0"/>
                <a:cs typeface="Arial" panose="020B0604020202020204" pitchFamily="34" charset="0"/>
              </a:rPr>
              <a:t>perforo</a:t>
            </a:r>
            <a:endParaRPr lang="en-US" sz="1200" dirty="0">
              <a:solidFill>
                <a:schemeClr val="tx1"/>
              </a:solidFill>
              <a:latin typeface="Arial" panose="020B0604020202020204" pitchFamily="34" charset="0"/>
              <a:cs typeface="Arial" panose="020B0604020202020204" pitchFamily="34" charset="0"/>
            </a:endParaRPr>
          </a:p>
          <a:p>
            <a:pPr lvl="1">
              <a:lnSpc>
                <a:spcPct val="100000"/>
              </a:lnSpc>
              <a:buFont typeface="Courier New" panose="02070309020205020404" pitchFamily="49" charset="0"/>
              <a:buChar char="o"/>
            </a:pPr>
            <a:r>
              <a:rPr lang="en-US" sz="1200" dirty="0" err="1">
                <a:solidFill>
                  <a:schemeClr val="tx1"/>
                </a:solidFill>
                <a:latin typeface="Arial" panose="020B0604020202020204" pitchFamily="34" charset="0"/>
                <a:cs typeface="Arial" panose="020B0604020202020204" pitchFamily="34" charset="0"/>
              </a:rPr>
              <a:t>dfdgg</a:t>
            </a:r>
            <a:endParaRPr lang="en-US" sz="1200" dirty="0">
              <a:solidFill>
                <a:schemeClr val="tx1"/>
              </a:solidFill>
              <a:latin typeface="Arial" panose="020B0604020202020204" pitchFamily="34" charset="0"/>
              <a:cs typeface="Arial" panose="020B0604020202020204" pitchFamily="34" charset="0"/>
            </a:endParaRPr>
          </a:p>
          <a:p>
            <a:pPr marL="457200" lvl="1" indent="0">
              <a:buNone/>
            </a:pPr>
            <a:endParaRPr lang="en-IN" sz="11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16C17B59-82E8-B7B5-DBC0-2EAE01536FEA}"/>
              </a:ext>
            </a:extLst>
          </p:cNvPr>
          <p:cNvPicPr>
            <a:picLocks noChangeAspect="1"/>
          </p:cNvPicPr>
          <p:nvPr/>
        </p:nvPicPr>
        <p:blipFill>
          <a:blip r:embed="rId3"/>
          <a:stretch>
            <a:fillRect/>
          </a:stretch>
        </p:blipFill>
        <p:spPr>
          <a:xfrm>
            <a:off x="2267583" y="4561133"/>
            <a:ext cx="5677692" cy="400106"/>
          </a:xfrm>
          <a:prstGeom prst="rect">
            <a:avLst/>
          </a:prstGeom>
        </p:spPr>
      </p:pic>
      <p:sp>
        <p:nvSpPr>
          <p:cNvPr id="24" name="Content Placeholder 2">
            <a:extLst>
              <a:ext uri="{FF2B5EF4-FFF2-40B4-BE49-F238E27FC236}">
                <a16:creationId xmlns:a16="http://schemas.microsoft.com/office/drawing/2014/main" id="{0B621EC3-9065-E27C-7106-05FA90BDAEFB}"/>
              </a:ext>
            </a:extLst>
          </p:cNvPr>
          <p:cNvSpPr txBox="1">
            <a:spLocks/>
          </p:cNvSpPr>
          <p:nvPr/>
        </p:nvSpPr>
        <p:spPr>
          <a:xfrm>
            <a:off x="8506968" y="1591056"/>
            <a:ext cx="3372613" cy="397764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1C3CDB"/>
                </a:solidFill>
                <a:latin typeface="Arial" panose="020B0604020202020204" pitchFamily="34" charset="0"/>
                <a:cs typeface="Arial" panose="020B0604020202020204" pitchFamily="34" charset="0"/>
              </a:rPr>
              <a:t>Did You Know?</a:t>
            </a:r>
            <a:endParaRPr lang="en-US" dirty="0">
              <a:solidFill>
                <a:srgbClr val="1C3CDB"/>
              </a:solidFill>
              <a:latin typeface="Arial" panose="020B0604020202020204" pitchFamily="34" charset="0"/>
              <a:cs typeface="Arial" panose="020B0604020202020204" pitchFamily="34" charset="0"/>
            </a:endParaRPr>
          </a:p>
          <a:p>
            <a:pPr algn="l">
              <a:buFont typeface="Arial" panose="020B0604020202020204" pitchFamily="34" charset="0"/>
              <a:buChar char="•"/>
            </a:pPr>
            <a:r>
              <a:rPr lang="en-US" dirty="0">
                <a:solidFill>
                  <a:srgbClr val="1C3CDB"/>
                </a:solidFill>
                <a:highlight>
                  <a:srgbClr val="FFFFFF"/>
                </a:highlight>
                <a:latin typeface="Helvetica Neue"/>
              </a:rPr>
              <a:t>M</a:t>
            </a:r>
            <a:r>
              <a:rPr lang="en-US" b="0" i="0" dirty="0">
                <a:solidFill>
                  <a:srgbClr val="1C3CDB"/>
                </a:solidFill>
                <a:effectLst/>
                <a:highlight>
                  <a:srgbClr val="FFFFFF"/>
                </a:highlight>
                <a:latin typeface="Helvetica Neue"/>
              </a:rPr>
              <a:t>aximum games team can play in one euro tournament (tournament + qualifications)~19</a:t>
            </a:r>
          </a:p>
          <a:p>
            <a:pPr algn="l">
              <a:buFont typeface="Arial" panose="020B0604020202020204" pitchFamily="34" charset="0"/>
              <a:buChar char="•"/>
            </a:pPr>
            <a:r>
              <a:rPr lang="en-US" dirty="0">
                <a:solidFill>
                  <a:srgbClr val="1C3CDB"/>
                </a:solidFill>
                <a:highlight>
                  <a:srgbClr val="FFFFFF"/>
                </a:highlight>
                <a:latin typeface="Helvetica Neue"/>
              </a:rPr>
              <a:t>M</a:t>
            </a:r>
            <a:r>
              <a:rPr lang="en-US" b="0" i="0" dirty="0">
                <a:solidFill>
                  <a:srgbClr val="1C3CDB"/>
                </a:solidFill>
                <a:effectLst/>
                <a:highlight>
                  <a:srgbClr val="FFFFFF"/>
                </a:highlight>
                <a:latin typeface="Helvetica Neue"/>
              </a:rPr>
              <a:t>aximum games team can play in one nationals ~8</a:t>
            </a:r>
          </a:p>
          <a:p>
            <a:pPr algn="l">
              <a:buFont typeface="Arial" panose="020B0604020202020204" pitchFamily="34" charset="0"/>
              <a:buChar char="•"/>
            </a:pPr>
            <a:r>
              <a:rPr lang="en-US" b="0" i="0" dirty="0">
                <a:solidFill>
                  <a:srgbClr val="1C3CDB"/>
                </a:solidFill>
                <a:effectLst/>
                <a:highlight>
                  <a:srgbClr val="FFFFFF"/>
                </a:highlight>
                <a:latin typeface="Helvetica Neue"/>
              </a:rPr>
              <a:t>UEFA tournaments since 2010 is 3</a:t>
            </a:r>
          </a:p>
          <a:p>
            <a:pPr algn="l">
              <a:buFont typeface="Arial" panose="020B0604020202020204" pitchFamily="34" charset="0"/>
              <a:buChar char="•"/>
            </a:pPr>
            <a:r>
              <a:rPr lang="en-US" b="0" i="0" dirty="0">
                <a:solidFill>
                  <a:srgbClr val="1C3CDB"/>
                </a:solidFill>
                <a:effectLst/>
                <a:highlight>
                  <a:srgbClr val="FFFFFF"/>
                </a:highlight>
                <a:latin typeface="Helvetica Neue"/>
              </a:rPr>
              <a:t>UEFA Nations league since 2010 is 3</a:t>
            </a:r>
          </a:p>
          <a:p>
            <a:pPr algn="l">
              <a:buFont typeface="Arial" panose="020B0604020202020204" pitchFamily="34" charset="0"/>
              <a:buChar char="•"/>
            </a:pPr>
            <a:r>
              <a:rPr lang="en-US" dirty="0">
                <a:solidFill>
                  <a:srgbClr val="1C3CDB"/>
                </a:solidFill>
                <a:highlight>
                  <a:srgbClr val="FFFFFF"/>
                </a:highlight>
                <a:latin typeface="Helvetica Neue"/>
              </a:rPr>
              <a:t>T</a:t>
            </a:r>
            <a:r>
              <a:rPr lang="en-US" b="0" i="0" dirty="0">
                <a:solidFill>
                  <a:srgbClr val="1C3CDB"/>
                </a:solidFill>
                <a:effectLst/>
                <a:highlight>
                  <a:srgbClr val="FFFFFF"/>
                </a:highlight>
                <a:latin typeface="Helvetica Neue"/>
              </a:rPr>
              <a:t>otal maximum matches = (19 x 3) + (8 x 3) =81 matches</a:t>
            </a:r>
          </a:p>
        </p:txBody>
      </p:sp>
      <p:pic>
        <p:nvPicPr>
          <p:cNvPr id="13" name="Picture 12">
            <a:extLst>
              <a:ext uri="{FF2B5EF4-FFF2-40B4-BE49-F238E27FC236}">
                <a16:creationId xmlns:a16="http://schemas.microsoft.com/office/drawing/2014/main" id="{BC2EDE78-F9D1-45F5-E2CE-74A351F495C8}"/>
              </a:ext>
            </a:extLst>
          </p:cNvPr>
          <p:cNvPicPr>
            <a:picLocks noChangeAspect="1"/>
          </p:cNvPicPr>
          <p:nvPr/>
        </p:nvPicPr>
        <p:blipFill>
          <a:blip r:embed="rId4"/>
          <a:stretch>
            <a:fillRect/>
          </a:stretch>
        </p:blipFill>
        <p:spPr>
          <a:xfrm>
            <a:off x="2577423" y="2827902"/>
            <a:ext cx="3324689" cy="409632"/>
          </a:xfrm>
          <a:prstGeom prst="rect">
            <a:avLst/>
          </a:prstGeom>
        </p:spPr>
      </p:pic>
      <p:pic>
        <p:nvPicPr>
          <p:cNvPr id="17" name="Picture 16">
            <a:extLst>
              <a:ext uri="{FF2B5EF4-FFF2-40B4-BE49-F238E27FC236}">
                <a16:creationId xmlns:a16="http://schemas.microsoft.com/office/drawing/2014/main" id="{5E5F0945-21B5-C8B5-AC1D-2FF406974B22}"/>
              </a:ext>
            </a:extLst>
          </p:cNvPr>
          <p:cNvPicPr>
            <a:picLocks noChangeAspect="1"/>
          </p:cNvPicPr>
          <p:nvPr/>
        </p:nvPicPr>
        <p:blipFill>
          <a:blip r:embed="rId5"/>
          <a:stretch>
            <a:fillRect/>
          </a:stretch>
        </p:blipFill>
        <p:spPr>
          <a:xfrm>
            <a:off x="2267583" y="4300251"/>
            <a:ext cx="2949584" cy="310482"/>
          </a:xfrm>
          <a:prstGeom prst="rect">
            <a:avLst/>
          </a:prstGeom>
        </p:spPr>
      </p:pic>
      <p:sp>
        <p:nvSpPr>
          <p:cNvPr id="20" name="Title 1">
            <a:extLst>
              <a:ext uri="{FF2B5EF4-FFF2-40B4-BE49-F238E27FC236}">
                <a16:creationId xmlns:a16="http://schemas.microsoft.com/office/drawing/2014/main" id="{14CBF28F-EB08-5EAD-11D6-0784D9AA5D7A}"/>
              </a:ext>
            </a:extLst>
          </p:cNvPr>
          <p:cNvSpPr>
            <a:spLocks noGrp="1"/>
          </p:cNvSpPr>
          <p:nvPr>
            <p:ph type="title"/>
          </p:nvPr>
        </p:nvSpPr>
        <p:spPr>
          <a:xfrm>
            <a:off x="428940" y="418498"/>
            <a:ext cx="9875520" cy="1356360"/>
          </a:xfrm>
        </p:spPr>
        <p:txBody>
          <a:bodyPr/>
          <a:lstStyle/>
          <a:p>
            <a:r>
              <a:rPr lang="en-IN" sz="3600" b="1" dirty="0">
                <a:solidFill>
                  <a:srgbClr val="1C3CDB"/>
                </a:solidFill>
              </a:rPr>
              <a:t>SCIENCE + </a:t>
            </a:r>
            <a:r>
              <a:rPr lang="en-IN" sz="3200" b="1" dirty="0">
                <a:solidFill>
                  <a:srgbClr val="1C3CDB"/>
                </a:solidFill>
              </a:rPr>
              <a:t>FOOTBALL</a:t>
            </a:r>
            <a:r>
              <a:rPr lang="en-IN" sz="3600" b="1" dirty="0">
                <a:solidFill>
                  <a:srgbClr val="1C3CDB"/>
                </a:solidFill>
              </a:rPr>
              <a:t> = WINNING FORMULA</a:t>
            </a:r>
            <a:endParaRPr lang="en-IN" b="1" dirty="0">
              <a:solidFill>
                <a:srgbClr val="1C3CDB"/>
              </a:solidFill>
            </a:endParaRPr>
          </a:p>
        </p:txBody>
      </p:sp>
    </p:spTree>
    <p:extLst>
      <p:ext uri="{BB962C8B-B14F-4D97-AF65-F5344CB8AC3E}">
        <p14:creationId xmlns:p14="http://schemas.microsoft.com/office/powerpoint/2010/main" val="2704196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A246-30BC-18FA-B8B2-14EB5B46581C}"/>
              </a:ext>
            </a:extLst>
          </p:cNvPr>
          <p:cNvSpPr>
            <a:spLocks noGrp="1"/>
          </p:cNvSpPr>
          <p:nvPr>
            <p:ph type="ctrTitle"/>
          </p:nvPr>
        </p:nvSpPr>
        <p:spPr/>
        <p:txBody>
          <a:bodyPr/>
          <a:lstStyle/>
          <a:p>
            <a:r>
              <a:rPr lang="en-IN" dirty="0">
                <a:latin typeface="Arial" panose="020B0604020202020204" pitchFamily="34" charset="0"/>
                <a:cs typeface="Arial" panose="020B0604020202020204" pitchFamily="34" charset="0"/>
              </a:rPr>
              <a:t>NEXT</a:t>
            </a:r>
            <a:r>
              <a:rPr lang="en-IN" dirty="0"/>
              <a:t> </a:t>
            </a:r>
            <a:r>
              <a:rPr lang="en-IN" dirty="0">
                <a:latin typeface="Arial" panose="020B0604020202020204" pitchFamily="34" charset="0"/>
                <a:cs typeface="Arial" panose="020B0604020202020204" pitchFamily="34" charset="0"/>
              </a:rPr>
              <a:t>STEPS</a:t>
            </a:r>
          </a:p>
        </p:txBody>
      </p:sp>
    </p:spTree>
    <p:extLst>
      <p:ext uri="{BB962C8B-B14F-4D97-AF65-F5344CB8AC3E}">
        <p14:creationId xmlns:p14="http://schemas.microsoft.com/office/powerpoint/2010/main" val="2760432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B8244-66A6-4A13-33B4-3AA5C08FFBEF}"/>
              </a:ext>
            </a:extLst>
          </p:cNvPr>
          <p:cNvSpPr>
            <a:spLocks noGrp="1"/>
          </p:cNvSpPr>
          <p:nvPr>
            <p:ph idx="1"/>
          </p:nvPr>
        </p:nvSpPr>
        <p:spPr>
          <a:xfrm>
            <a:off x="640080" y="1892808"/>
            <a:ext cx="10375791" cy="4203192"/>
          </a:xfrm>
        </p:spPr>
        <p:txBody>
          <a:bodyPr>
            <a:normAutofit/>
          </a:bodyPr>
          <a:lstStyle/>
          <a:p>
            <a:pPr marL="45720" indent="0">
              <a:buNone/>
            </a:pPr>
            <a:r>
              <a:rPr lang="en-US" b="1" dirty="0">
                <a:solidFill>
                  <a:schemeClr val="tx1"/>
                </a:solidFill>
                <a:latin typeface="Arial" panose="020B0604020202020204" pitchFamily="34" charset="0"/>
                <a:cs typeface="Arial" panose="020B0604020202020204" pitchFamily="34" charset="0"/>
              </a:rPr>
              <a:t>Model Improvements</a:t>
            </a:r>
            <a:r>
              <a:rPr lang="en-US" dirty="0">
                <a:solidFill>
                  <a:schemeClr val="tx1"/>
                </a:solidFill>
                <a:latin typeface="Arial" panose="020B0604020202020204" pitchFamily="34" charset="0"/>
                <a:cs typeface="Arial" panose="020B0604020202020204" pitchFamily="34" charset="0"/>
              </a:rPr>
              <a:t>: </a:t>
            </a:r>
          </a:p>
          <a:p>
            <a:pPr lvl="1">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Continuous updates and more granular data will make future predictions even more accurate. It’s like fine wine, only better with time. </a:t>
            </a:r>
          </a:p>
          <a:p>
            <a:pPr lvl="1">
              <a:buFont typeface="Arial" panose="020B0604020202020204" pitchFamily="34" charset="0"/>
              <a:buChar char="•"/>
            </a:pPr>
            <a:r>
              <a:rPr lang="en-US" dirty="0">
                <a:solidFill>
                  <a:schemeClr val="tx1"/>
                </a:solidFill>
                <a:latin typeface="Arial" panose="020B0604020202020204" pitchFamily="34" charset="0"/>
                <a:cs typeface="Arial" panose="020B0604020202020204" pitchFamily="34" charset="0"/>
              </a:rPr>
              <a:t>Need to work on top goal scorer </a:t>
            </a:r>
          </a:p>
          <a:p>
            <a:endParaRPr lang="en-IN" dirty="0">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82F7CA82-91D2-4826-D83A-355BCE526D33}"/>
              </a:ext>
            </a:extLst>
          </p:cNvPr>
          <p:cNvSpPr txBox="1">
            <a:spLocks/>
          </p:cNvSpPr>
          <p:nvPr/>
        </p:nvSpPr>
        <p:spPr>
          <a:xfrm>
            <a:off x="428940" y="418498"/>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3600" b="1" dirty="0">
                <a:solidFill>
                  <a:srgbClr val="1C3CDB"/>
                </a:solidFill>
                <a:latin typeface="Arial" panose="020B0604020202020204" pitchFamily="34" charset="0"/>
                <a:cs typeface="Arial" panose="020B0604020202020204" pitchFamily="34" charset="0"/>
              </a:rPr>
              <a:t>UNTIL NEXT TIME…</a:t>
            </a:r>
            <a:endParaRPr lang="en-IN" b="1" dirty="0">
              <a:solidFill>
                <a:srgbClr val="1C3CDB"/>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0180387-2B54-98B9-ECCC-6871DA73B8B7}"/>
              </a:ext>
            </a:extLst>
          </p:cNvPr>
          <p:cNvPicPr>
            <a:picLocks noChangeAspect="1"/>
          </p:cNvPicPr>
          <p:nvPr/>
        </p:nvPicPr>
        <p:blipFill>
          <a:blip r:embed="rId2"/>
          <a:stretch>
            <a:fillRect/>
          </a:stretch>
        </p:blipFill>
        <p:spPr>
          <a:xfrm>
            <a:off x="1376181" y="3271364"/>
            <a:ext cx="4375396" cy="3168138"/>
          </a:xfrm>
          <a:prstGeom prst="rect">
            <a:avLst/>
          </a:prstGeom>
        </p:spPr>
      </p:pic>
      <p:pic>
        <p:nvPicPr>
          <p:cNvPr id="11" name="Picture 10">
            <a:extLst>
              <a:ext uri="{FF2B5EF4-FFF2-40B4-BE49-F238E27FC236}">
                <a16:creationId xmlns:a16="http://schemas.microsoft.com/office/drawing/2014/main" id="{E65C887A-535C-98B0-B47A-5A2E16D1F03A}"/>
              </a:ext>
            </a:extLst>
          </p:cNvPr>
          <p:cNvPicPr>
            <a:picLocks noChangeAspect="1"/>
          </p:cNvPicPr>
          <p:nvPr/>
        </p:nvPicPr>
        <p:blipFill>
          <a:blip r:embed="rId3"/>
          <a:stretch>
            <a:fillRect/>
          </a:stretch>
        </p:blipFill>
        <p:spPr>
          <a:xfrm>
            <a:off x="6739756" y="2642615"/>
            <a:ext cx="2901514" cy="3764891"/>
          </a:xfrm>
          <a:prstGeom prst="rect">
            <a:avLst/>
          </a:prstGeom>
        </p:spPr>
      </p:pic>
    </p:spTree>
    <p:extLst>
      <p:ext uri="{BB962C8B-B14F-4D97-AF65-F5344CB8AC3E}">
        <p14:creationId xmlns:p14="http://schemas.microsoft.com/office/powerpoint/2010/main" val="2277696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A246-30BC-18FA-B8B2-14EB5B46581C}"/>
              </a:ext>
            </a:extLst>
          </p:cNvPr>
          <p:cNvSpPr>
            <a:spLocks noGrp="1"/>
          </p:cNvSpPr>
          <p:nvPr>
            <p:ph type="ctrTitle"/>
          </p:nvPr>
        </p:nvSpPr>
        <p:spPr/>
        <p:txBody>
          <a:bodyPr/>
          <a:lstStyle/>
          <a:p>
            <a:r>
              <a:rPr lang="en-IN" dirty="0">
                <a:latin typeface="Arial" panose="020B0604020202020204" pitchFamily="34" charset="0"/>
                <a:cs typeface="Arial" panose="020B0604020202020204" pitchFamily="34" charset="0"/>
              </a:rPr>
              <a:t>APPENDIX</a:t>
            </a:r>
          </a:p>
        </p:txBody>
      </p:sp>
    </p:spTree>
    <p:extLst>
      <p:ext uri="{BB962C8B-B14F-4D97-AF65-F5344CB8AC3E}">
        <p14:creationId xmlns:p14="http://schemas.microsoft.com/office/powerpoint/2010/main" val="1389558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4A0FE7B-D290-4E95-A83E-5D9E3ABDF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792" y="484377"/>
            <a:ext cx="6551275" cy="588924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2DBABAD-91D3-751D-B7FD-6A7F067FD4F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8061" y="2249424"/>
            <a:ext cx="4682851" cy="4290974"/>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2264D7CD-8E0E-C7F1-0440-ED4942BC0D60}"/>
              </a:ext>
            </a:extLst>
          </p:cNvPr>
          <p:cNvSpPr>
            <a:spLocks noGrp="1"/>
          </p:cNvSpPr>
          <p:nvPr>
            <p:ph type="title"/>
          </p:nvPr>
        </p:nvSpPr>
        <p:spPr>
          <a:xfrm>
            <a:off x="428940" y="418498"/>
            <a:ext cx="9875520" cy="1356360"/>
          </a:xfrm>
        </p:spPr>
        <p:txBody>
          <a:bodyPr/>
          <a:lstStyle/>
          <a:p>
            <a:r>
              <a:rPr lang="en-IN" sz="3600" b="1" dirty="0">
                <a:solidFill>
                  <a:srgbClr val="1C3CDB"/>
                </a:solidFill>
                <a:latin typeface="Arial" panose="020B0604020202020204" pitchFamily="34" charset="0"/>
                <a:cs typeface="Arial" panose="020B0604020202020204" pitchFamily="34" charset="0"/>
              </a:rPr>
              <a:t>ELO , ATT &amp; DEF</a:t>
            </a:r>
            <a:endParaRPr lang="en-IN" b="1" dirty="0">
              <a:solidFill>
                <a:srgbClr val="1C3CD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144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3589A34-DFD9-E9D9-9541-447329A14A7B}"/>
              </a:ext>
            </a:extLst>
          </p:cNvPr>
          <p:cNvPicPr>
            <a:picLocks noChangeAspect="1"/>
          </p:cNvPicPr>
          <p:nvPr/>
        </p:nvPicPr>
        <p:blipFill>
          <a:blip r:embed="rId2"/>
          <a:stretch>
            <a:fillRect/>
          </a:stretch>
        </p:blipFill>
        <p:spPr>
          <a:xfrm>
            <a:off x="1630460" y="1191827"/>
            <a:ext cx="8931079" cy="5026093"/>
          </a:xfrm>
          <a:prstGeom prst="rect">
            <a:avLst/>
          </a:prstGeom>
        </p:spPr>
      </p:pic>
      <p:sp>
        <p:nvSpPr>
          <p:cNvPr id="4" name="Title 1">
            <a:extLst>
              <a:ext uri="{FF2B5EF4-FFF2-40B4-BE49-F238E27FC236}">
                <a16:creationId xmlns:a16="http://schemas.microsoft.com/office/drawing/2014/main" id="{F3F1A40C-4C9B-483C-950E-9C4DC74704AE}"/>
              </a:ext>
            </a:extLst>
          </p:cNvPr>
          <p:cNvSpPr>
            <a:spLocks noGrp="1"/>
          </p:cNvSpPr>
          <p:nvPr>
            <p:ph type="title"/>
          </p:nvPr>
        </p:nvSpPr>
        <p:spPr>
          <a:xfrm>
            <a:off x="428940" y="418498"/>
            <a:ext cx="9875520" cy="1356360"/>
          </a:xfrm>
        </p:spPr>
        <p:txBody>
          <a:bodyPr/>
          <a:lstStyle/>
          <a:p>
            <a:r>
              <a:rPr lang="en-IN" sz="3600" b="1" dirty="0">
                <a:solidFill>
                  <a:srgbClr val="1C3CDB"/>
                </a:solidFill>
                <a:latin typeface="Arial" panose="020B0604020202020204" pitchFamily="34" charset="0"/>
                <a:cs typeface="Arial" panose="020B0604020202020204" pitchFamily="34" charset="0"/>
              </a:rPr>
              <a:t>POISSON MATRIX</a:t>
            </a:r>
            <a:endParaRPr lang="en-IN" b="1" dirty="0">
              <a:solidFill>
                <a:srgbClr val="1C3CD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63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067C-AA77-324B-2E19-922CEC33CFAC}"/>
              </a:ext>
            </a:extLst>
          </p:cNvPr>
          <p:cNvSpPr>
            <a:spLocks noGrp="1"/>
          </p:cNvSpPr>
          <p:nvPr>
            <p:ph type="title"/>
          </p:nvPr>
        </p:nvSpPr>
        <p:spPr>
          <a:xfrm>
            <a:off x="428940" y="418498"/>
            <a:ext cx="9875520" cy="1356360"/>
          </a:xfrm>
        </p:spPr>
        <p:txBody>
          <a:bodyPr/>
          <a:lstStyle/>
          <a:p>
            <a:r>
              <a:rPr lang="en-IN" sz="3200" b="1" dirty="0">
                <a:solidFill>
                  <a:srgbClr val="1C3CDB"/>
                </a:solidFill>
                <a:latin typeface="Arial" panose="020B0604020202020204" pitchFamily="34" charset="0"/>
                <a:cs typeface="Arial" panose="020B0604020202020204" pitchFamily="34" charset="0"/>
              </a:rPr>
              <a:t>INDEX</a:t>
            </a:r>
            <a:endParaRPr lang="en-IN" b="1" dirty="0">
              <a:solidFill>
                <a:srgbClr val="1C3CDB"/>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56A7DDF-E5D9-9802-0BC5-DACF2F726217}"/>
              </a:ext>
            </a:extLst>
          </p:cNvPr>
          <p:cNvSpPr>
            <a:spLocks noGrp="1"/>
          </p:cNvSpPr>
          <p:nvPr>
            <p:ph idx="1"/>
          </p:nvPr>
        </p:nvSpPr>
        <p:spPr>
          <a:xfrm>
            <a:off x="428940" y="2039155"/>
            <a:ext cx="9872871" cy="4038600"/>
          </a:xfrm>
        </p:spPr>
        <p:txBody>
          <a:bodyPr/>
          <a:lstStyle/>
          <a:p>
            <a:r>
              <a:rPr lang="en-IN" dirty="0">
                <a:solidFill>
                  <a:schemeClr val="tx1"/>
                </a:solidFill>
                <a:latin typeface="Arial" panose="020B0604020202020204" pitchFamily="34" charset="0"/>
                <a:cs typeface="Arial" panose="020B0604020202020204" pitchFamily="34" charset="0"/>
              </a:rPr>
              <a:t>ENGLISH OR SPANISH?</a:t>
            </a:r>
          </a:p>
          <a:p>
            <a:r>
              <a:rPr lang="en-IN" dirty="0">
                <a:solidFill>
                  <a:schemeClr val="tx1"/>
                </a:solidFill>
                <a:latin typeface="Arial" panose="020B0604020202020204" pitchFamily="34" charset="0"/>
                <a:cs typeface="Arial" panose="020B0604020202020204" pitchFamily="34" charset="0"/>
              </a:rPr>
              <a:t>DATA</a:t>
            </a:r>
          </a:p>
          <a:p>
            <a:r>
              <a:rPr lang="en-IN" dirty="0">
                <a:solidFill>
                  <a:schemeClr val="tx1"/>
                </a:solidFill>
                <a:latin typeface="Arial" panose="020B0604020202020204" pitchFamily="34" charset="0"/>
                <a:cs typeface="Arial" panose="020B0604020202020204" pitchFamily="34" charset="0"/>
              </a:rPr>
              <a:t>METHODOLOGY</a:t>
            </a:r>
          </a:p>
          <a:p>
            <a:r>
              <a:rPr lang="en-IN" dirty="0">
                <a:solidFill>
                  <a:schemeClr val="tx1"/>
                </a:solidFill>
                <a:latin typeface="Arial" panose="020B0604020202020204" pitchFamily="34" charset="0"/>
                <a:cs typeface="Arial" panose="020B0604020202020204" pitchFamily="34" charset="0"/>
              </a:rPr>
              <a:t>NEXT STEPS</a:t>
            </a:r>
          </a:p>
          <a:p>
            <a:r>
              <a:rPr lang="en-IN" dirty="0">
                <a:solidFill>
                  <a:schemeClr val="tx1"/>
                </a:solidFill>
                <a:latin typeface="Arial" panose="020B0604020202020204" pitchFamily="34" charset="0"/>
                <a:cs typeface="Arial" panose="020B0604020202020204" pitchFamily="34" charset="0"/>
              </a:rPr>
              <a:t>REFERENCES </a:t>
            </a:r>
          </a:p>
        </p:txBody>
      </p:sp>
      <p:pic>
        <p:nvPicPr>
          <p:cNvPr id="3074" name="Picture 2" descr="Why is Kylian Mbappe wearing a black mask instead of the French tricolour  in France vs Netherlands Euro 2024? - Sportstar">
            <a:extLst>
              <a:ext uri="{FF2B5EF4-FFF2-40B4-BE49-F238E27FC236}">
                <a16:creationId xmlns:a16="http://schemas.microsoft.com/office/drawing/2014/main" id="{B05B0694-8CAB-7EAA-38D8-75E648E6C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0426" y="418498"/>
            <a:ext cx="3108068" cy="21538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wo In One: Great moment in European football as the Lionel Messi of Turkey  does a Cristiano Ronaldo | Football News - Hindustan Times">
            <a:extLst>
              <a:ext uri="{FF2B5EF4-FFF2-40B4-BE49-F238E27FC236}">
                <a16:creationId xmlns:a16="http://schemas.microsoft.com/office/drawing/2014/main" id="{A541F88C-5A6D-D940-0C12-A2634ABE7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0733" y="2618052"/>
            <a:ext cx="2946839" cy="160356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irthday boy Lamine Yamal wins Euro 2024 and best young player award | AP  News">
            <a:extLst>
              <a:ext uri="{FF2B5EF4-FFF2-40B4-BE49-F238E27FC236}">
                <a16:creationId xmlns:a16="http://schemas.microsoft.com/office/drawing/2014/main" id="{78D68C3F-0DC9-A65D-066E-6E646CFE32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5280" y="4267341"/>
            <a:ext cx="3903214" cy="22178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Jude Bellingham: England midfielder 'felt like Cristiano Ronaldo' after  scoring bicycle kick against Slovakia | Football News | Sky Sports">
            <a:extLst>
              <a:ext uri="{FF2B5EF4-FFF2-40B4-BE49-F238E27FC236}">
                <a16:creationId xmlns:a16="http://schemas.microsoft.com/office/drawing/2014/main" id="{69E4F853-971A-7158-619A-8DC2518E04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0733" y="418498"/>
            <a:ext cx="4476670" cy="215383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Euro 2024: Cristiano Ronaldo returns to limelight with Portugal">
            <a:extLst>
              <a:ext uri="{FF2B5EF4-FFF2-40B4-BE49-F238E27FC236}">
                <a16:creationId xmlns:a16="http://schemas.microsoft.com/office/drawing/2014/main" id="{CC832C14-8380-4B3A-CD28-00C26EA27B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4056" y="2618053"/>
            <a:ext cx="2414438" cy="160356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Toni Kroos delivers assist just seconds into his Germany comeback - Futbol">
            <a:extLst>
              <a:ext uri="{FF2B5EF4-FFF2-40B4-BE49-F238E27FC236}">
                <a16:creationId xmlns:a16="http://schemas.microsoft.com/office/drawing/2014/main" id="{C1BD9348-FE44-EC0A-C75A-839CB73267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0733" y="4285669"/>
            <a:ext cx="3673107" cy="219955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6" descr="Netherlands On Track For Euro 2024 As Van Dijk Spot-Kick Beats Greece |  Football News">
            <a:extLst>
              <a:ext uri="{FF2B5EF4-FFF2-40B4-BE49-F238E27FC236}">
                <a16:creationId xmlns:a16="http://schemas.microsoft.com/office/drawing/2014/main" id="{6A8898AB-356D-027D-9C8E-8618A4EF54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90" name="Picture 18">
            <a:extLst>
              <a:ext uri="{FF2B5EF4-FFF2-40B4-BE49-F238E27FC236}">
                <a16:creationId xmlns:a16="http://schemas.microsoft.com/office/drawing/2014/main" id="{98E46EB4-E218-494D-30E8-DDA253A19A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02864" y="2619448"/>
            <a:ext cx="2175900" cy="160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16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A246-30BC-18FA-B8B2-14EB5B46581C}"/>
              </a:ext>
            </a:extLst>
          </p:cNvPr>
          <p:cNvSpPr>
            <a:spLocks noGrp="1"/>
          </p:cNvSpPr>
          <p:nvPr>
            <p:ph type="ctrTitle"/>
          </p:nvPr>
        </p:nvSpPr>
        <p:spPr/>
        <p:txBody>
          <a:bodyPr/>
          <a:lstStyle/>
          <a:p>
            <a:r>
              <a:rPr lang="en-IN" dirty="0">
                <a:latin typeface="Arial" panose="020B0604020202020204" pitchFamily="34" charset="0"/>
                <a:cs typeface="Arial" panose="020B0604020202020204" pitchFamily="34" charset="0"/>
              </a:rPr>
              <a:t>ENGLISH OR SPANISH?</a:t>
            </a:r>
          </a:p>
        </p:txBody>
      </p:sp>
    </p:spTree>
    <p:extLst>
      <p:ext uri="{BB962C8B-B14F-4D97-AF65-F5344CB8AC3E}">
        <p14:creationId xmlns:p14="http://schemas.microsoft.com/office/powerpoint/2010/main" val="412286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42760-142A-AF75-AA57-E49E3493CF31}"/>
              </a:ext>
            </a:extLst>
          </p:cNvPr>
          <p:cNvSpPr>
            <a:spLocks noGrp="1"/>
          </p:cNvSpPr>
          <p:nvPr>
            <p:ph idx="1"/>
          </p:nvPr>
        </p:nvSpPr>
        <p:spPr>
          <a:xfrm>
            <a:off x="662432" y="1770207"/>
            <a:ext cx="11097768" cy="4351338"/>
          </a:xfrm>
        </p:spPr>
        <p:txBody>
          <a:bodyPr>
            <a:normAutofit/>
          </a:bodyPr>
          <a:lstStyle/>
          <a:p>
            <a:r>
              <a:rPr lang="en-US" sz="1400" dirty="0">
                <a:solidFill>
                  <a:schemeClr val="tx1"/>
                </a:solidFill>
                <a:latin typeface="Arial" panose="020B0604020202020204" pitchFamily="34" charset="0"/>
                <a:cs typeface="Arial" panose="020B0604020202020204" pitchFamily="34" charset="0"/>
              </a:rPr>
              <a:t>After rigorous calculations and countless simulations, our model predicts that Spain will </a:t>
            </a:r>
            <a:r>
              <a:rPr lang="en-US" sz="1400" b="1" dirty="0">
                <a:solidFill>
                  <a:schemeClr val="accent3"/>
                </a:solidFill>
                <a:latin typeface="Arial" panose="020B0604020202020204" pitchFamily="34" charset="0"/>
                <a:cs typeface="Arial" panose="020B0604020202020204" pitchFamily="34" charset="0"/>
              </a:rPr>
              <a:t>win</a:t>
            </a:r>
            <a:r>
              <a:rPr lang="en-US" sz="1400" dirty="0">
                <a:solidFill>
                  <a:schemeClr val="tx1"/>
                </a:solidFill>
                <a:latin typeface="Arial" panose="020B0604020202020204" pitchFamily="34" charset="0"/>
                <a:cs typeface="Arial" panose="020B0604020202020204" pitchFamily="34" charset="0"/>
              </a:rPr>
              <a:t> the 2024 UEFA Euro by a narrow margin of </a:t>
            </a:r>
            <a:r>
              <a:rPr lang="en-US" sz="1400" b="1" dirty="0">
                <a:solidFill>
                  <a:schemeClr val="accent3"/>
                </a:solidFill>
                <a:latin typeface="Arial" panose="020B0604020202020204" pitchFamily="34" charset="0"/>
                <a:cs typeface="Arial" panose="020B0604020202020204" pitchFamily="34" charset="0"/>
              </a:rPr>
              <a:t>one goal</a:t>
            </a:r>
            <a:r>
              <a:rPr lang="en-US" sz="1400" dirty="0">
                <a:solidFill>
                  <a:schemeClr val="tx1"/>
                </a:solidFill>
                <a:latin typeface="Arial" panose="020B0604020202020204" pitchFamily="34" charset="0"/>
                <a:cs typeface="Arial" panose="020B0604020202020204" pitchFamily="34" charset="0"/>
              </a:rPr>
              <a:t>. A tough and exciting match for both sides!</a:t>
            </a:r>
          </a:p>
          <a:p>
            <a:r>
              <a:rPr lang="en-US" sz="1400" dirty="0">
                <a:solidFill>
                  <a:schemeClr val="tx1"/>
                </a:solidFill>
                <a:latin typeface="Arial" panose="020B0604020202020204" pitchFamily="34" charset="0"/>
                <a:cs typeface="Arial" panose="020B0604020202020204" pitchFamily="34" charset="0"/>
              </a:rPr>
              <a:t>Model Results</a:t>
            </a:r>
          </a:p>
        </p:txBody>
      </p:sp>
      <p:graphicFrame>
        <p:nvGraphicFramePr>
          <p:cNvPr id="7" name="Table 6">
            <a:extLst>
              <a:ext uri="{FF2B5EF4-FFF2-40B4-BE49-F238E27FC236}">
                <a16:creationId xmlns:a16="http://schemas.microsoft.com/office/drawing/2014/main" id="{CDD84A58-57BC-9430-16A3-EFFEB4CDF038}"/>
              </a:ext>
            </a:extLst>
          </p:cNvPr>
          <p:cNvGraphicFramePr>
            <a:graphicFrameLocks noGrp="1"/>
          </p:cNvGraphicFramePr>
          <p:nvPr>
            <p:extLst>
              <p:ext uri="{D42A27DB-BD31-4B8C-83A1-F6EECF244321}">
                <p14:modId xmlns:p14="http://schemas.microsoft.com/office/powerpoint/2010/main" val="2458801511"/>
              </p:ext>
            </p:extLst>
          </p:nvPr>
        </p:nvGraphicFramePr>
        <p:xfrm>
          <a:off x="742837" y="3570426"/>
          <a:ext cx="3415467" cy="2863150"/>
        </p:xfrm>
        <a:graphic>
          <a:graphicData uri="http://schemas.openxmlformats.org/drawingml/2006/table">
            <a:tbl>
              <a:tblPr>
                <a:tableStyleId>{5C22544A-7EE6-4342-B048-85BDC9FD1C3A}</a:tableStyleId>
              </a:tblPr>
              <a:tblGrid>
                <a:gridCol w="1012910">
                  <a:extLst>
                    <a:ext uri="{9D8B030D-6E8A-4147-A177-3AD203B41FA5}">
                      <a16:colId xmlns:a16="http://schemas.microsoft.com/office/drawing/2014/main" val="3115758536"/>
                    </a:ext>
                  </a:extLst>
                </a:gridCol>
                <a:gridCol w="405709">
                  <a:extLst>
                    <a:ext uri="{9D8B030D-6E8A-4147-A177-3AD203B41FA5}">
                      <a16:colId xmlns:a16="http://schemas.microsoft.com/office/drawing/2014/main" val="2475438584"/>
                    </a:ext>
                  </a:extLst>
                </a:gridCol>
                <a:gridCol w="1996848">
                  <a:extLst>
                    <a:ext uri="{9D8B030D-6E8A-4147-A177-3AD203B41FA5}">
                      <a16:colId xmlns:a16="http://schemas.microsoft.com/office/drawing/2014/main" val="2514853950"/>
                    </a:ext>
                  </a:extLst>
                </a:gridCol>
              </a:tblGrid>
              <a:tr h="292764">
                <a:tc gridSpan="3">
                  <a:txBody>
                    <a:bodyPr/>
                    <a:lstStyle/>
                    <a:p>
                      <a:pPr algn="ctr" fontAlgn="b"/>
                      <a:r>
                        <a:rPr lang="en-IN" sz="1100" b="1" u="none" strike="noStrike" dirty="0">
                          <a:solidFill>
                            <a:schemeClr val="bg1"/>
                          </a:solidFill>
                          <a:effectLst/>
                          <a:latin typeface="Arial" panose="020B0604020202020204" pitchFamily="34" charset="0"/>
                          <a:cs typeface="Arial" panose="020B0604020202020204" pitchFamily="34" charset="0"/>
                        </a:rPr>
                        <a:t>Phase 1</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240125013"/>
                  </a:ext>
                </a:extLst>
              </a:tr>
              <a:tr h="292764">
                <a:tc>
                  <a:txBody>
                    <a:bodyPr/>
                    <a:lstStyle/>
                    <a:p>
                      <a:pPr algn="ctr" fontAlgn="b"/>
                      <a:r>
                        <a:rPr lang="en-IN" sz="1100" b="1" u="none" strike="noStrike" dirty="0">
                          <a:solidFill>
                            <a:schemeClr val="bg1"/>
                          </a:solidFill>
                          <a:effectLst/>
                          <a:latin typeface="Arial" panose="020B0604020202020204" pitchFamily="34" charset="0"/>
                          <a:cs typeface="Arial" panose="020B0604020202020204" pitchFamily="34" charset="0"/>
                        </a:rPr>
                        <a:t>Type</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IN" sz="1100" b="1" u="none" strike="noStrike" dirty="0">
                          <a:solidFill>
                            <a:schemeClr val="bg1"/>
                          </a:solidFill>
                          <a:effectLst/>
                          <a:latin typeface="Arial" panose="020B0604020202020204" pitchFamily="34" charset="0"/>
                          <a:cs typeface="Arial" panose="020B0604020202020204" pitchFamily="34" charset="0"/>
                        </a:rPr>
                        <a:t>% </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fontAlgn="b"/>
                      <a:r>
                        <a:rPr lang="en-IN" sz="1100" b="1" u="none" strike="noStrike" dirty="0">
                          <a:solidFill>
                            <a:schemeClr val="bg1"/>
                          </a:solidFill>
                          <a:effectLst/>
                          <a:latin typeface="Arial" panose="020B0604020202020204" pitchFamily="34" charset="0"/>
                          <a:cs typeface="Arial" panose="020B0604020202020204" pitchFamily="34" charset="0"/>
                        </a:rPr>
                        <a:t>Description</a:t>
                      </a:r>
                      <a:endParaRPr lang="en-IN" sz="11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47868239"/>
                  </a:ext>
                </a:extLst>
              </a:tr>
              <a:tr h="366299">
                <a:tc>
                  <a:txBody>
                    <a:bodyPr/>
                    <a:lstStyle/>
                    <a:p>
                      <a:pPr algn="ctr" fontAlgn="b"/>
                      <a:r>
                        <a:rPr lang="en-IN" sz="1100" u="none" strike="noStrike" dirty="0">
                          <a:effectLst/>
                          <a:latin typeface="Arial" panose="020B0604020202020204" pitchFamily="34" charset="0"/>
                          <a:cs typeface="Arial" panose="020B0604020202020204" pitchFamily="34" charset="0"/>
                        </a:rPr>
                        <a:t>Accuracy</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latin typeface="Arial" panose="020B0604020202020204" pitchFamily="34" charset="0"/>
                          <a:cs typeface="Arial" panose="020B0604020202020204" pitchFamily="34" charset="0"/>
                        </a:rPr>
                        <a:t>47%</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Arial" panose="020B0604020202020204" pitchFamily="34" charset="0"/>
                          <a:cs typeface="Arial" panose="020B0604020202020204" pitchFamily="34" charset="0"/>
                        </a:rPr>
                        <a:t>17 out of  36 matches correct predicted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9174169"/>
                  </a:ext>
                </a:extLst>
              </a:tr>
              <a:tr h="392176">
                <a:tc>
                  <a:txBody>
                    <a:bodyPr/>
                    <a:lstStyle/>
                    <a:p>
                      <a:pPr algn="ctr" fontAlgn="b"/>
                      <a:r>
                        <a:rPr lang="en-IN" sz="1100" u="none" strike="noStrike" dirty="0">
                          <a:effectLst/>
                          <a:latin typeface="Arial" panose="020B0604020202020204" pitchFamily="34" charset="0"/>
                          <a:cs typeface="Arial" panose="020B0604020202020204" pitchFamily="34" charset="0"/>
                        </a:rPr>
                        <a:t>Correct goal difference</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latin typeface="Arial" panose="020B0604020202020204" pitchFamily="34" charset="0"/>
                          <a:cs typeface="Arial" panose="020B0604020202020204" pitchFamily="34" charset="0"/>
                        </a:rPr>
                        <a:t>59%</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Arial" panose="020B0604020202020204" pitchFamily="34" charset="0"/>
                          <a:cs typeface="Arial" panose="020B0604020202020204" pitchFamily="34" charset="0"/>
                        </a:rPr>
                        <a:t>10 out of 17 matches with correct goal difference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8212155"/>
                  </a:ext>
                </a:extLst>
              </a:tr>
              <a:tr h="392176">
                <a:tc>
                  <a:txBody>
                    <a:bodyPr/>
                    <a:lstStyle/>
                    <a:p>
                      <a:pPr algn="ctr" fontAlgn="b"/>
                      <a:r>
                        <a:rPr lang="en-IN" sz="1100" u="none" strike="noStrike" dirty="0">
                          <a:effectLst/>
                          <a:latin typeface="Arial" panose="020B0604020202020204" pitchFamily="34" charset="0"/>
                          <a:cs typeface="Arial" panose="020B0604020202020204" pitchFamily="34" charset="0"/>
                        </a:rPr>
                        <a:t>Partial goal difference</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latin typeface="Arial" panose="020B0604020202020204" pitchFamily="34" charset="0"/>
                          <a:cs typeface="Arial" panose="020B0604020202020204" pitchFamily="34" charset="0"/>
                        </a:rPr>
                        <a:t>24%</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Arial" panose="020B0604020202020204" pitchFamily="34" charset="0"/>
                          <a:cs typeface="Arial" panose="020B0604020202020204" pitchFamily="34" charset="0"/>
                        </a:rPr>
                        <a:t>4 out of 17 with partial goal difference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86213"/>
                  </a:ext>
                </a:extLst>
              </a:tr>
              <a:tr h="394373">
                <a:tc>
                  <a:txBody>
                    <a:bodyPr/>
                    <a:lstStyle/>
                    <a:p>
                      <a:pPr algn="ctr" fontAlgn="b"/>
                      <a:r>
                        <a:rPr lang="en-IN" sz="1100" u="none" strike="noStrike" dirty="0">
                          <a:effectLst/>
                          <a:latin typeface="Arial" panose="020B0604020202020204" pitchFamily="34" charset="0"/>
                          <a:cs typeface="Arial" panose="020B0604020202020204" pitchFamily="34" charset="0"/>
                        </a:rPr>
                        <a:t>Incorrect goal difference</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u="none" strike="noStrike" dirty="0">
                          <a:effectLst/>
                          <a:latin typeface="Arial" panose="020B0604020202020204" pitchFamily="34" charset="0"/>
                          <a:cs typeface="Arial" panose="020B0604020202020204" pitchFamily="34" charset="0"/>
                        </a:rPr>
                        <a:t>18%</a:t>
                      </a:r>
                      <a:endParaRPr lang="en-IN"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100" u="none" strike="noStrike" dirty="0">
                          <a:effectLst/>
                          <a:latin typeface="Arial" panose="020B0604020202020204" pitchFamily="34" charset="0"/>
                          <a:cs typeface="Arial" panose="020B0604020202020204" pitchFamily="34" charset="0"/>
                        </a:rPr>
                        <a:t>3 out of 17 with incorrect goal difference</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0718070"/>
                  </a:ext>
                </a:extLst>
              </a:tr>
              <a:tr h="366299">
                <a:tc>
                  <a:txBody>
                    <a:bodyPr/>
                    <a:lstStyle/>
                    <a:p>
                      <a:pPr marL="0" algn="ctr" defTabSz="914400" rtl="0" eaLnBrk="1" fontAlgn="b" latinLnBrk="0" hangingPunct="1"/>
                      <a:r>
                        <a:rPr lang="en-IN" sz="1100" u="none" strike="noStrike" kern="1200" dirty="0">
                          <a:solidFill>
                            <a:schemeClr val="dk1"/>
                          </a:solidFill>
                          <a:effectLst/>
                          <a:latin typeface="Arial" panose="020B0604020202020204" pitchFamily="34" charset="0"/>
                          <a:ea typeface="+mn-ea"/>
                          <a:cs typeface="Arial" panose="020B0604020202020204" pitchFamily="34" charset="0"/>
                        </a:rPr>
                        <a:t>Top goal scorer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8F8"/>
                    </a:solidFill>
                  </a:tcPr>
                </a:tc>
                <a:tc>
                  <a:txBody>
                    <a:bodyPr/>
                    <a:lstStyle/>
                    <a:p>
                      <a:pPr marL="0" algn="ctr" defTabSz="914400" rtl="0" eaLnBrk="1" fontAlgn="b" latinLnBrk="0" hangingPunct="1"/>
                      <a:r>
                        <a:rPr lang="en-IN" sz="1100" u="none" strike="noStrike" kern="1200" dirty="0">
                          <a:solidFill>
                            <a:schemeClr val="dk1"/>
                          </a:solidFill>
                          <a:effectLst/>
                          <a:latin typeface="Arial" panose="020B0604020202020204" pitchFamily="34" charset="0"/>
                          <a:ea typeface="+mn-ea"/>
                          <a:cs typeface="Arial" panose="020B0604020202020204" pitchFamily="34" charset="0"/>
                        </a:rPr>
                        <a:t>None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8F8"/>
                    </a:solidFill>
                  </a:tcPr>
                </a:tc>
                <a:tc>
                  <a:txBody>
                    <a:bodyPr/>
                    <a:lstStyle/>
                    <a:p>
                      <a:pPr marL="0" algn="ctr" defTabSz="914400" rtl="0" eaLnBrk="1" fontAlgn="b" latinLnBrk="0" hangingPunct="1"/>
                      <a:r>
                        <a:rPr lang="en-IN" sz="1100" u="none" strike="noStrike" kern="1200" dirty="0">
                          <a:solidFill>
                            <a:schemeClr val="dk1"/>
                          </a:solidFill>
                          <a:effectLst/>
                          <a:latin typeface="Arial" panose="020B0604020202020204" pitchFamily="34" charset="0"/>
                          <a:ea typeface="+mn-ea"/>
                          <a:cs typeface="Arial" panose="020B0604020202020204" pitchFamily="34" charset="0"/>
                        </a:rPr>
                        <a:t>Romelu Lukaku</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8F8"/>
                    </a:solidFill>
                  </a:tcPr>
                </a:tc>
                <a:extLst>
                  <a:ext uri="{0D108BD9-81ED-4DB2-BD59-A6C34878D82A}">
                    <a16:rowId xmlns:a16="http://schemas.microsoft.com/office/drawing/2014/main" val="3309960107"/>
                  </a:ext>
                </a:extLst>
              </a:tr>
              <a:tr h="366299">
                <a:tc gridSpan="3">
                  <a:txBody>
                    <a:bodyPr/>
                    <a:lstStyle/>
                    <a:p>
                      <a:pPr algn="ctr" fontAlgn="b"/>
                      <a:r>
                        <a:rPr lang="en-IN" sz="1100" b="1" i="0" u="none" strike="noStrike" dirty="0">
                          <a:solidFill>
                            <a:schemeClr val="bg1"/>
                          </a:solidFill>
                          <a:effectLst/>
                          <a:latin typeface="Arial" panose="020B0604020202020204" pitchFamily="34" charset="0"/>
                          <a:cs typeface="Arial" panose="020B0604020202020204" pitchFamily="34" charset="0"/>
                        </a:rPr>
                        <a:t>TOTAL MATCH POINTS : 29 , TOP SCORER POINTS :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3CDB"/>
                    </a:solidFill>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7252025"/>
                  </a:ext>
                </a:extLst>
              </a:tr>
            </a:tbl>
          </a:graphicData>
        </a:graphic>
      </p:graphicFrame>
      <p:graphicFrame>
        <p:nvGraphicFramePr>
          <p:cNvPr id="8" name="Table 7">
            <a:extLst>
              <a:ext uri="{FF2B5EF4-FFF2-40B4-BE49-F238E27FC236}">
                <a16:creationId xmlns:a16="http://schemas.microsoft.com/office/drawing/2014/main" id="{3347072F-45A6-56F8-30FB-C7F11228A144}"/>
              </a:ext>
            </a:extLst>
          </p:cNvPr>
          <p:cNvGraphicFramePr>
            <a:graphicFrameLocks noGrp="1"/>
          </p:cNvGraphicFramePr>
          <p:nvPr>
            <p:extLst>
              <p:ext uri="{D42A27DB-BD31-4B8C-83A1-F6EECF244321}">
                <p14:modId xmlns:p14="http://schemas.microsoft.com/office/powerpoint/2010/main" val="4213609399"/>
              </p:ext>
            </p:extLst>
          </p:nvPr>
        </p:nvGraphicFramePr>
        <p:xfrm>
          <a:off x="4455485" y="3560912"/>
          <a:ext cx="3429507" cy="2864626"/>
        </p:xfrm>
        <a:graphic>
          <a:graphicData uri="http://schemas.openxmlformats.org/drawingml/2006/table">
            <a:tbl>
              <a:tblPr>
                <a:tableStyleId>{5C22544A-7EE6-4342-B048-85BDC9FD1C3A}</a:tableStyleId>
              </a:tblPr>
              <a:tblGrid>
                <a:gridCol w="1026950">
                  <a:extLst>
                    <a:ext uri="{9D8B030D-6E8A-4147-A177-3AD203B41FA5}">
                      <a16:colId xmlns:a16="http://schemas.microsoft.com/office/drawing/2014/main" val="3504674362"/>
                    </a:ext>
                  </a:extLst>
                </a:gridCol>
                <a:gridCol w="405708">
                  <a:extLst>
                    <a:ext uri="{9D8B030D-6E8A-4147-A177-3AD203B41FA5}">
                      <a16:colId xmlns:a16="http://schemas.microsoft.com/office/drawing/2014/main" val="2718712125"/>
                    </a:ext>
                  </a:extLst>
                </a:gridCol>
                <a:gridCol w="1996849">
                  <a:extLst>
                    <a:ext uri="{9D8B030D-6E8A-4147-A177-3AD203B41FA5}">
                      <a16:colId xmlns:a16="http://schemas.microsoft.com/office/drawing/2014/main" val="2095419573"/>
                    </a:ext>
                  </a:extLst>
                </a:gridCol>
              </a:tblGrid>
              <a:tr h="326982">
                <a:tc gridSpan="3">
                  <a:txBody>
                    <a:bodyPr/>
                    <a:lstStyle/>
                    <a:p>
                      <a:pPr marL="0" algn="ctr" defTabSz="914400" rtl="0" eaLnBrk="1" fontAlgn="b" latinLnBrk="0" hangingPunct="1"/>
                      <a:r>
                        <a:rPr lang="en-IN" sz="1100" b="1" u="none" strike="noStrike" kern="1200" dirty="0">
                          <a:solidFill>
                            <a:schemeClr val="bg1"/>
                          </a:solidFill>
                          <a:effectLst/>
                          <a:latin typeface="Arial" panose="020B0604020202020204" pitchFamily="34" charset="0"/>
                          <a:ea typeface="+mn-ea"/>
                          <a:cs typeface="Arial" panose="020B0604020202020204" pitchFamily="34" charset="0"/>
                        </a:rPr>
                        <a:t>Phase 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24918511"/>
                  </a:ext>
                </a:extLst>
              </a:tr>
              <a:tr h="326982">
                <a:tc>
                  <a:txBody>
                    <a:bodyPr/>
                    <a:lstStyle/>
                    <a:p>
                      <a:pPr marL="0" algn="ctr" defTabSz="914400" rtl="0" eaLnBrk="1" fontAlgn="b" latinLnBrk="0" hangingPunct="1"/>
                      <a:r>
                        <a:rPr lang="en-IN" sz="1100" b="1" u="none" strike="noStrike" kern="1200" dirty="0">
                          <a:solidFill>
                            <a:schemeClr val="bg1"/>
                          </a:solidFill>
                          <a:effectLst/>
                          <a:latin typeface="Arial" panose="020B0604020202020204" pitchFamily="34" charset="0"/>
                          <a:ea typeface="+mn-ea"/>
                          <a:cs typeface="Arial" panose="020B0604020202020204" pitchFamily="34" charset="0"/>
                        </a:rPr>
                        <a:t>Type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fontAlgn="b" latinLnBrk="0" hangingPunct="1"/>
                      <a:r>
                        <a:rPr lang="en-IN" sz="1100" b="1" u="none" strike="noStrike" kern="1200" dirty="0">
                          <a:solidFill>
                            <a:schemeClr val="bg1"/>
                          </a:solidFill>
                          <a:effectLst/>
                          <a:latin typeface="Arial" panose="020B0604020202020204" pitchFamily="34" charset="0"/>
                          <a:ea typeface="+mn-ea"/>
                          <a:cs typeface="Arial" panose="020B060402020202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fontAlgn="b" latinLnBrk="0" hangingPunct="1"/>
                      <a:r>
                        <a:rPr lang="en-IN" sz="1100" b="1" u="none" strike="noStrike" kern="1200" dirty="0">
                          <a:solidFill>
                            <a:schemeClr val="bg1"/>
                          </a:solidFill>
                          <a:effectLst/>
                          <a:latin typeface="Arial" panose="020B0604020202020204" pitchFamily="34" charset="0"/>
                          <a:ea typeface="+mn-ea"/>
                          <a:cs typeface="Arial" panose="020B0604020202020204" pitchFamily="34" charset="0"/>
                        </a:rPr>
                        <a:t>Description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20735232"/>
                  </a:ext>
                </a:extLst>
              </a:tr>
              <a:tr h="380632">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Accuracy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8F8"/>
                    </a:solidFill>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75%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8F8"/>
                    </a:solidFill>
                  </a:tcPr>
                </a:tc>
                <a:tc>
                  <a:txBody>
                    <a:bodyPr/>
                    <a:lstStyle/>
                    <a:p>
                      <a:pPr marL="0" algn="ctr" defTabSz="9144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9 out of 12 matches correct predicted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8F8"/>
                    </a:solidFill>
                  </a:tcPr>
                </a:tc>
                <a:extLst>
                  <a:ext uri="{0D108BD9-81ED-4DB2-BD59-A6C34878D82A}">
                    <a16:rowId xmlns:a16="http://schemas.microsoft.com/office/drawing/2014/main" val="2530935296"/>
                  </a:ext>
                </a:extLst>
              </a:tr>
              <a:tr h="380632">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Correct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2 out of 9 matches with correct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498691"/>
                  </a:ext>
                </a:extLst>
              </a:tr>
              <a:tr h="380632">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Partial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42%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5 out of 9 with partial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969367"/>
                  </a:ext>
                </a:extLst>
              </a:tr>
              <a:tr h="380632">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Incorrect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36%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2 out of 9 with incorrect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2733351"/>
                  </a:ext>
                </a:extLst>
              </a:tr>
              <a:tr h="343329">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Top goal scorer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None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Niclas </a:t>
                      </a:r>
                      <a:r>
                        <a:rPr lang="en-IN" sz="1100" b="0" u="none" strike="noStrike" kern="1200" dirty="0" err="1">
                          <a:solidFill>
                            <a:schemeClr val="tx1"/>
                          </a:solidFill>
                          <a:effectLst/>
                          <a:latin typeface="Arial" panose="020B0604020202020204" pitchFamily="34" charset="0"/>
                          <a:ea typeface="+mn-ea"/>
                          <a:cs typeface="Arial" panose="020B0604020202020204" pitchFamily="34" charset="0"/>
                        </a:rPr>
                        <a:t>Füllkrug</a:t>
                      </a:r>
                      <a:endParaRPr lang="en-IN" sz="1100" b="0" u="none" strike="noStrike" kern="1200" dirty="0">
                        <a:solidFill>
                          <a:schemeClr val="tx1"/>
                        </a:solidFill>
                        <a:effectLst/>
                        <a:latin typeface="Arial" panose="020B0604020202020204" pitchFamily="34" charset="0"/>
                        <a:ea typeface="+mn-ea"/>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9721501"/>
                  </a:ext>
                </a:extLst>
              </a:tr>
              <a:tr h="343329">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100" b="1" u="none" strike="noStrike" kern="1200" dirty="0">
                          <a:solidFill>
                            <a:schemeClr val="bg1"/>
                          </a:solidFill>
                          <a:effectLst/>
                          <a:latin typeface="Arial" panose="020B0604020202020204" pitchFamily="34" charset="0"/>
                          <a:ea typeface="+mn-ea"/>
                          <a:cs typeface="Arial" panose="020B0604020202020204" pitchFamily="34" charset="0"/>
                        </a:rPr>
                        <a:t>TOTAL MATCH POINTS : 27 , TOP SCORER POINTS :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3CDB"/>
                    </a:solidFill>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9577976"/>
                  </a:ext>
                </a:extLst>
              </a:tr>
            </a:tbl>
          </a:graphicData>
        </a:graphic>
      </p:graphicFrame>
      <p:graphicFrame>
        <p:nvGraphicFramePr>
          <p:cNvPr id="9" name="Table 8">
            <a:extLst>
              <a:ext uri="{FF2B5EF4-FFF2-40B4-BE49-F238E27FC236}">
                <a16:creationId xmlns:a16="http://schemas.microsoft.com/office/drawing/2014/main" id="{8AD284E3-7D67-7FC1-89F6-B39980E873D3}"/>
              </a:ext>
            </a:extLst>
          </p:cNvPr>
          <p:cNvGraphicFramePr>
            <a:graphicFrameLocks noGrp="1"/>
          </p:cNvGraphicFramePr>
          <p:nvPr>
            <p:extLst>
              <p:ext uri="{D42A27DB-BD31-4B8C-83A1-F6EECF244321}">
                <p14:modId xmlns:p14="http://schemas.microsoft.com/office/powerpoint/2010/main" val="2776990135"/>
              </p:ext>
            </p:extLst>
          </p:nvPr>
        </p:nvGraphicFramePr>
        <p:xfrm>
          <a:off x="8182173" y="3560912"/>
          <a:ext cx="3347395" cy="2881381"/>
        </p:xfrm>
        <a:graphic>
          <a:graphicData uri="http://schemas.openxmlformats.org/drawingml/2006/table">
            <a:tbl>
              <a:tblPr>
                <a:tableStyleId>{5C22544A-7EE6-4342-B048-85BDC9FD1C3A}</a:tableStyleId>
              </a:tblPr>
              <a:tblGrid>
                <a:gridCol w="1075949">
                  <a:extLst>
                    <a:ext uri="{9D8B030D-6E8A-4147-A177-3AD203B41FA5}">
                      <a16:colId xmlns:a16="http://schemas.microsoft.com/office/drawing/2014/main" val="1687492675"/>
                    </a:ext>
                  </a:extLst>
                </a:gridCol>
                <a:gridCol w="518987">
                  <a:extLst>
                    <a:ext uri="{9D8B030D-6E8A-4147-A177-3AD203B41FA5}">
                      <a16:colId xmlns:a16="http://schemas.microsoft.com/office/drawing/2014/main" val="2949357752"/>
                    </a:ext>
                  </a:extLst>
                </a:gridCol>
                <a:gridCol w="1752459">
                  <a:extLst>
                    <a:ext uri="{9D8B030D-6E8A-4147-A177-3AD203B41FA5}">
                      <a16:colId xmlns:a16="http://schemas.microsoft.com/office/drawing/2014/main" val="2860620151"/>
                    </a:ext>
                  </a:extLst>
                </a:gridCol>
              </a:tblGrid>
              <a:tr h="317949">
                <a:tc gridSpan="3">
                  <a:txBody>
                    <a:bodyPr/>
                    <a:lstStyle/>
                    <a:p>
                      <a:pPr marL="0" algn="ctr" defTabSz="914400" rtl="0" eaLnBrk="1" fontAlgn="b" latinLnBrk="0" hangingPunct="1"/>
                      <a:r>
                        <a:rPr lang="en-IN" sz="1100" b="1" u="none" strike="noStrike" kern="1200" dirty="0">
                          <a:solidFill>
                            <a:schemeClr val="bg1"/>
                          </a:solidFill>
                          <a:effectLst/>
                          <a:latin typeface="Arial" panose="020B0604020202020204" pitchFamily="34" charset="0"/>
                          <a:ea typeface="+mn-ea"/>
                          <a:cs typeface="Arial" panose="020B0604020202020204" pitchFamily="34" charset="0"/>
                        </a:rPr>
                        <a:t>Phase 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328697707"/>
                  </a:ext>
                </a:extLst>
              </a:tr>
              <a:tr h="248766">
                <a:tc>
                  <a:txBody>
                    <a:bodyPr/>
                    <a:lstStyle/>
                    <a:p>
                      <a:pPr marL="0" algn="ctr" defTabSz="914400" rtl="0" eaLnBrk="1" fontAlgn="b" latinLnBrk="0" hangingPunct="1"/>
                      <a:r>
                        <a:rPr lang="en-IN" sz="1100" b="1" u="none" strike="noStrike" kern="1200" dirty="0">
                          <a:solidFill>
                            <a:schemeClr val="bg1"/>
                          </a:solidFill>
                          <a:effectLst/>
                          <a:latin typeface="Arial" panose="020B0604020202020204" pitchFamily="34" charset="0"/>
                          <a:ea typeface="+mn-ea"/>
                          <a:cs typeface="Arial" panose="020B0604020202020204" pitchFamily="34" charset="0"/>
                        </a:rPr>
                        <a:t>Type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fontAlgn="b" latinLnBrk="0" hangingPunct="1"/>
                      <a:r>
                        <a:rPr lang="en-IN" sz="1100" b="1" u="none" strike="noStrike" kern="1200" dirty="0">
                          <a:solidFill>
                            <a:schemeClr val="bg1"/>
                          </a:solidFill>
                          <a:effectLst/>
                          <a:latin typeface="Arial" panose="020B0604020202020204" pitchFamily="34" charset="0"/>
                          <a:ea typeface="+mn-ea"/>
                          <a:cs typeface="Arial" panose="020B0604020202020204" pitchFamily="34" charset="0"/>
                        </a:rPr>
                        <a:t>%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fontAlgn="b" latinLnBrk="0" hangingPunct="1"/>
                      <a:r>
                        <a:rPr lang="en-IN" sz="1100" b="1" u="none" strike="noStrike" kern="1200" dirty="0">
                          <a:solidFill>
                            <a:schemeClr val="bg1"/>
                          </a:solidFill>
                          <a:effectLst/>
                          <a:latin typeface="Arial" panose="020B0604020202020204" pitchFamily="34" charset="0"/>
                          <a:ea typeface="+mn-ea"/>
                          <a:cs typeface="Arial" panose="020B0604020202020204" pitchFamily="34" charset="0"/>
                        </a:rPr>
                        <a:t>Description</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3340629543"/>
                  </a:ext>
                </a:extLst>
              </a:tr>
              <a:tr h="397806">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Accuracy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3 out of 3 matches correct predicted</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583507"/>
                  </a:ext>
                </a:extLst>
              </a:tr>
              <a:tr h="397806">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Correct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a:solidFill>
                            <a:schemeClr val="tx1"/>
                          </a:solidFill>
                          <a:effectLst/>
                          <a:latin typeface="Arial" panose="020B0604020202020204" pitchFamily="34" charset="0"/>
                          <a:ea typeface="+mn-ea"/>
                          <a:cs typeface="Arial" panose="020B0604020202020204" pitchFamily="34" charset="0"/>
                        </a:rPr>
                        <a:t>100%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3 out of 3 matches with correct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5820789"/>
                  </a:ext>
                </a:extLst>
              </a:tr>
              <a:tr h="397806">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Partial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0 out of 3 with partial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3324536"/>
                  </a:ext>
                </a:extLst>
              </a:tr>
              <a:tr h="397806">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Incorrect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US" sz="1100" b="0" u="none" strike="noStrike" kern="1200" dirty="0">
                          <a:solidFill>
                            <a:schemeClr val="tx1"/>
                          </a:solidFill>
                          <a:effectLst/>
                          <a:latin typeface="Arial" panose="020B0604020202020204" pitchFamily="34" charset="0"/>
                          <a:ea typeface="+mn-ea"/>
                          <a:cs typeface="Arial" panose="020B0604020202020204" pitchFamily="34" charset="0"/>
                        </a:rPr>
                        <a:t>0 out of 3 with incorrect goal difference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8442318"/>
                  </a:ext>
                </a:extLst>
              </a:tr>
              <a:tr h="361721">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Top goal scorer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None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b" latinLnBrk="0" hangingPunct="1"/>
                      <a:r>
                        <a:rPr lang="en-IN" sz="1100" b="0" u="none" strike="noStrike" kern="1200" dirty="0">
                          <a:solidFill>
                            <a:schemeClr val="tx1"/>
                          </a:solidFill>
                          <a:effectLst/>
                          <a:latin typeface="Arial" panose="020B0604020202020204" pitchFamily="34" charset="0"/>
                          <a:ea typeface="+mn-ea"/>
                          <a:cs typeface="Arial" panose="020B0604020202020204" pitchFamily="34" charset="0"/>
                        </a:rPr>
                        <a:t>Jude Bellingham</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7751222"/>
                  </a:ext>
                </a:extLst>
              </a:tr>
              <a:tr h="361721">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1100" b="1" u="none" strike="noStrike" kern="1200" dirty="0">
                          <a:solidFill>
                            <a:schemeClr val="bg1"/>
                          </a:solidFill>
                          <a:effectLst/>
                          <a:latin typeface="Arial" panose="020B0604020202020204" pitchFamily="34" charset="0"/>
                          <a:ea typeface="+mn-ea"/>
                          <a:cs typeface="Arial" panose="020B0604020202020204" pitchFamily="34" charset="0"/>
                        </a:rPr>
                        <a:t>TOTAL MATCH POINTS : 30 , TOP SCORER POINTS : 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C3CDB"/>
                    </a:solidFill>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fontAlgn="b"/>
                      <a:endParaRPr lang="en-IN"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582104"/>
                  </a:ext>
                </a:extLst>
              </a:tr>
            </a:tbl>
          </a:graphicData>
        </a:graphic>
      </p:graphicFrame>
      <p:sp>
        <p:nvSpPr>
          <p:cNvPr id="11" name="Rectangle: Rounded Corners 10">
            <a:extLst>
              <a:ext uri="{FF2B5EF4-FFF2-40B4-BE49-F238E27FC236}">
                <a16:creationId xmlns:a16="http://schemas.microsoft.com/office/drawing/2014/main" id="{D66D7EF8-3C7E-2164-FF84-8D10DD077E3A}"/>
              </a:ext>
            </a:extLst>
          </p:cNvPr>
          <p:cNvSpPr/>
          <p:nvPr/>
        </p:nvSpPr>
        <p:spPr>
          <a:xfrm>
            <a:off x="3759708" y="2720981"/>
            <a:ext cx="4672584" cy="512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latin typeface="Arial" panose="020B0604020202020204" pitchFamily="34" charset="0"/>
                <a:cs typeface="Arial" panose="020B0604020202020204" pitchFamily="34" charset="0"/>
              </a:rPr>
              <a:t>TOTAL POINTS : 86</a:t>
            </a:r>
          </a:p>
        </p:txBody>
      </p:sp>
      <p:sp>
        <p:nvSpPr>
          <p:cNvPr id="17" name="Title 1">
            <a:extLst>
              <a:ext uri="{FF2B5EF4-FFF2-40B4-BE49-F238E27FC236}">
                <a16:creationId xmlns:a16="http://schemas.microsoft.com/office/drawing/2014/main" id="{F44E5F43-DAC7-6E05-90B7-E6B88A23A627}"/>
              </a:ext>
            </a:extLst>
          </p:cNvPr>
          <p:cNvSpPr>
            <a:spLocks noGrp="1"/>
          </p:cNvSpPr>
          <p:nvPr>
            <p:ph type="title"/>
          </p:nvPr>
        </p:nvSpPr>
        <p:spPr>
          <a:xfrm>
            <a:off x="428940" y="418498"/>
            <a:ext cx="9875520" cy="1356360"/>
          </a:xfrm>
        </p:spPr>
        <p:txBody>
          <a:bodyPr/>
          <a:lstStyle/>
          <a:p>
            <a:r>
              <a:rPr lang="en-IN" sz="3600" b="1" dirty="0">
                <a:solidFill>
                  <a:srgbClr val="1C3CDB"/>
                </a:solidFill>
                <a:latin typeface="Arial" panose="020B0604020202020204" pitchFamily="34" charset="0"/>
                <a:cs typeface="Arial" panose="020B0604020202020204" pitchFamily="34" charset="0"/>
              </a:rPr>
              <a:t>ITS </a:t>
            </a:r>
            <a:r>
              <a:rPr lang="en-IN" sz="3200" b="1" dirty="0">
                <a:solidFill>
                  <a:srgbClr val="1C3CDB"/>
                </a:solidFill>
                <a:latin typeface="Arial" panose="020B0604020202020204" pitchFamily="34" charset="0"/>
                <a:cs typeface="Arial" panose="020B0604020202020204" pitchFamily="34" charset="0"/>
              </a:rPr>
              <a:t>NOT</a:t>
            </a:r>
            <a:r>
              <a:rPr lang="en-IN" sz="3600" b="1" dirty="0">
                <a:solidFill>
                  <a:srgbClr val="1C3CDB"/>
                </a:solidFill>
                <a:latin typeface="Arial" panose="020B0604020202020204" pitchFamily="34" charset="0"/>
                <a:cs typeface="Arial" panose="020B0604020202020204" pitchFamily="34" charset="0"/>
              </a:rPr>
              <a:t> COMING HOME AGAIN…..</a:t>
            </a:r>
            <a:endParaRPr lang="en-IN" b="1" dirty="0">
              <a:solidFill>
                <a:srgbClr val="1C3CD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0079227"/>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A246-30BC-18FA-B8B2-14EB5B46581C}"/>
              </a:ext>
            </a:extLst>
          </p:cNvPr>
          <p:cNvSpPr>
            <a:spLocks noGrp="1"/>
          </p:cNvSpPr>
          <p:nvPr>
            <p:ph type="ctrTitle"/>
          </p:nvPr>
        </p:nvSpPr>
        <p:spPr/>
        <p:txBody>
          <a:bodyPr/>
          <a:lstStyle/>
          <a:p>
            <a:r>
              <a:rPr lang="en-IN" dirty="0">
                <a:latin typeface="Arial" panose="020B0604020202020204" pitchFamily="34" charset="0"/>
                <a:cs typeface="Arial" panose="020B0604020202020204" pitchFamily="34" charset="0"/>
              </a:rPr>
              <a:t>DATA USED</a:t>
            </a:r>
          </a:p>
        </p:txBody>
      </p:sp>
    </p:spTree>
    <p:extLst>
      <p:ext uri="{BB962C8B-B14F-4D97-AF65-F5344CB8AC3E}">
        <p14:creationId xmlns:p14="http://schemas.microsoft.com/office/powerpoint/2010/main" val="223676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1A30313-D79D-C472-06F5-D709CAEFB61B}"/>
              </a:ext>
            </a:extLst>
          </p:cNvPr>
          <p:cNvSpPr>
            <a:spLocks noGrp="1" noChangeArrowheads="1"/>
          </p:cNvSpPr>
          <p:nvPr>
            <p:ph idx="1"/>
          </p:nvPr>
        </p:nvSpPr>
        <p:spPr bwMode="auto">
          <a:xfrm>
            <a:off x="874776" y="2059394"/>
            <a:ext cx="1027176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Kaggle Dataset:</a:t>
            </a:r>
            <a:r>
              <a:rPr kumimoji="0" lang="en-US" altLang="en-US" sz="1800" i="0" u="none" strike="noStrike" cap="none" normalizeH="0" baseline="0" dirty="0">
                <a:ln>
                  <a:noFill/>
                </a:ln>
                <a:solidFill>
                  <a:schemeClr val="tx1"/>
                </a:solidFill>
                <a:effectLst/>
                <a:latin typeface="Arial" panose="020B0604020202020204" pitchFamily="34" charset="0"/>
              </a:rPr>
              <a:t> </a:t>
            </a:r>
            <a:r>
              <a:rPr lang="en-US" altLang="en-US" sz="1800" b="1" dirty="0">
                <a:solidFill>
                  <a:schemeClr val="accent3"/>
                </a:solidFill>
                <a:latin typeface="Arial" panose="020B0604020202020204" pitchFamily="34" charset="0"/>
              </a:rPr>
              <a:t>I</a:t>
            </a:r>
            <a:r>
              <a:rPr kumimoji="0" lang="en-US" altLang="en-US" sz="1800" b="1" i="0" u="none" strike="noStrike" cap="none" normalizeH="0" baseline="0" dirty="0">
                <a:ln>
                  <a:noFill/>
                </a:ln>
                <a:solidFill>
                  <a:schemeClr val="accent3"/>
                </a:solidFill>
                <a:effectLst/>
                <a:latin typeface="Arial" panose="020B0604020202020204" pitchFamily="34" charset="0"/>
              </a:rPr>
              <a:t>nternational match results from 1872 to 2024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i="0" u="none" strike="noStrike" cap="none" normalizeH="0" baseline="0" dirty="0">
                <a:ln>
                  <a:noFill/>
                </a:ln>
                <a:solidFill>
                  <a:schemeClr val="tx1"/>
                </a:solidFill>
                <a:effectLst/>
                <a:latin typeface="Arial" panose="020B0604020202020204" pitchFamily="34" charset="0"/>
              </a:rPr>
              <a:t> Contains international match results from 1872 to 2024 by </a:t>
            </a:r>
            <a:r>
              <a:rPr lang="en-IN" sz="1400" b="1" i="0" cap="all" dirty="0">
                <a:solidFill>
                  <a:schemeClr val="accent3"/>
                </a:solidFill>
                <a:effectLst/>
                <a:highlight>
                  <a:srgbClr val="FFFFFF"/>
                </a:highlight>
                <a:latin typeface="Inter"/>
              </a:rPr>
              <a:t>MART JÜRISOO </a:t>
            </a:r>
            <a:r>
              <a:rPr kumimoji="0" lang="en-US" altLang="en-US" sz="1400" i="0" u="none" strike="noStrike" cap="none" normalizeH="0" baseline="0" dirty="0">
                <a:ln>
                  <a:noFill/>
                </a:ln>
                <a:solidFill>
                  <a:schemeClr val="tx1"/>
                </a:solidFill>
                <a:effectLst/>
                <a:latin typeface="Arial" panose="020B0604020202020204" pitchFamily="34" charset="0"/>
              </a:rPr>
              <a:t>. updates every day!</a:t>
            </a:r>
          </a:p>
          <a:p>
            <a:pPr marL="457200" lvl="1" indent="0" eaLnBrk="0" fontAlgn="base" hangingPunct="0">
              <a:lnSpc>
                <a:spcPct val="100000"/>
              </a:lnSpc>
              <a:spcBef>
                <a:spcPct val="0"/>
              </a:spcBef>
              <a:spcAft>
                <a:spcPct val="0"/>
              </a:spcAft>
              <a:buFontTx/>
              <a:buChar char="•"/>
            </a:pPr>
            <a:r>
              <a:rPr kumimoji="0" lang="en-US" altLang="en-US" sz="1400" i="0" u="none" strike="noStrike" cap="none" normalizeH="0" baseline="0" dirty="0">
                <a:ln>
                  <a:noFill/>
                </a:ln>
                <a:solidFill>
                  <a:schemeClr val="tx1"/>
                </a:solidFill>
                <a:effectLst/>
                <a:latin typeface="Arial" panose="020B0604020202020204" pitchFamily="34" charset="0"/>
              </a:rPr>
              <a:t> Key columns: date, </a:t>
            </a:r>
            <a:r>
              <a:rPr kumimoji="0" lang="en-US" altLang="en-US" sz="1400" i="0" u="none" strike="noStrike" cap="none" normalizeH="0" baseline="0" dirty="0" err="1">
                <a:ln>
                  <a:noFill/>
                </a:ln>
                <a:solidFill>
                  <a:schemeClr val="tx1"/>
                </a:solidFill>
                <a:effectLst/>
                <a:latin typeface="Arial" panose="020B0604020202020204" pitchFamily="34" charset="0"/>
              </a:rPr>
              <a:t>home_team</a:t>
            </a:r>
            <a:r>
              <a:rPr kumimoji="0" lang="en-US" altLang="en-US" sz="1400" i="0" u="none" strike="noStrike" cap="none" normalizeH="0" baseline="0" dirty="0">
                <a:ln>
                  <a:noFill/>
                </a:ln>
                <a:solidFill>
                  <a:schemeClr val="tx1"/>
                </a:solidFill>
                <a:effectLst/>
                <a:latin typeface="Arial" panose="020B0604020202020204" pitchFamily="34" charset="0"/>
              </a:rPr>
              <a:t>, </a:t>
            </a:r>
            <a:r>
              <a:rPr kumimoji="0" lang="en-US" altLang="en-US" sz="1400" i="0" u="none" strike="noStrike" cap="none" normalizeH="0" baseline="0" dirty="0" err="1">
                <a:ln>
                  <a:noFill/>
                </a:ln>
                <a:solidFill>
                  <a:schemeClr val="tx1"/>
                </a:solidFill>
                <a:effectLst/>
                <a:latin typeface="Arial" panose="020B0604020202020204" pitchFamily="34" charset="0"/>
              </a:rPr>
              <a:t>away_team</a:t>
            </a:r>
            <a:r>
              <a:rPr kumimoji="0" lang="en-US" altLang="en-US" sz="1400" i="0" u="none" strike="noStrike" cap="none" normalizeH="0" baseline="0" dirty="0">
                <a:ln>
                  <a:noFill/>
                </a:ln>
                <a:solidFill>
                  <a:schemeClr val="tx1"/>
                </a:solidFill>
                <a:effectLst/>
                <a:latin typeface="Arial" panose="020B0604020202020204" pitchFamily="34" charset="0"/>
              </a:rPr>
              <a:t>, </a:t>
            </a:r>
            <a:r>
              <a:rPr kumimoji="0" lang="en-US" altLang="en-US" sz="1400" i="0" u="none" strike="noStrike" cap="none" normalizeH="0" baseline="0" dirty="0" err="1">
                <a:ln>
                  <a:noFill/>
                </a:ln>
                <a:solidFill>
                  <a:schemeClr val="tx1"/>
                </a:solidFill>
                <a:effectLst/>
                <a:latin typeface="Arial" panose="020B0604020202020204" pitchFamily="34" charset="0"/>
              </a:rPr>
              <a:t>home_score</a:t>
            </a:r>
            <a:r>
              <a:rPr kumimoji="0" lang="en-US" altLang="en-US" sz="1400" i="0" u="none" strike="noStrike" cap="none" normalizeH="0" baseline="0" dirty="0">
                <a:ln>
                  <a:noFill/>
                </a:ln>
                <a:solidFill>
                  <a:schemeClr val="tx1"/>
                </a:solidFill>
                <a:effectLst/>
                <a:latin typeface="Arial" panose="020B0604020202020204" pitchFamily="34" charset="0"/>
              </a:rPr>
              <a:t>, </a:t>
            </a:r>
            <a:r>
              <a:rPr kumimoji="0" lang="en-US" altLang="en-US" sz="1400" i="0" u="none" strike="noStrike" cap="none" normalizeH="0" baseline="0" dirty="0" err="1">
                <a:ln>
                  <a:noFill/>
                </a:ln>
                <a:solidFill>
                  <a:schemeClr val="tx1"/>
                </a:solidFill>
                <a:effectLst/>
                <a:latin typeface="Arial" panose="020B0604020202020204" pitchFamily="34" charset="0"/>
              </a:rPr>
              <a:t>away_score</a:t>
            </a:r>
            <a:r>
              <a:rPr kumimoji="0" lang="en-US" altLang="en-US" sz="1400" i="0" u="none" strike="noStrike" cap="none" normalizeH="0" baseline="0" dirty="0">
                <a:ln>
                  <a:noFill/>
                </a:ln>
                <a:solidFill>
                  <a:schemeClr val="tx1"/>
                </a:solidFill>
                <a:effectLst/>
                <a:latin typeface="Arial" panose="020B0604020202020204" pitchFamily="34" charset="0"/>
              </a:rPr>
              <a:t>, tournament, neutral.</a:t>
            </a:r>
          </a:p>
          <a:p>
            <a:pPr marL="457200" lvl="1" indent="0" eaLnBrk="0" fontAlgn="base" hangingPunct="0">
              <a:lnSpc>
                <a:spcPct val="100000"/>
              </a:lnSpc>
              <a:spcBef>
                <a:spcPct val="0"/>
              </a:spcBef>
              <a:spcAft>
                <a:spcPct val="0"/>
              </a:spcAft>
              <a:buNone/>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DIY Wikipedia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i="0" u="none" strike="noStrike" cap="none" normalizeH="0" baseline="0" dirty="0">
                <a:ln>
                  <a:noFill/>
                </a:ln>
                <a:solidFill>
                  <a:schemeClr val="tx1"/>
                </a:solidFill>
                <a:effectLst/>
                <a:latin typeface="Arial" panose="020B0604020202020204" pitchFamily="34" charset="0"/>
              </a:rPr>
              <a:t> Euro Players Data: Information on players participating in the Euros, including </a:t>
            </a:r>
            <a:r>
              <a:rPr kumimoji="0" lang="en-US" altLang="en-US" sz="1400" i="0" u="none" strike="noStrike" cap="none" normalizeH="0" baseline="0" dirty="0" err="1">
                <a:ln>
                  <a:noFill/>
                </a:ln>
                <a:solidFill>
                  <a:schemeClr val="tx1"/>
                </a:solidFill>
                <a:effectLst/>
                <a:latin typeface="Arial" panose="020B0604020202020204" pitchFamily="34" charset="0"/>
              </a:rPr>
              <a:t>player_name</a:t>
            </a:r>
            <a:r>
              <a:rPr kumimoji="0" lang="en-US" altLang="en-US" sz="1400" i="0" u="none" strike="noStrike" cap="none" normalizeH="0" baseline="0" dirty="0">
                <a:ln>
                  <a:noFill/>
                </a:ln>
                <a:solidFill>
                  <a:schemeClr val="tx1"/>
                </a:solidFill>
                <a:effectLst/>
                <a:latin typeface="Arial" panose="020B0604020202020204" pitchFamily="34" charset="0"/>
              </a:rPr>
              <a:t>, team, position, </a:t>
            </a:r>
            <a:r>
              <a:rPr kumimoji="0" lang="en-US" altLang="en-US" sz="1400" i="0" u="none" strike="noStrike" cap="none" normalizeH="0" baseline="0" dirty="0" err="1">
                <a:ln>
                  <a:noFill/>
                </a:ln>
                <a:solidFill>
                  <a:schemeClr val="tx1"/>
                </a:solidFill>
                <a:effectLst/>
                <a:latin typeface="Arial" panose="020B0604020202020204" pitchFamily="34" charset="0"/>
              </a:rPr>
              <a:t>goals_scored</a:t>
            </a:r>
            <a:r>
              <a:rPr kumimoji="0" lang="en-US" altLang="en-US" sz="1400" i="0" u="none" strike="noStrike" cap="none" normalizeH="0" baseline="0" dirty="0">
                <a:ln>
                  <a:noFill/>
                </a:ln>
                <a:solidFill>
                  <a:schemeClr val="tx1"/>
                </a:solidFill>
                <a:effectLst/>
                <a:latin typeface="Arial" panose="020B0604020202020204" pitchFamily="34" charset="0"/>
              </a:rPr>
              <a:t>, appearances. Data is static</a:t>
            </a:r>
          </a:p>
          <a:p>
            <a:pPr marL="457200" lvl="1" indent="0" eaLnBrk="0" fontAlgn="base" hangingPunct="0">
              <a:lnSpc>
                <a:spcPct val="100000"/>
              </a:lnSpc>
              <a:spcBef>
                <a:spcPct val="0"/>
              </a:spcBef>
              <a:spcAft>
                <a:spcPct val="0"/>
              </a:spcAft>
              <a:buFontTx/>
              <a:buChar char="•"/>
            </a:pPr>
            <a:r>
              <a:rPr kumimoji="0" lang="en-US" altLang="en-US" sz="1400" i="0" u="none" strike="noStrike" cap="none" normalizeH="0" baseline="0" dirty="0">
                <a:ln>
                  <a:noFill/>
                </a:ln>
                <a:solidFill>
                  <a:schemeClr val="tx1"/>
                </a:solidFill>
                <a:effectLst/>
                <a:latin typeface="Arial" panose="020B0604020202020204" pitchFamily="34" charset="0"/>
              </a:rPr>
              <a:t> Euro Form Data: Team performance metrics, including team, </a:t>
            </a:r>
            <a:r>
              <a:rPr kumimoji="0" lang="en-US" altLang="en-US" sz="1400" i="0" u="none" strike="noStrike" cap="none" normalizeH="0" baseline="0" dirty="0" err="1">
                <a:ln>
                  <a:noFill/>
                </a:ln>
                <a:solidFill>
                  <a:schemeClr val="tx1"/>
                </a:solidFill>
                <a:effectLst/>
                <a:latin typeface="Arial" panose="020B0604020202020204" pitchFamily="34" charset="0"/>
              </a:rPr>
              <a:t>matches_played</a:t>
            </a:r>
            <a:r>
              <a:rPr kumimoji="0" lang="en-US" altLang="en-US" sz="1400" i="0" u="none" strike="noStrike" cap="none" normalizeH="0" baseline="0" dirty="0">
                <a:ln>
                  <a:noFill/>
                </a:ln>
                <a:solidFill>
                  <a:schemeClr val="tx1"/>
                </a:solidFill>
                <a:effectLst/>
                <a:latin typeface="Arial" panose="020B0604020202020204" pitchFamily="34" charset="0"/>
              </a:rPr>
              <a:t>, wins, draws, losses, </a:t>
            </a:r>
            <a:r>
              <a:rPr kumimoji="0" lang="en-US" altLang="en-US" sz="1400" i="0" u="none" strike="noStrike" cap="none" normalizeH="0" baseline="0" dirty="0" err="1">
                <a:ln>
                  <a:noFill/>
                </a:ln>
                <a:solidFill>
                  <a:schemeClr val="tx1"/>
                </a:solidFill>
                <a:effectLst/>
                <a:latin typeface="Arial" panose="020B0604020202020204" pitchFamily="34" charset="0"/>
              </a:rPr>
              <a:t>goals_for</a:t>
            </a:r>
            <a:r>
              <a:rPr kumimoji="0" lang="en-US" altLang="en-US" sz="1400" i="0" u="none" strike="noStrike" cap="none" normalizeH="0" baseline="0" dirty="0">
                <a:ln>
                  <a:noFill/>
                </a:ln>
                <a:solidFill>
                  <a:schemeClr val="tx1"/>
                </a:solidFill>
                <a:effectLst/>
                <a:latin typeface="Arial" panose="020B0604020202020204" pitchFamily="34" charset="0"/>
              </a:rPr>
              <a:t>, </a:t>
            </a:r>
            <a:r>
              <a:rPr kumimoji="0" lang="en-US" altLang="en-US" sz="1400" i="0" u="none" strike="noStrike" cap="none" normalizeH="0" baseline="0" dirty="0" err="1">
                <a:ln>
                  <a:noFill/>
                </a:ln>
                <a:solidFill>
                  <a:schemeClr val="tx1"/>
                </a:solidFill>
                <a:effectLst/>
                <a:latin typeface="Arial" panose="020B0604020202020204" pitchFamily="34" charset="0"/>
              </a:rPr>
              <a:t>goals_against</a:t>
            </a:r>
            <a:r>
              <a:rPr lang="en-US" altLang="en-US" sz="1400" dirty="0">
                <a:latin typeface="Arial" panose="020B0604020202020204" pitchFamily="34" charset="0"/>
              </a:rPr>
              <a:t>, </a:t>
            </a:r>
            <a:r>
              <a:rPr lang="en-US" altLang="en-US" sz="1400" dirty="0">
                <a:solidFill>
                  <a:schemeClr val="tx1"/>
                </a:solidFill>
                <a:latin typeface="Arial" panose="020B0604020202020204" pitchFamily="34" charset="0"/>
              </a:rPr>
              <a:t>points. Data is static</a:t>
            </a:r>
            <a:endParaRPr kumimoji="0" lang="en-US" altLang="en-US" sz="1400" i="0" u="none" strike="noStrike" cap="none" normalizeH="0" baseline="0" dirty="0">
              <a:ln>
                <a:noFill/>
              </a:ln>
              <a:solidFill>
                <a:schemeClr val="tx1"/>
              </a:solidFill>
              <a:effectLst/>
              <a:latin typeface="Arial" panose="020B0604020202020204" pitchFamily="34" charset="0"/>
            </a:endParaRPr>
          </a:p>
        </p:txBody>
      </p:sp>
      <p:sp>
        <p:nvSpPr>
          <p:cNvPr id="6" name="Title 1">
            <a:extLst>
              <a:ext uri="{FF2B5EF4-FFF2-40B4-BE49-F238E27FC236}">
                <a16:creationId xmlns:a16="http://schemas.microsoft.com/office/drawing/2014/main" id="{29EAEDFB-FDEF-C98F-1E86-D1BAC6A013CC}"/>
              </a:ext>
            </a:extLst>
          </p:cNvPr>
          <p:cNvSpPr txBox="1">
            <a:spLocks/>
          </p:cNvSpPr>
          <p:nvPr/>
        </p:nvSpPr>
        <p:spPr>
          <a:xfrm>
            <a:off x="428940" y="418498"/>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3600" b="1" dirty="0">
                <a:solidFill>
                  <a:srgbClr val="1C3CDB"/>
                </a:solidFill>
              </a:rPr>
              <a:t>KAGGLE + WIKIPEDIA + GOOGLE</a:t>
            </a:r>
            <a:endParaRPr lang="en-IN" b="1" dirty="0">
              <a:solidFill>
                <a:srgbClr val="1C3CDB"/>
              </a:solidFill>
            </a:endParaRPr>
          </a:p>
        </p:txBody>
      </p:sp>
    </p:spTree>
    <p:extLst>
      <p:ext uri="{BB962C8B-B14F-4D97-AF65-F5344CB8AC3E}">
        <p14:creationId xmlns:p14="http://schemas.microsoft.com/office/powerpoint/2010/main" val="470856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A246-30BC-18FA-B8B2-14EB5B46581C}"/>
              </a:ext>
            </a:extLst>
          </p:cNvPr>
          <p:cNvSpPr>
            <a:spLocks noGrp="1"/>
          </p:cNvSpPr>
          <p:nvPr>
            <p:ph type="ctrTitle"/>
          </p:nvPr>
        </p:nvSpPr>
        <p:spPr/>
        <p:txBody>
          <a:bodyPr/>
          <a:lstStyle/>
          <a:p>
            <a:r>
              <a:rPr lang="en-IN" dirty="0">
                <a:latin typeface="Arial" panose="020B0604020202020204" pitchFamily="34" charset="0"/>
                <a:cs typeface="Arial" panose="020B0604020202020204" pitchFamily="34" charset="0"/>
              </a:rPr>
              <a:t>METHODOLOGY</a:t>
            </a:r>
          </a:p>
        </p:txBody>
      </p:sp>
    </p:spTree>
    <p:extLst>
      <p:ext uri="{BB962C8B-B14F-4D97-AF65-F5344CB8AC3E}">
        <p14:creationId xmlns:p14="http://schemas.microsoft.com/office/powerpoint/2010/main" val="3584058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a:extLst>
              <a:ext uri="{FF2B5EF4-FFF2-40B4-BE49-F238E27FC236}">
                <a16:creationId xmlns:a16="http://schemas.microsoft.com/office/drawing/2014/main" id="{5076FF56-9D91-8FAF-10CA-5344D7CA7239}"/>
              </a:ext>
            </a:extLst>
          </p:cNvPr>
          <p:cNvCxnSpPr>
            <a:cxnSpLocks/>
          </p:cNvCxnSpPr>
          <p:nvPr/>
        </p:nvCxnSpPr>
        <p:spPr>
          <a:xfrm flipH="1">
            <a:off x="2157984" y="2239551"/>
            <a:ext cx="479638" cy="454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5BD4B9C-CDF2-4AE5-9AB5-9D769818D7B2}"/>
              </a:ext>
            </a:extLst>
          </p:cNvPr>
          <p:cNvCxnSpPr>
            <a:cxnSpLocks/>
          </p:cNvCxnSpPr>
          <p:nvPr/>
        </p:nvCxnSpPr>
        <p:spPr>
          <a:xfrm>
            <a:off x="2637622" y="2249510"/>
            <a:ext cx="1626213" cy="432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88639C-3F12-74E7-AE2D-EFDE024BB27F}"/>
              </a:ext>
            </a:extLst>
          </p:cNvPr>
          <p:cNvSpPr/>
          <p:nvPr/>
        </p:nvSpPr>
        <p:spPr>
          <a:xfrm>
            <a:off x="1448608" y="2786721"/>
            <a:ext cx="1911043" cy="69765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1200" b="1" i="0" dirty="0">
                <a:solidFill>
                  <a:schemeClr val="bg1"/>
                </a:solidFill>
                <a:effectLst/>
                <a:latin typeface="Arial" panose="020B0604020202020204" pitchFamily="34" charset="0"/>
                <a:cs typeface="Arial" panose="020B0604020202020204" pitchFamily="34" charset="0"/>
              </a:rPr>
              <a:t>ELO rating for each team</a:t>
            </a:r>
          </a:p>
        </p:txBody>
      </p:sp>
      <p:sp>
        <p:nvSpPr>
          <p:cNvPr id="16" name="Rectangle 15">
            <a:extLst>
              <a:ext uri="{FF2B5EF4-FFF2-40B4-BE49-F238E27FC236}">
                <a16:creationId xmlns:a16="http://schemas.microsoft.com/office/drawing/2014/main" id="{4BBF03A4-F2DD-2413-6CE1-004B34CFB30A}"/>
              </a:ext>
            </a:extLst>
          </p:cNvPr>
          <p:cNvSpPr/>
          <p:nvPr/>
        </p:nvSpPr>
        <p:spPr>
          <a:xfrm>
            <a:off x="3973915" y="2811277"/>
            <a:ext cx="1911043" cy="697650"/>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1200" b="1" i="0" dirty="0">
                <a:solidFill>
                  <a:schemeClr val="bg1"/>
                </a:solidFill>
                <a:effectLst/>
                <a:latin typeface="Arial" panose="020B0604020202020204" pitchFamily="34" charset="0"/>
                <a:cs typeface="Arial" panose="020B0604020202020204" pitchFamily="34" charset="0"/>
              </a:rPr>
              <a:t>Attack and defense rating for each team</a:t>
            </a:r>
          </a:p>
        </p:txBody>
      </p:sp>
      <p:sp>
        <p:nvSpPr>
          <p:cNvPr id="19" name="Rectangle 18">
            <a:extLst>
              <a:ext uri="{FF2B5EF4-FFF2-40B4-BE49-F238E27FC236}">
                <a16:creationId xmlns:a16="http://schemas.microsoft.com/office/drawing/2014/main" id="{D222E0AB-399E-EE8F-23ED-FEC54BBF529F}"/>
              </a:ext>
            </a:extLst>
          </p:cNvPr>
          <p:cNvSpPr/>
          <p:nvPr/>
        </p:nvSpPr>
        <p:spPr>
          <a:xfrm>
            <a:off x="3973916" y="4298676"/>
            <a:ext cx="1727394" cy="76883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Arial" panose="020B0604020202020204" pitchFamily="34" charset="0"/>
                <a:cs typeface="Arial" panose="020B0604020202020204" pitchFamily="34" charset="0"/>
              </a:rPr>
              <a:t>Expected Goals  and poison distribution</a:t>
            </a:r>
          </a:p>
        </p:txBody>
      </p:sp>
      <p:cxnSp>
        <p:nvCxnSpPr>
          <p:cNvPr id="21" name="Straight Arrow Connector 20">
            <a:extLst>
              <a:ext uri="{FF2B5EF4-FFF2-40B4-BE49-F238E27FC236}">
                <a16:creationId xmlns:a16="http://schemas.microsoft.com/office/drawing/2014/main" id="{4A079B2B-744A-0E06-9FF4-691AB0C1FA7E}"/>
              </a:ext>
            </a:extLst>
          </p:cNvPr>
          <p:cNvCxnSpPr>
            <a:cxnSpLocks/>
          </p:cNvCxnSpPr>
          <p:nvPr/>
        </p:nvCxnSpPr>
        <p:spPr>
          <a:xfrm>
            <a:off x="5554477" y="3565878"/>
            <a:ext cx="0" cy="650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A0D0385-B791-BCC9-05E0-33A9567B7873}"/>
              </a:ext>
            </a:extLst>
          </p:cNvPr>
          <p:cNvSpPr/>
          <p:nvPr/>
        </p:nvSpPr>
        <p:spPr>
          <a:xfrm>
            <a:off x="1450074" y="4300834"/>
            <a:ext cx="1909577" cy="76883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Arial" panose="020B0604020202020204" pitchFamily="34" charset="0"/>
                <a:cs typeface="Arial" panose="020B0604020202020204" pitchFamily="34" charset="0"/>
              </a:rPr>
              <a:t>Adjusted Goals using regression</a:t>
            </a:r>
          </a:p>
        </p:txBody>
      </p:sp>
      <p:cxnSp>
        <p:nvCxnSpPr>
          <p:cNvPr id="24" name="Straight Arrow Connector 23">
            <a:extLst>
              <a:ext uri="{FF2B5EF4-FFF2-40B4-BE49-F238E27FC236}">
                <a16:creationId xmlns:a16="http://schemas.microsoft.com/office/drawing/2014/main" id="{91DE6A55-6E0E-06C5-F532-6FAFD9228A58}"/>
              </a:ext>
            </a:extLst>
          </p:cNvPr>
          <p:cNvCxnSpPr/>
          <p:nvPr/>
        </p:nvCxnSpPr>
        <p:spPr>
          <a:xfrm>
            <a:off x="3117179" y="3562319"/>
            <a:ext cx="0" cy="633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4474595-CF69-A718-4D76-A3C721B9EF4A}"/>
              </a:ext>
            </a:extLst>
          </p:cNvPr>
          <p:cNvSpPr txBox="1"/>
          <p:nvPr/>
        </p:nvSpPr>
        <p:spPr>
          <a:xfrm>
            <a:off x="1551286" y="3489312"/>
            <a:ext cx="1566193" cy="784830"/>
          </a:xfrm>
          <a:prstGeom prst="rect">
            <a:avLst/>
          </a:prstGeom>
          <a:noFill/>
        </p:spPr>
        <p:txBody>
          <a:bodyPr wrap="square" rtlCol="0">
            <a:spAutoFit/>
          </a:bodyPr>
          <a:lstStyle/>
          <a:p>
            <a:r>
              <a:rPr lang="en-IN" sz="900" dirty="0">
                <a:latin typeface="Arial" panose="020B0604020202020204" pitchFamily="34" charset="0"/>
                <a:cs typeface="Arial" panose="020B0604020202020204" pitchFamily="34" charset="0"/>
              </a:rPr>
              <a:t>Filter data with only euros related data (EURO tournaments , qualifications and UEFA nations league)</a:t>
            </a:r>
          </a:p>
        </p:txBody>
      </p:sp>
      <p:cxnSp>
        <p:nvCxnSpPr>
          <p:cNvPr id="30" name="Straight Arrow Connector 29">
            <a:extLst>
              <a:ext uri="{FF2B5EF4-FFF2-40B4-BE49-F238E27FC236}">
                <a16:creationId xmlns:a16="http://schemas.microsoft.com/office/drawing/2014/main" id="{F636C309-5C88-DCC1-7E6E-7000D3795060}"/>
              </a:ext>
            </a:extLst>
          </p:cNvPr>
          <p:cNvCxnSpPr>
            <a:cxnSpLocks/>
          </p:cNvCxnSpPr>
          <p:nvPr/>
        </p:nvCxnSpPr>
        <p:spPr>
          <a:xfrm>
            <a:off x="3117179" y="5121034"/>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97A8443-2D42-C625-2513-98F7BDFCBDDF}"/>
              </a:ext>
            </a:extLst>
          </p:cNvPr>
          <p:cNvCxnSpPr>
            <a:cxnSpLocks/>
          </p:cNvCxnSpPr>
          <p:nvPr/>
        </p:nvCxnSpPr>
        <p:spPr>
          <a:xfrm>
            <a:off x="7041643" y="3601472"/>
            <a:ext cx="0" cy="487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E90578C-8645-F015-8902-434AFA000DD6}"/>
              </a:ext>
            </a:extLst>
          </p:cNvPr>
          <p:cNvCxnSpPr/>
          <p:nvPr/>
        </p:nvCxnSpPr>
        <p:spPr>
          <a:xfrm>
            <a:off x="5541079" y="5104820"/>
            <a:ext cx="0" cy="385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85AB9F2-B369-91A5-A747-1BA8B430DBCB}"/>
              </a:ext>
            </a:extLst>
          </p:cNvPr>
          <p:cNvCxnSpPr>
            <a:cxnSpLocks/>
          </p:cNvCxnSpPr>
          <p:nvPr/>
        </p:nvCxnSpPr>
        <p:spPr>
          <a:xfrm>
            <a:off x="5285232" y="2188376"/>
            <a:ext cx="1371600" cy="506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BEE843AB-8BD8-2BAA-9105-F5AACA8F3985}"/>
              </a:ext>
            </a:extLst>
          </p:cNvPr>
          <p:cNvCxnSpPr>
            <a:cxnSpLocks/>
          </p:cNvCxnSpPr>
          <p:nvPr/>
        </p:nvCxnSpPr>
        <p:spPr>
          <a:xfrm>
            <a:off x="5960394" y="1700984"/>
            <a:ext cx="3764611" cy="996079"/>
          </a:xfrm>
          <a:prstGeom prst="bent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48EE8F80-1A4D-3BC7-209C-6AF2BCFC545A}"/>
              </a:ext>
            </a:extLst>
          </p:cNvPr>
          <p:cNvSpPr/>
          <p:nvPr/>
        </p:nvSpPr>
        <p:spPr>
          <a:xfrm>
            <a:off x="6292375" y="4215912"/>
            <a:ext cx="1408136" cy="768838"/>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Arial" panose="020B0604020202020204" pitchFamily="34" charset="0"/>
                <a:cs typeface="Arial" panose="020B0604020202020204" pitchFamily="34" charset="0"/>
              </a:rPr>
              <a:t>Euro form calculation</a:t>
            </a:r>
          </a:p>
        </p:txBody>
      </p:sp>
      <p:cxnSp>
        <p:nvCxnSpPr>
          <p:cNvPr id="49" name="Straight Arrow Connector 48">
            <a:extLst>
              <a:ext uri="{FF2B5EF4-FFF2-40B4-BE49-F238E27FC236}">
                <a16:creationId xmlns:a16="http://schemas.microsoft.com/office/drawing/2014/main" id="{A58BD986-1B71-4361-770C-214666357844}"/>
              </a:ext>
            </a:extLst>
          </p:cNvPr>
          <p:cNvCxnSpPr>
            <a:cxnSpLocks/>
          </p:cNvCxnSpPr>
          <p:nvPr/>
        </p:nvCxnSpPr>
        <p:spPr>
          <a:xfrm flipH="1">
            <a:off x="5783932" y="4501584"/>
            <a:ext cx="4669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00C2A8BF-8EA8-37E8-5E5B-EC73694DB40E}"/>
              </a:ext>
            </a:extLst>
          </p:cNvPr>
          <p:cNvSpPr/>
          <p:nvPr/>
        </p:nvSpPr>
        <p:spPr>
          <a:xfrm>
            <a:off x="8833546" y="4131829"/>
            <a:ext cx="1776934" cy="850705"/>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Arial" panose="020B0604020202020204" pitchFamily="34" charset="0"/>
                <a:cs typeface="Arial" panose="020B0604020202020204" pitchFamily="34" charset="0"/>
              </a:rPr>
              <a:t>Top 5 Goals/ caps per team </a:t>
            </a:r>
          </a:p>
        </p:txBody>
      </p:sp>
      <p:cxnSp>
        <p:nvCxnSpPr>
          <p:cNvPr id="53" name="Straight Arrow Connector 52">
            <a:extLst>
              <a:ext uri="{FF2B5EF4-FFF2-40B4-BE49-F238E27FC236}">
                <a16:creationId xmlns:a16="http://schemas.microsoft.com/office/drawing/2014/main" id="{A137EFB8-8EA2-C374-AC3D-519068BA5A48}"/>
              </a:ext>
            </a:extLst>
          </p:cNvPr>
          <p:cNvCxnSpPr/>
          <p:nvPr/>
        </p:nvCxnSpPr>
        <p:spPr>
          <a:xfrm>
            <a:off x="9725005" y="3676220"/>
            <a:ext cx="0" cy="412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51BFC90-2A82-14FE-943D-92579A67062D}"/>
              </a:ext>
            </a:extLst>
          </p:cNvPr>
          <p:cNvCxnSpPr/>
          <p:nvPr/>
        </p:nvCxnSpPr>
        <p:spPr>
          <a:xfrm>
            <a:off x="9744663" y="5013442"/>
            <a:ext cx="0" cy="441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FF2B188-17E2-B7F3-FCDD-545FBCC8878B}"/>
              </a:ext>
            </a:extLst>
          </p:cNvPr>
          <p:cNvSpPr txBox="1"/>
          <p:nvPr/>
        </p:nvSpPr>
        <p:spPr>
          <a:xfrm>
            <a:off x="4157117" y="3609849"/>
            <a:ext cx="1566193" cy="369332"/>
          </a:xfrm>
          <a:prstGeom prst="rect">
            <a:avLst/>
          </a:prstGeom>
          <a:noFill/>
        </p:spPr>
        <p:txBody>
          <a:bodyPr wrap="square" rtlCol="0">
            <a:spAutoFit/>
          </a:bodyPr>
          <a:lstStyle/>
          <a:p>
            <a:r>
              <a:rPr lang="en-IN" sz="900" dirty="0">
                <a:latin typeface="Arial" panose="020B0604020202020204" pitchFamily="34" charset="0"/>
                <a:cs typeface="Arial" panose="020B0604020202020204" pitchFamily="34" charset="0"/>
              </a:rPr>
              <a:t>Filter data for only EURO teams</a:t>
            </a:r>
          </a:p>
        </p:txBody>
      </p:sp>
      <p:sp>
        <p:nvSpPr>
          <p:cNvPr id="67" name="TextBox 66">
            <a:extLst>
              <a:ext uri="{FF2B5EF4-FFF2-40B4-BE49-F238E27FC236}">
                <a16:creationId xmlns:a16="http://schemas.microsoft.com/office/drawing/2014/main" id="{FDA7951A-C7D8-D3DE-C83C-B9D494D4EF4F}"/>
              </a:ext>
            </a:extLst>
          </p:cNvPr>
          <p:cNvSpPr txBox="1"/>
          <p:nvPr/>
        </p:nvSpPr>
        <p:spPr>
          <a:xfrm>
            <a:off x="6324501" y="4982535"/>
            <a:ext cx="1417470" cy="507831"/>
          </a:xfrm>
          <a:prstGeom prst="rect">
            <a:avLst/>
          </a:prstGeom>
          <a:noFill/>
        </p:spPr>
        <p:txBody>
          <a:bodyPr wrap="square" rtlCol="0">
            <a:spAutoFit/>
          </a:bodyPr>
          <a:lstStyle/>
          <a:p>
            <a:r>
              <a:rPr lang="en-IN" sz="900" dirty="0">
                <a:latin typeface="Arial" panose="020B0604020202020204" pitchFamily="34" charset="0"/>
                <a:cs typeface="Arial" panose="020B0604020202020204" pitchFamily="34" charset="0"/>
              </a:rPr>
              <a:t>Only for phase 2 and phase 3*. No Euro form multiplier for phase 1</a:t>
            </a:r>
          </a:p>
        </p:txBody>
      </p:sp>
      <p:sp>
        <p:nvSpPr>
          <p:cNvPr id="69" name="TextBox 68">
            <a:extLst>
              <a:ext uri="{FF2B5EF4-FFF2-40B4-BE49-F238E27FC236}">
                <a16:creationId xmlns:a16="http://schemas.microsoft.com/office/drawing/2014/main" id="{41F01233-E490-9CF4-17F6-1F11D5720F35}"/>
              </a:ext>
            </a:extLst>
          </p:cNvPr>
          <p:cNvSpPr txBox="1"/>
          <p:nvPr/>
        </p:nvSpPr>
        <p:spPr>
          <a:xfrm>
            <a:off x="3303538" y="5112927"/>
            <a:ext cx="1566193" cy="369332"/>
          </a:xfrm>
          <a:prstGeom prst="rect">
            <a:avLst/>
          </a:prstGeom>
          <a:noFill/>
        </p:spPr>
        <p:txBody>
          <a:bodyPr wrap="square" rtlCol="0">
            <a:spAutoFit/>
          </a:bodyPr>
          <a:lstStyle/>
          <a:p>
            <a:r>
              <a:rPr lang="en-IN" sz="900" dirty="0">
                <a:latin typeface="Arial" panose="020B0604020202020204" pitchFamily="34" charset="0"/>
                <a:cs typeface="Arial" panose="020B0604020202020204" pitchFamily="34" charset="0"/>
              </a:rPr>
              <a:t>Only change the fixtures for each phase</a:t>
            </a:r>
          </a:p>
        </p:txBody>
      </p:sp>
      <p:sp>
        <p:nvSpPr>
          <p:cNvPr id="74" name="Rectangle: Rounded Corners 73">
            <a:extLst>
              <a:ext uri="{FF2B5EF4-FFF2-40B4-BE49-F238E27FC236}">
                <a16:creationId xmlns:a16="http://schemas.microsoft.com/office/drawing/2014/main" id="{7F7C7D06-8D39-544E-144B-EFB63B0E5591}"/>
              </a:ext>
            </a:extLst>
          </p:cNvPr>
          <p:cNvSpPr/>
          <p:nvPr/>
        </p:nvSpPr>
        <p:spPr>
          <a:xfrm>
            <a:off x="3816786" y="1423697"/>
            <a:ext cx="2105891" cy="7290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i="0" dirty="0">
                <a:solidFill>
                  <a:schemeClr val="bg1"/>
                </a:solidFill>
                <a:effectLst/>
                <a:latin typeface="Arial" panose="020B0604020202020204" pitchFamily="34" charset="0"/>
                <a:cs typeface="Arial" panose="020B0604020202020204" pitchFamily="34" charset="0"/>
              </a:rPr>
              <a:t>DIY Wikipedia data</a:t>
            </a:r>
          </a:p>
        </p:txBody>
      </p:sp>
      <p:sp>
        <p:nvSpPr>
          <p:cNvPr id="75" name="Rectangle: Rounded Corners 74">
            <a:extLst>
              <a:ext uri="{FF2B5EF4-FFF2-40B4-BE49-F238E27FC236}">
                <a16:creationId xmlns:a16="http://schemas.microsoft.com/office/drawing/2014/main" id="{96848F1A-D1B2-523D-35C2-D2424AC53E4F}"/>
              </a:ext>
            </a:extLst>
          </p:cNvPr>
          <p:cNvSpPr/>
          <p:nvPr/>
        </p:nvSpPr>
        <p:spPr>
          <a:xfrm>
            <a:off x="1445073" y="1459291"/>
            <a:ext cx="2105891" cy="7290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r>
              <a:rPr lang="en-US" sz="1200" b="1" i="0" dirty="0">
                <a:solidFill>
                  <a:schemeClr val="bg1"/>
                </a:solidFill>
                <a:effectLst/>
                <a:latin typeface="Arial" panose="020B0604020202020204" pitchFamily="34" charset="0"/>
                <a:cs typeface="Arial" panose="020B0604020202020204" pitchFamily="34" charset="0"/>
              </a:rPr>
              <a:t>International football results from 1872 to 2024</a:t>
            </a:r>
          </a:p>
        </p:txBody>
      </p:sp>
      <p:sp>
        <p:nvSpPr>
          <p:cNvPr id="78" name="TextBox 77">
            <a:extLst>
              <a:ext uri="{FF2B5EF4-FFF2-40B4-BE49-F238E27FC236}">
                <a16:creationId xmlns:a16="http://schemas.microsoft.com/office/drawing/2014/main" id="{17A4E36C-28F0-53EB-16EB-2F94D862C64B}"/>
              </a:ext>
            </a:extLst>
          </p:cNvPr>
          <p:cNvSpPr txBox="1"/>
          <p:nvPr/>
        </p:nvSpPr>
        <p:spPr>
          <a:xfrm>
            <a:off x="428940" y="1510353"/>
            <a:ext cx="1059513" cy="507831"/>
          </a:xfrm>
          <a:prstGeom prst="rect">
            <a:avLst/>
          </a:prstGeom>
          <a:noFill/>
        </p:spPr>
        <p:txBody>
          <a:bodyPr wrap="square" rtlCol="0">
            <a:spAutoFit/>
          </a:bodyPr>
          <a:lstStyle/>
          <a:p>
            <a:r>
              <a:rPr lang="en-IN" sz="900" dirty="0">
                <a:latin typeface="Arial" panose="020B0604020202020204" pitchFamily="34" charset="0"/>
                <a:cs typeface="Arial" panose="020B0604020202020204" pitchFamily="34" charset="0"/>
              </a:rPr>
              <a:t>Update the data based on the phase *</a:t>
            </a:r>
          </a:p>
        </p:txBody>
      </p:sp>
      <p:cxnSp>
        <p:nvCxnSpPr>
          <p:cNvPr id="90" name="Connector: Elbow 89">
            <a:extLst>
              <a:ext uri="{FF2B5EF4-FFF2-40B4-BE49-F238E27FC236}">
                <a16:creationId xmlns:a16="http://schemas.microsoft.com/office/drawing/2014/main" id="{9C3233C4-E68A-11B7-8D78-AD54CA36BDFF}"/>
              </a:ext>
            </a:extLst>
          </p:cNvPr>
          <p:cNvCxnSpPr>
            <a:cxnSpLocks/>
          </p:cNvCxnSpPr>
          <p:nvPr/>
        </p:nvCxnSpPr>
        <p:spPr>
          <a:xfrm flipV="1">
            <a:off x="5783932" y="4572000"/>
            <a:ext cx="2966876" cy="1435608"/>
          </a:xfrm>
          <a:prstGeom prst="bentConnector3">
            <a:avLst>
              <a:gd name="adj1" fmla="val 79279"/>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Rectangle: Rounded Corners 103">
            <a:extLst>
              <a:ext uri="{FF2B5EF4-FFF2-40B4-BE49-F238E27FC236}">
                <a16:creationId xmlns:a16="http://schemas.microsoft.com/office/drawing/2014/main" id="{6CEE996C-60C0-131F-4AD9-515A9862FD4C}"/>
              </a:ext>
            </a:extLst>
          </p:cNvPr>
          <p:cNvSpPr/>
          <p:nvPr/>
        </p:nvSpPr>
        <p:spPr>
          <a:xfrm>
            <a:off x="6140766" y="2795559"/>
            <a:ext cx="2105891" cy="7290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Arial" panose="020B0604020202020204" pitchFamily="34" charset="0"/>
                <a:cs typeface="Arial" panose="020B0604020202020204" pitchFamily="34" charset="0"/>
              </a:rPr>
              <a:t>Group stage data</a:t>
            </a:r>
          </a:p>
        </p:txBody>
      </p:sp>
      <p:sp>
        <p:nvSpPr>
          <p:cNvPr id="105" name="Rectangle: Rounded Corners 104">
            <a:extLst>
              <a:ext uri="{FF2B5EF4-FFF2-40B4-BE49-F238E27FC236}">
                <a16:creationId xmlns:a16="http://schemas.microsoft.com/office/drawing/2014/main" id="{AC1A2E10-2E9F-C0C6-BFD7-64F93605513F}"/>
              </a:ext>
            </a:extLst>
          </p:cNvPr>
          <p:cNvSpPr/>
          <p:nvPr/>
        </p:nvSpPr>
        <p:spPr>
          <a:xfrm>
            <a:off x="8637501" y="2767478"/>
            <a:ext cx="2105891" cy="72908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Arial" panose="020B0604020202020204" pitchFamily="34" charset="0"/>
                <a:cs typeface="Arial" panose="020B0604020202020204" pitchFamily="34" charset="0"/>
              </a:rPr>
              <a:t>Players data</a:t>
            </a:r>
          </a:p>
        </p:txBody>
      </p:sp>
      <p:sp>
        <p:nvSpPr>
          <p:cNvPr id="106" name="Rectangle: Rounded Corners 105">
            <a:extLst>
              <a:ext uri="{FF2B5EF4-FFF2-40B4-BE49-F238E27FC236}">
                <a16:creationId xmlns:a16="http://schemas.microsoft.com/office/drawing/2014/main" id="{13A72809-4BDD-A966-09B8-C3B284267137}"/>
              </a:ext>
            </a:extLst>
          </p:cNvPr>
          <p:cNvSpPr/>
          <p:nvPr/>
        </p:nvSpPr>
        <p:spPr>
          <a:xfrm>
            <a:off x="1445073" y="5562257"/>
            <a:ext cx="4205589" cy="850705"/>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Arial" panose="020B0604020202020204" pitchFamily="34" charset="0"/>
                <a:cs typeface="Arial" panose="020B0604020202020204" pitchFamily="34" charset="0"/>
              </a:rPr>
              <a:t>Match outcome + goals scored by team(rounded off expected goals). In case of draw the team with higher expected goals wins penalty by 1 goal ( phase 2 &amp; 3)</a:t>
            </a:r>
          </a:p>
        </p:txBody>
      </p:sp>
      <p:sp>
        <p:nvSpPr>
          <p:cNvPr id="107" name="Rectangle: Rounded Corners 106">
            <a:extLst>
              <a:ext uri="{FF2B5EF4-FFF2-40B4-BE49-F238E27FC236}">
                <a16:creationId xmlns:a16="http://schemas.microsoft.com/office/drawing/2014/main" id="{8140B493-94A3-E08E-C3BA-880BBA0600BD}"/>
              </a:ext>
            </a:extLst>
          </p:cNvPr>
          <p:cNvSpPr/>
          <p:nvPr/>
        </p:nvSpPr>
        <p:spPr>
          <a:xfrm>
            <a:off x="8575402" y="5562257"/>
            <a:ext cx="2299205" cy="729085"/>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b="1" dirty="0">
                <a:latin typeface="Arial" panose="020B0604020202020204" pitchFamily="34" charset="0"/>
                <a:cs typeface="Arial" panose="020B0604020202020204" pitchFamily="34" charset="0"/>
              </a:rPr>
              <a:t>Top scorer</a:t>
            </a:r>
          </a:p>
        </p:txBody>
      </p:sp>
      <p:sp>
        <p:nvSpPr>
          <p:cNvPr id="108" name="Rectangle 107">
            <a:extLst>
              <a:ext uri="{FF2B5EF4-FFF2-40B4-BE49-F238E27FC236}">
                <a16:creationId xmlns:a16="http://schemas.microsoft.com/office/drawing/2014/main" id="{6145BA17-9F6C-A41C-E48F-08B534EF2019}"/>
              </a:ext>
            </a:extLst>
          </p:cNvPr>
          <p:cNvSpPr/>
          <p:nvPr/>
        </p:nvSpPr>
        <p:spPr>
          <a:xfrm>
            <a:off x="10198670" y="896871"/>
            <a:ext cx="198856" cy="45719"/>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endParaRPr lang="en-US" sz="1400" b="1" i="0" dirty="0">
              <a:solidFill>
                <a:schemeClr val="bg1"/>
              </a:solidFill>
              <a:effectLst/>
              <a:latin typeface="Arial" panose="020B0604020202020204" pitchFamily="34" charset="0"/>
              <a:cs typeface="Arial" panose="020B0604020202020204" pitchFamily="34" charset="0"/>
            </a:endParaRPr>
          </a:p>
        </p:txBody>
      </p:sp>
      <p:sp>
        <p:nvSpPr>
          <p:cNvPr id="109" name="Rectangle 108">
            <a:extLst>
              <a:ext uri="{FF2B5EF4-FFF2-40B4-BE49-F238E27FC236}">
                <a16:creationId xmlns:a16="http://schemas.microsoft.com/office/drawing/2014/main" id="{2AF717F7-CBF1-AC29-9379-C43A1A187BE3}"/>
              </a:ext>
            </a:extLst>
          </p:cNvPr>
          <p:cNvSpPr/>
          <p:nvPr/>
        </p:nvSpPr>
        <p:spPr>
          <a:xfrm>
            <a:off x="10198670" y="720334"/>
            <a:ext cx="198856" cy="45719"/>
          </a:xfrm>
          <a:prstGeom prst="rect">
            <a:avLst/>
          </a:prstGeom>
          <a:solidFill>
            <a:srgbClr val="1C3C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endParaRPr lang="en-US" sz="1400" b="1" i="0" dirty="0">
              <a:solidFill>
                <a:schemeClr val="bg1"/>
              </a:solidFill>
              <a:effectLst/>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882BB886-8E42-EE35-0B0F-D8102DD0C29E}"/>
              </a:ext>
            </a:extLst>
          </p:cNvPr>
          <p:cNvSpPr/>
          <p:nvPr/>
        </p:nvSpPr>
        <p:spPr>
          <a:xfrm>
            <a:off x="10198670" y="1051977"/>
            <a:ext cx="198856" cy="45719"/>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endParaRPr lang="en-US" sz="1400" b="1" i="0" dirty="0">
              <a:solidFill>
                <a:schemeClr val="bg1"/>
              </a:solidFill>
              <a:effectLst/>
              <a:latin typeface="Arial" panose="020B0604020202020204" pitchFamily="34" charset="0"/>
              <a:cs typeface="Arial" panose="020B0604020202020204" pitchFamily="34" charset="0"/>
            </a:endParaRPr>
          </a:p>
        </p:txBody>
      </p:sp>
      <p:sp>
        <p:nvSpPr>
          <p:cNvPr id="111" name="Rectangle 110">
            <a:extLst>
              <a:ext uri="{FF2B5EF4-FFF2-40B4-BE49-F238E27FC236}">
                <a16:creationId xmlns:a16="http://schemas.microsoft.com/office/drawing/2014/main" id="{94F0FCC3-29EF-27F7-5B5D-88CCEF1C2ED4}"/>
              </a:ext>
            </a:extLst>
          </p:cNvPr>
          <p:cNvSpPr/>
          <p:nvPr/>
        </p:nvSpPr>
        <p:spPr>
          <a:xfrm>
            <a:off x="10198670" y="1203902"/>
            <a:ext cx="198856" cy="45719"/>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fontAlgn="base"/>
            <a:endParaRPr lang="en-US" sz="1400" b="1" i="0" dirty="0">
              <a:solidFill>
                <a:schemeClr val="bg1"/>
              </a:solidFill>
              <a:effectLst/>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DCBCEBB4-0433-BAC0-A5A3-2104348B22C8}"/>
              </a:ext>
            </a:extLst>
          </p:cNvPr>
          <p:cNvSpPr txBox="1"/>
          <p:nvPr/>
        </p:nvSpPr>
        <p:spPr>
          <a:xfrm>
            <a:off x="10397526" y="612388"/>
            <a:ext cx="1059514" cy="261610"/>
          </a:xfrm>
          <a:prstGeom prst="rect">
            <a:avLst/>
          </a:prstGeom>
          <a:noFill/>
        </p:spPr>
        <p:txBody>
          <a:bodyPr wrap="square" rtlCol="0">
            <a:spAutoFit/>
          </a:bodyPr>
          <a:lstStyle/>
          <a:p>
            <a:r>
              <a:rPr lang="en-IN" sz="1050" dirty="0">
                <a:latin typeface="Arial" panose="020B0604020202020204" pitchFamily="34" charset="0"/>
                <a:cs typeface="Arial" panose="020B0604020202020204" pitchFamily="34" charset="0"/>
              </a:rPr>
              <a:t>Data</a:t>
            </a:r>
            <a:endParaRPr lang="en-IN" dirty="0">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5C40B9B9-5A42-757F-AEE1-E4616B7F9D88}"/>
              </a:ext>
            </a:extLst>
          </p:cNvPr>
          <p:cNvSpPr txBox="1"/>
          <p:nvPr/>
        </p:nvSpPr>
        <p:spPr>
          <a:xfrm>
            <a:off x="10397526" y="764010"/>
            <a:ext cx="1517106" cy="253916"/>
          </a:xfrm>
          <a:prstGeom prst="rect">
            <a:avLst/>
          </a:prstGeom>
          <a:noFill/>
        </p:spPr>
        <p:txBody>
          <a:bodyPr wrap="square" rtlCol="0">
            <a:spAutoFit/>
          </a:bodyPr>
          <a:lstStyle/>
          <a:p>
            <a:r>
              <a:rPr lang="en-IN" sz="1050" dirty="0">
                <a:latin typeface="Arial" panose="020B0604020202020204" pitchFamily="34" charset="0"/>
                <a:cs typeface="Arial" panose="020B0604020202020204" pitchFamily="34" charset="0"/>
              </a:rPr>
              <a:t>Feature engineering</a:t>
            </a:r>
            <a:endParaRPr lang="en-IN" dirty="0">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44F60EED-A017-A449-88C5-FC08A88DB213}"/>
              </a:ext>
            </a:extLst>
          </p:cNvPr>
          <p:cNvSpPr txBox="1"/>
          <p:nvPr/>
        </p:nvSpPr>
        <p:spPr>
          <a:xfrm>
            <a:off x="10397526" y="946216"/>
            <a:ext cx="1517106" cy="253916"/>
          </a:xfrm>
          <a:prstGeom prst="rect">
            <a:avLst/>
          </a:prstGeom>
          <a:noFill/>
        </p:spPr>
        <p:txBody>
          <a:bodyPr wrap="square" rtlCol="0">
            <a:spAutoFit/>
          </a:bodyPr>
          <a:lstStyle/>
          <a:p>
            <a:r>
              <a:rPr lang="en-IN" sz="1050" dirty="0">
                <a:latin typeface="Arial" panose="020B0604020202020204" pitchFamily="34" charset="0"/>
                <a:cs typeface="Arial" panose="020B0604020202020204" pitchFamily="34" charset="0"/>
              </a:rPr>
              <a:t>Model</a:t>
            </a:r>
            <a:endParaRPr lang="en-IN" dirty="0">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356A427D-B089-2AD1-FB2A-0E513C247A0D}"/>
              </a:ext>
            </a:extLst>
          </p:cNvPr>
          <p:cNvSpPr txBox="1"/>
          <p:nvPr/>
        </p:nvSpPr>
        <p:spPr>
          <a:xfrm>
            <a:off x="10397526" y="1116661"/>
            <a:ext cx="1517106" cy="253916"/>
          </a:xfrm>
          <a:prstGeom prst="rect">
            <a:avLst/>
          </a:prstGeom>
          <a:noFill/>
        </p:spPr>
        <p:txBody>
          <a:bodyPr wrap="square" rtlCol="0">
            <a:spAutoFit/>
          </a:bodyPr>
          <a:lstStyle/>
          <a:p>
            <a:r>
              <a:rPr lang="en-IN" sz="1050" dirty="0">
                <a:latin typeface="Arial" panose="020B0604020202020204" pitchFamily="34" charset="0"/>
                <a:cs typeface="Arial" panose="020B0604020202020204" pitchFamily="34" charset="0"/>
              </a:rPr>
              <a:t>Results</a:t>
            </a:r>
            <a:endParaRPr lang="en-IN" dirty="0">
              <a:latin typeface="Arial" panose="020B0604020202020204" pitchFamily="34" charset="0"/>
              <a:cs typeface="Arial" panose="020B0604020202020204" pitchFamily="34" charset="0"/>
            </a:endParaRPr>
          </a:p>
        </p:txBody>
      </p:sp>
      <p:sp>
        <p:nvSpPr>
          <p:cNvPr id="118" name="Title 1">
            <a:extLst>
              <a:ext uri="{FF2B5EF4-FFF2-40B4-BE49-F238E27FC236}">
                <a16:creationId xmlns:a16="http://schemas.microsoft.com/office/drawing/2014/main" id="{837442B0-2E96-252F-1A48-9C36E4301EB4}"/>
              </a:ext>
            </a:extLst>
          </p:cNvPr>
          <p:cNvSpPr txBox="1">
            <a:spLocks/>
          </p:cNvSpPr>
          <p:nvPr/>
        </p:nvSpPr>
        <p:spPr>
          <a:xfrm>
            <a:off x="428940" y="418498"/>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sz="3200" b="1" dirty="0">
                <a:solidFill>
                  <a:srgbClr val="1C3CDB"/>
                </a:solidFill>
                <a:latin typeface="Arial" panose="020B0604020202020204" pitchFamily="34" charset="0"/>
                <a:cs typeface="Arial" panose="020B0604020202020204" pitchFamily="34" charset="0"/>
              </a:rPr>
              <a:t>FLOWCHART</a:t>
            </a:r>
            <a:endParaRPr lang="en-IN" b="1" dirty="0">
              <a:solidFill>
                <a:srgbClr val="1C3CD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9223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F94E19D-4E68-6383-F607-B9FA05867DFF}"/>
              </a:ext>
            </a:extLst>
          </p:cNvPr>
          <p:cNvSpPr>
            <a:spLocks noGrp="1"/>
          </p:cNvSpPr>
          <p:nvPr>
            <p:ph idx="1"/>
          </p:nvPr>
        </p:nvSpPr>
        <p:spPr>
          <a:xfrm>
            <a:off x="420625" y="1343904"/>
            <a:ext cx="8833103" cy="5230632"/>
          </a:xfrm>
        </p:spPr>
        <p:txBody>
          <a:bodyPr>
            <a:normAutofit lnSpcReduction="10000"/>
          </a:bodyPr>
          <a:lstStyle/>
          <a:p>
            <a:pPr indent="-228600"/>
            <a:r>
              <a:rPr lang="en-US" sz="1200" b="1" dirty="0">
                <a:solidFill>
                  <a:schemeClr val="tx1"/>
                </a:solidFill>
                <a:latin typeface="Arial" panose="020B0604020202020204" pitchFamily="34" charset="0"/>
                <a:cs typeface="Arial" panose="020B0604020202020204" pitchFamily="34" charset="0"/>
              </a:rPr>
              <a:t>Elo Calculation:</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All teams get ELO rating. After each match the ELO rating will get updated based on the type of match and difference of actual result and expected result. In Elo formula, the difference is between the two teams for expected result</a:t>
            </a:r>
          </a:p>
          <a:p>
            <a:pPr lvl="1">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Formula:  </a:t>
            </a:r>
          </a:p>
          <a:p>
            <a:pPr marL="548640" lvl="2" indent="0">
              <a:buNone/>
            </a:pPr>
            <a:r>
              <a:rPr lang="en-US" sz="1000" dirty="0">
                <a:solidFill>
                  <a:schemeClr val="tx1"/>
                </a:solidFill>
                <a:latin typeface="Arial" panose="020B0604020202020204" pitchFamily="34" charset="0"/>
                <a:cs typeface="Arial" panose="020B0604020202020204" pitchFamily="34" charset="0"/>
              </a:rPr>
              <a:t>		</a:t>
            </a:r>
          </a:p>
          <a:p>
            <a:pPr lvl="1"/>
            <a:endParaRPr lang="en-US" sz="1200" dirty="0">
              <a:latin typeface="Arial" panose="020B0604020202020204" pitchFamily="34" charset="0"/>
              <a:cs typeface="Arial" panose="020B0604020202020204" pitchFamily="34" charset="0"/>
            </a:endParaRPr>
          </a:p>
          <a:p>
            <a:pPr lvl="1"/>
            <a:endParaRPr lang="en-US" sz="1200" dirty="0">
              <a:latin typeface="Arial" panose="020B0604020202020204" pitchFamily="34" charset="0"/>
              <a:cs typeface="Arial" panose="020B0604020202020204" pitchFamily="34" charset="0"/>
            </a:endParaRPr>
          </a:p>
          <a:p>
            <a:pPr lvl="1"/>
            <a:endParaRPr lang="en-US" sz="1200" dirty="0">
              <a:latin typeface="Arial" panose="020B0604020202020204" pitchFamily="34" charset="0"/>
              <a:cs typeface="Arial" panose="020B0604020202020204" pitchFamily="34" charset="0"/>
            </a:endParaRPr>
          </a:p>
          <a:p>
            <a:pPr lvl="1"/>
            <a:endParaRPr lang="en-US" sz="1200" dirty="0">
              <a:latin typeface="Arial" panose="020B0604020202020204" pitchFamily="34" charset="0"/>
              <a:cs typeface="Arial" panose="020B0604020202020204" pitchFamily="34" charset="0"/>
            </a:endParaRPr>
          </a:p>
          <a:p>
            <a:pPr indent="-228600"/>
            <a:endParaRPr lang="en-US" sz="1200" b="1" dirty="0">
              <a:solidFill>
                <a:schemeClr val="tx1"/>
              </a:solidFill>
              <a:latin typeface="Arial" panose="020B0604020202020204" pitchFamily="34" charset="0"/>
              <a:cs typeface="Arial" panose="020B0604020202020204" pitchFamily="34" charset="0"/>
            </a:endParaRPr>
          </a:p>
          <a:p>
            <a:pPr indent="-228600"/>
            <a:r>
              <a:rPr lang="en-US" sz="1200" b="1" dirty="0">
                <a:solidFill>
                  <a:schemeClr val="tx1"/>
                </a:solidFill>
                <a:latin typeface="Arial" panose="020B0604020202020204" pitchFamily="34" charset="0"/>
                <a:cs typeface="Arial" panose="020B0604020202020204" pitchFamily="34" charset="0"/>
              </a:rPr>
              <a:t>Team attack and defense calculation:</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All teams get Attack and defense rating. After each match the Attack and defense will get updated based on the type of match and difference of  actual goals and expected goals</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Formula:</a:t>
            </a:r>
          </a:p>
          <a:p>
            <a:pPr lvl="1">
              <a:lnSpc>
                <a:spcPct val="100000"/>
              </a:lnSpc>
            </a:pPr>
            <a:endParaRPr lang="en-US" sz="1200" dirty="0">
              <a:solidFill>
                <a:schemeClr val="tx1"/>
              </a:solidFill>
              <a:latin typeface="Arial" panose="020B0604020202020204" pitchFamily="34" charset="0"/>
              <a:cs typeface="Arial" panose="020B0604020202020204" pitchFamily="34" charset="0"/>
            </a:endParaRPr>
          </a:p>
          <a:p>
            <a:pPr indent="-228600">
              <a:lnSpc>
                <a:spcPct val="100000"/>
              </a:lnSpc>
            </a:pPr>
            <a:r>
              <a:rPr lang="en-US" sz="1200" b="1" dirty="0">
                <a:solidFill>
                  <a:schemeClr val="tx1"/>
                </a:solidFill>
                <a:latin typeface="Arial" panose="020B0604020202020204" pitchFamily="34" charset="0"/>
                <a:cs typeface="Arial" panose="020B0604020202020204" pitchFamily="34" charset="0"/>
              </a:rPr>
              <a:t>Expected Goals Using Poisson Distribution with historical international data</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The Poisson distribution is used to model the number of goals scored in a match. It is based on the expected number of goals a team is expected to score. The final score is rounded by expected goals</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Incase a match ends in a draw, the team with the higher expected goal would wins the penalties with a goal difference of 1</a:t>
            </a:r>
          </a:p>
          <a:p>
            <a:pPr lvl="1">
              <a:lnSpc>
                <a:spcPct val="100000"/>
              </a:lnSpc>
              <a:buFont typeface="Courier New" panose="02070309020205020404" pitchFamily="49" charset="0"/>
              <a:buChar char="o"/>
            </a:pPr>
            <a:r>
              <a:rPr lang="en-US" sz="1200" dirty="0">
                <a:solidFill>
                  <a:schemeClr val="tx1"/>
                </a:solidFill>
                <a:latin typeface="Arial" panose="020B0604020202020204" pitchFamily="34" charset="0"/>
                <a:cs typeface="Arial" panose="020B0604020202020204" pitchFamily="34" charset="0"/>
              </a:rPr>
              <a:t>Formula: </a:t>
            </a:r>
          </a:p>
          <a:p>
            <a:pPr marL="457200" lvl="1" indent="0">
              <a:buNone/>
            </a:pPr>
            <a:endParaRPr lang="en-IN" sz="1100" dirty="0">
              <a:latin typeface="Arial" panose="020B0604020202020204" pitchFamily="34" charset="0"/>
              <a:cs typeface="Arial" panose="020B0604020202020204" pitchFamily="34" charset="0"/>
            </a:endParaRPr>
          </a:p>
        </p:txBody>
      </p:sp>
      <p:pic>
        <p:nvPicPr>
          <p:cNvPr id="21" name="Picture 20">
            <a:extLst>
              <a:ext uri="{FF2B5EF4-FFF2-40B4-BE49-F238E27FC236}">
                <a16:creationId xmlns:a16="http://schemas.microsoft.com/office/drawing/2014/main" id="{15E53613-21B7-B468-F9F2-2EC8B8DA6F0E}"/>
              </a:ext>
            </a:extLst>
          </p:cNvPr>
          <p:cNvPicPr>
            <a:picLocks noChangeAspect="1"/>
          </p:cNvPicPr>
          <p:nvPr/>
        </p:nvPicPr>
        <p:blipFill>
          <a:blip r:embed="rId3"/>
          <a:stretch>
            <a:fillRect/>
          </a:stretch>
        </p:blipFill>
        <p:spPr>
          <a:xfrm>
            <a:off x="1662683" y="1968795"/>
            <a:ext cx="3898868" cy="1790534"/>
          </a:xfrm>
          <a:prstGeom prst="rect">
            <a:avLst/>
          </a:prstGeom>
        </p:spPr>
      </p:pic>
      <p:pic>
        <p:nvPicPr>
          <p:cNvPr id="23" name="Picture 22">
            <a:extLst>
              <a:ext uri="{FF2B5EF4-FFF2-40B4-BE49-F238E27FC236}">
                <a16:creationId xmlns:a16="http://schemas.microsoft.com/office/drawing/2014/main" id="{4DF751C8-7DBA-F262-9C81-5A9D2C6370E6}"/>
              </a:ext>
            </a:extLst>
          </p:cNvPr>
          <p:cNvPicPr>
            <a:picLocks noChangeAspect="1"/>
          </p:cNvPicPr>
          <p:nvPr/>
        </p:nvPicPr>
        <p:blipFill>
          <a:blip r:embed="rId4"/>
          <a:stretch>
            <a:fillRect/>
          </a:stretch>
        </p:blipFill>
        <p:spPr>
          <a:xfrm>
            <a:off x="1662683" y="4547227"/>
            <a:ext cx="4707786" cy="591785"/>
          </a:xfrm>
          <a:prstGeom prst="rect">
            <a:avLst/>
          </a:prstGeom>
        </p:spPr>
      </p:pic>
      <p:pic>
        <p:nvPicPr>
          <p:cNvPr id="26" name="Picture 25">
            <a:extLst>
              <a:ext uri="{FF2B5EF4-FFF2-40B4-BE49-F238E27FC236}">
                <a16:creationId xmlns:a16="http://schemas.microsoft.com/office/drawing/2014/main" id="{E8BC11CD-3C11-00C9-8D97-98FFA6F5F220}"/>
              </a:ext>
            </a:extLst>
          </p:cNvPr>
          <p:cNvPicPr>
            <a:picLocks noChangeAspect="1"/>
          </p:cNvPicPr>
          <p:nvPr/>
        </p:nvPicPr>
        <p:blipFill>
          <a:blip r:embed="rId5"/>
          <a:stretch>
            <a:fillRect/>
          </a:stretch>
        </p:blipFill>
        <p:spPr>
          <a:xfrm>
            <a:off x="5525186" y="6072152"/>
            <a:ext cx="1110533" cy="502384"/>
          </a:xfrm>
          <a:prstGeom prst="rect">
            <a:avLst/>
          </a:prstGeom>
        </p:spPr>
      </p:pic>
      <p:pic>
        <p:nvPicPr>
          <p:cNvPr id="28" name="Picture 27">
            <a:extLst>
              <a:ext uri="{FF2B5EF4-FFF2-40B4-BE49-F238E27FC236}">
                <a16:creationId xmlns:a16="http://schemas.microsoft.com/office/drawing/2014/main" id="{4C573847-A71C-B694-C1A3-255E63F1EE80}"/>
              </a:ext>
            </a:extLst>
          </p:cNvPr>
          <p:cNvPicPr>
            <a:picLocks noChangeAspect="1"/>
          </p:cNvPicPr>
          <p:nvPr/>
        </p:nvPicPr>
        <p:blipFill>
          <a:blip r:embed="rId6"/>
          <a:stretch>
            <a:fillRect/>
          </a:stretch>
        </p:blipFill>
        <p:spPr>
          <a:xfrm>
            <a:off x="1662683" y="6072152"/>
            <a:ext cx="3862503" cy="346445"/>
          </a:xfrm>
          <a:prstGeom prst="rect">
            <a:avLst/>
          </a:prstGeom>
        </p:spPr>
      </p:pic>
      <p:sp>
        <p:nvSpPr>
          <p:cNvPr id="29" name="Content Placeholder 2">
            <a:extLst>
              <a:ext uri="{FF2B5EF4-FFF2-40B4-BE49-F238E27FC236}">
                <a16:creationId xmlns:a16="http://schemas.microsoft.com/office/drawing/2014/main" id="{0B621EC3-9065-E27C-7106-05FA90BDAEFB}"/>
              </a:ext>
            </a:extLst>
          </p:cNvPr>
          <p:cNvSpPr txBox="1">
            <a:spLocks/>
          </p:cNvSpPr>
          <p:nvPr/>
        </p:nvSpPr>
        <p:spPr>
          <a:xfrm>
            <a:off x="9139429" y="1726423"/>
            <a:ext cx="2779776" cy="288976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1C3CDB"/>
                </a:solidFill>
                <a:latin typeface="Arial" panose="020B0604020202020204" pitchFamily="34" charset="0"/>
                <a:cs typeface="Arial" panose="020B0604020202020204" pitchFamily="34" charset="0"/>
              </a:rPr>
              <a:t>Did You Know?</a:t>
            </a:r>
            <a:endParaRPr lang="en-US" dirty="0">
              <a:solidFill>
                <a:srgbClr val="1C3CDB"/>
              </a:solidFill>
              <a:latin typeface="Arial" panose="020B0604020202020204" pitchFamily="34" charset="0"/>
              <a:cs typeface="Arial" panose="020B0604020202020204" pitchFamily="34" charset="0"/>
            </a:endParaRPr>
          </a:p>
          <a:p>
            <a:r>
              <a:rPr lang="en-US" dirty="0">
                <a:solidFill>
                  <a:srgbClr val="1C3CDB"/>
                </a:solidFill>
                <a:latin typeface="Arial" panose="020B0604020202020204" pitchFamily="34" charset="0"/>
                <a:cs typeface="Arial" panose="020B0604020202020204" pitchFamily="34" charset="0"/>
              </a:rPr>
              <a:t>Copa America: No qualification rounds! All 10 teams are automatically eligible. Imagine a football tournament where everyone gets a golden ticket!</a:t>
            </a:r>
          </a:p>
        </p:txBody>
      </p:sp>
      <p:sp>
        <p:nvSpPr>
          <p:cNvPr id="35" name="Title 1">
            <a:extLst>
              <a:ext uri="{FF2B5EF4-FFF2-40B4-BE49-F238E27FC236}">
                <a16:creationId xmlns:a16="http://schemas.microsoft.com/office/drawing/2014/main" id="{530451CF-B2ED-DBBA-80F6-8AA55C718119}"/>
              </a:ext>
            </a:extLst>
          </p:cNvPr>
          <p:cNvSpPr>
            <a:spLocks noGrp="1"/>
          </p:cNvSpPr>
          <p:nvPr>
            <p:ph type="title"/>
          </p:nvPr>
        </p:nvSpPr>
        <p:spPr>
          <a:xfrm>
            <a:off x="420625" y="502717"/>
            <a:ext cx="9875520" cy="1356360"/>
          </a:xfrm>
        </p:spPr>
        <p:txBody>
          <a:bodyPr>
            <a:normAutofit/>
          </a:bodyPr>
          <a:lstStyle/>
          <a:p>
            <a:r>
              <a:rPr lang="en-IN" sz="3200" b="1" dirty="0">
                <a:solidFill>
                  <a:srgbClr val="1C3CDB"/>
                </a:solidFill>
                <a:latin typeface="Arial" panose="020B0604020202020204" pitchFamily="34" charset="0"/>
                <a:cs typeface="Arial" panose="020B0604020202020204" pitchFamily="34" charset="0"/>
              </a:rPr>
              <a:t>SCIENCE + FOOTBALL = WINNING FORMULA</a:t>
            </a:r>
            <a:endParaRPr lang="en-IN" sz="4000" b="1" dirty="0">
              <a:solidFill>
                <a:srgbClr val="1C3CDB"/>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400664"/>
      </p:ext>
    </p:extLst>
  </p:cSld>
  <p:clrMapOvr>
    <a:masterClrMapping/>
  </p:clrMapOvr>
</p:sld>
</file>

<file path=ppt/theme/theme1.xml><?xml version="1.0" encoding="utf-8"?>
<a:theme xmlns:a="http://schemas.openxmlformats.org/drawingml/2006/main" name="Basis">
  <a:themeElements>
    <a:clrScheme name="Custom 3">
      <a:dk1>
        <a:srgbClr val="000000"/>
      </a:dk1>
      <a:lt1>
        <a:srgbClr val="FFFFFF"/>
      </a:lt1>
      <a:dk2>
        <a:srgbClr val="565349"/>
      </a:dk2>
      <a:lt2>
        <a:srgbClr val="DDDDDD"/>
      </a:lt2>
      <a:accent1>
        <a:srgbClr val="1C3CDB"/>
      </a:accent1>
      <a:accent2>
        <a:srgbClr val="DF5327"/>
      </a:accent2>
      <a:accent3>
        <a:srgbClr val="FE9E00"/>
      </a:accent3>
      <a:accent4>
        <a:srgbClr val="418AB3"/>
      </a:accent4>
      <a:accent5>
        <a:srgbClr val="004EA0"/>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2252</TotalTime>
  <Words>1163</Words>
  <Application>Microsoft Office PowerPoint</Application>
  <PresentationFormat>Widescreen</PresentationFormat>
  <Paragraphs>159</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Rounded MT Bold</vt:lpstr>
      <vt:lpstr>Calibri</vt:lpstr>
      <vt:lpstr>Corbel</vt:lpstr>
      <vt:lpstr>Courier New</vt:lpstr>
      <vt:lpstr>Helvetica Neue</vt:lpstr>
      <vt:lpstr>Inter</vt:lpstr>
      <vt:lpstr>Basis</vt:lpstr>
      <vt:lpstr>EUROS 2024</vt:lpstr>
      <vt:lpstr>INDEX</vt:lpstr>
      <vt:lpstr>ENGLISH OR SPANISH?</vt:lpstr>
      <vt:lpstr>ITS NOT COMING HOME AGAIN…..</vt:lpstr>
      <vt:lpstr>DATA USED</vt:lpstr>
      <vt:lpstr>PowerPoint Presentation</vt:lpstr>
      <vt:lpstr>METHODOLOGY</vt:lpstr>
      <vt:lpstr>PowerPoint Presentation</vt:lpstr>
      <vt:lpstr>SCIENCE + FOOTBALL = WINNING FORMULA</vt:lpstr>
      <vt:lpstr>SCIENCE + FOOTBALL = WINNING FORMULA</vt:lpstr>
      <vt:lpstr>NEXT STEPS</vt:lpstr>
      <vt:lpstr>PowerPoint Presentation</vt:lpstr>
      <vt:lpstr>APPENDIX</vt:lpstr>
      <vt:lpstr>ELO , ATT &amp; DEF</vt:lpstr>
      <vt:lpstr>POISSON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thomas</dc:creator>
  <cp:lastModifiedBy>abhishek thomas</cp:lastModifiedBy>
  <cp:revision>14</cp:revision>
  <dcterms:created xsi:type="dcterms:W3CDTF">2024-07-13T16:10:21Z</dcterms:created>
  <dcterms:modified xsi:type="dcterms:W3CDTF">2024-07-16T18:59:41Z</dcterms:modified>
</cp:coreProperties>
</file>