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5F3A-1657-725E-4982-0BBFD818B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15856-3369-5801-4F98-54EB0C16A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70FD0-099F-1FD6-0C52-E1C26C0D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229F-2ECF-461D-80F6-4979A8BDA7C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7D3D2-7890-B906-CCD3-9DCDE917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1FA8-CE58-5360-1ABD-B3755602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EAF4-673A-4676-883E-3093C684D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08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A70C-415A-CB0D-0599-99F0461D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F53D5-C40B-30E2-4724-4FE0BB571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EA770-8686-AF61-5F86-0F632F88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229F-2ECF-461D-80F6-4979A8BDA7C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5A85-BC98-A72E-F77A-836638CF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458A4-18D9-F449-6C59-4892B5F9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EAF4-673A-4676-883E-3093C684D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1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31A15-40D7-0526-C3C0-E89D9762F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D56CB-2A3B-7D76-CBE0-3CD985801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73C06-C1C0-C3D1-409E-A55E99D4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229F-2ECF-461D-80F6-4979A8BDA7C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F532-4099-FCCA-AABF-1D87F02D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1D238-EE64-3D06-F98A-B2FBB6A5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EAF4-673A-4676-883E-3093C684D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55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3647-C8CE-E1E5-2C49-7C718DBA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164B-490B-7AAB-0018-55D405FF8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3884F-2368-2DAE-EACB-C3A1A7E3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229F-2ECF-461D-80F6-4979A8BDA7C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3DDA-5C72-BBC3-394C-55410581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6D0E2-AC0B-7541-F445-9AD7AA2E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EAF4-673A-4676-883E-3093C684D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72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54D5-D23E-69A3-DB71-F5EF2D63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A79E7-8828-BA62-A517-A667FBE05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6F97-D80E-6944-C2C8-64E54284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229F-2ECF-461D-80F6-4979A8BDA7C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F378-F10A-9F04-2FA6-DAB8D3D0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33AF1-5FB0-74E6-6878-C23FFED8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EAF4-673A-4676-883E-3093C684D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9664-74D1-A8E3-8972-252D7E24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22E9-5876-D843-4DB3-451223D5D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9B112-FFD1-E909-3008-A80D55921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6D628-F527-A816-DC02-94A10DCB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229F-2ECF-461D-80F6-4979A8BDA7C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933A3-3B8B-FCEA-6FD9-D2F96419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CF307-85EF-31DB-11C8-B7FEFE70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EAF4-673A-4676-883E-3093C684D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9B82-3D00-F5EA-2069-02128207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051CC-E1B2-A925-9042-72D5194D6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D4213-CEFF-0782-CEB7-9059B0D9D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90BEA-BE7E-5E82-8002-9A13B72D2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8D8B4-CE4D-92CD-9662-3B2E2167E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A4F4E-EAE0-0B39-5815-A6AC623B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229F-2ECF-461D-80F6-4979A8BDA7C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B9F7F-A5BD-BCBF-E5B8-037FD695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D6A14-972B-4BE0-2492-2AF6E87E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EAF4-673A-4676-883E-3093C684D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90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410B-B924-E72C-4BA5-97B0EC3F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F0C8B-81C3-AA4D-2EB7-C5C21626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229F-2ECF-461D-80F6-4979A8BDA7C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B4677-A26D-39C3-2272-01F90624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717E3-AA63-7A1D-6425-51BCC5E9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EAF4-673A-4676-883E-3093C684D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22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8D7D4-BFEF-F9EC-6510-CCB94FB4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229F-2ECF-461D-80F6-4979A8BDA7C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EF1D3-2567-75F2-36D9-A2FA235D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74255-7646-AB9D-1FE6-E1FD8884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EAF4-673A-4676-883E-3093C684D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07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482E-5882-D6AB-7730-EA27B9B2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69EA-4BCD-E3DD-D450-31B14382D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F2E9C-A2A8-D8D9-3C0A-1122B78A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A56CD-F243-51FA-3D08-800053B7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229F-2ECF-461D-80F6-4979A8BDA7C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C8738-71D5-5357-39DA-8F8F26C6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6B561-F90E-7895-D36F-411A17A7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EAF4-673A-4676-883E-3093C684D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83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22DB-8FB6-911B-13B3-1354635F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871229-6E94-B91C-6670-AD4F7F90E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C5DE2-40FE-C7D6-4F4D-70085F3E9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679DB-4D17-81AD-A619-CB2749B1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229F-2ECF-461D-80F6-4979A8BDA7C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1F803-1D47-4A8A-4F9F-A4A426DE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047E7-FECE-76F6-6FE1-F5425FF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EAF4-673A-4676-883E-3093C684D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35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73894-809D-C090-657F-F6115D2C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D885A-6419-26BB-9BAD-9BF34A8D7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02C7-9029-DF62-E9A2-26F3FC3BB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2229F-2ECF-461D-80F6-4979A8BDA7C6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01E3-9D4C-7828-21A0-CD26D3E6F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2226B-4E2D-1015-AC4A-5737F745F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EAF4-673A-4676-883E-3093C684D8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54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8A0E-179E-8183-EA6D-787B8206F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Efficient forecasting and uncertainty quantification for large scale account level Monte Carlo models of debt recovery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F7A53-A06A-AC81-648D-D9D60D57F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Abhishek Thomas</a:t>
            </a:r>
          </a:p>
        </p:txBody>
      </p:sp>
    </p:spTree>
    <p:extLst>
      <p:ext uri="{BB962C8B-B14F-4D97-AF65-F5344CB8AC3E}">
        <p14:creationId xmlns:p14="http://schemas.microsoft.com/office/powerpoint/2010/main" val="352854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83B4E5-D1A5-4B0F-4932-50B561DE0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765" y="1662971"/>
            <a:ext cx="5255235" cy="2206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3CD7AE-124F-1742-37AD-9EA12101ED17}"/>
              </a:ext>
            </a:extLst>
          </p:cNvPr>
          <p:cNvSpPr txBox="1"/>
          <p:nvPr/>
        </p:nvSpPr>
        <p:spPr>
          <a:xfrm>
            <a:off x="288234" y="864705"/>
            <a:ext cx="675860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</a:t>
            </a:r>
            <a:r>
              <a:rPr lang="en-IN" sz="2000" baseline="30000" dirty="0"/>
              <a:t>st</a:t>
            </a:r>
            <a:r>
              <a:rPr lang="en-IN" sz="2000" dirty="0"/>
              <a:t> section</a:t>
            </a:r>
          </a:p>
          <a:p>
            <a:endParaRPr lang="en-IN" sz="2000" dirty="0"/>
          </a:p>
          <a:p>
            <a:r>
              <a:rPr lang="en-IN" sz="2000" dirty="0"/>
              <a:t>-Forecasting round-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estimate no debt recovery of NPL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All account, multiple realization from individual account (logistic regression outcome ) aggregated to find population estimate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Update it</a:t>
            </a:r>
          </a:p>
          <a:p>
            <a:pPr marL="285750" indent="-285750">
              <a:buFontTx/>
              <a:buChar char="-"/>
            </a:pPr>
            <a:endParaRPr lang="en-IN" sz="2000" dirty="0"/>
          </a:p>
          <a:p>
            <a:r>
              <a:rPr lang="en-IN" sz="2000" dirty="0"/>
              <a:t>Input</a:t>
            </a:r>
          </a:p>
          <a:p>
            <a:r>
              <a:rPr lang="en-IN" sz="2000" dirty="0"/>
              <a:t>-payment behaviour </a:t>
            </a:r>
            <a:r>
              <a:rPr lang="en-IN" sz="2000" dirty="0" err="1"/>
              <a:t>upto</a:t>
            </a:r>
            <a:r>
              <a:rPr lang="en-IN" sz="2000" dirty="0"/>
              <a:t> 7 years of each account</a:t>
            </a:r>
          </a:p>
          <a:p>
            <a:endParaRPr lang="en-IN" sz="2000" dirty="0"/>
          </a:p>
          <a:p>
            <a:r>
              <a:rPr lang="en-IN" sz="2000" dirty="0"/>
              <a:t>output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total monthly amount calculated for the next 7 years – 84 points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Probability of that payment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21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DB6863C-587A-92A5-4AB4-115D66BE5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091193"/>
              </p:ext>
            </p:extLst>
          </p:nvPr>
        </p:nvGraphicFramePr>
        <p:xfrm>
          <a:off x="5211097" y="681037"/>
          <a:ext cx="6705600" cy="4357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10539925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70172206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032841541"/>
                    </a:ext>
                  </a:extLst>
                </a:gridCol>
              </a:tblGrid>
              <a:tr h="2192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Aspect</a:t>
                      </a: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Paper's Model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Arrow's Commercial Model</a:t>
                      </a: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63799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Model Complexity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Simplified for clarity and explanation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More complex and tailored to real-world needs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62783"/>
                  </a:ext>
                </a:extLst>
              </a:tr>
              <a:tr h="5790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Data Inputs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Basic data like credit score, payment history, balance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Detailed data, including demographics and external credit reports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91409"/>
                  </a:ext>
                </a:extLst>
              </a:tr>
              <a:tr h="5071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Segments and Transitions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Simple segment rules with predefined probabilities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Sophisticated segments and dynamic rules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09892"/>
                  </a:ext>
                </a:extLst>
              </a:tr>
              <a:tr h="3631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Payment Probability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Logistic regression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Advanced machine learning techniques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862129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Payment Amount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Assumes fixed or simple proportional payments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Detailed rules for determining payment amounts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1899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Simulation Efficiency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Focuses on improving computational efficiency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Efficient but uses proprietary methods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5098"/>
                  </a:ext>
                </a:extLst>
              </a:tr>
              <a:tr h="5071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Uncertainty Quantification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Develops prediction intervals to measure uncertainty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Uses additional methods like scenario analysis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26311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Integration with Operations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Demonstrates theoretical concepts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Fully integrated into day-to-day operations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361008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Data Granularity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Uses monthly data and biannual updates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More frequent updates (e.g., weekly or daily)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72" marR="3272" marT="32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6547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811E86-D018-C162-02CB-258229E9641A}"/>
              </a:ext>
            </a:extLst>
          </p:cNvPr>
          <p:cNvSpPr txBox="1"/>
          <p:nvPr/>
        </p:nvSpPr>
        <p:spPr>
          <a:xfrm>
            <a:off x="521110" y="403123"/>
            <a:ext cx="35789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Challenges faced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Comutation</a:t>
            </a:r>
            <a:r>
              <a:rPr lang="en-IN" dirty="0"/>
              <a:t> complexity </a:t>
            </a:r>
          </a:p>
          <a:p>
            <a:r>
              <a:rPr lang="en-IN" dirty="0" err="1"/>
              <a:t>Soln</a:t>
            </a:r>
            <a:r>
              <a:rPr lang="en-IN" dirty="0"/>
              <a:t>-  optimal allocation of realizations</a:t>
            </a:r>
          </a:p>
          <a:p>
            <a:pPr marL="285750" indent="-285750">
              <a:buFontTx/>
              <a:buChar char="-"/>
            </a:pPr>
            <a:r>
              <a:rPr lang="en-IN" dirty="0"/>
              <a:t>Parallel to multilevel monte </a:t>
            </a:r>
            <a:r>
              <a:rPr lang="en-IN" dirty="0" err="1"/>
              <a:t>carlo</a:t>
            </a:r>
            <a:r>
              <a:rPr lang="en-IN" dirty="0"/>
              <a:t> &amp; Bayesian design experiment</a:t>
            </a:r>
          </a:p>
          <a:p>
            <a:endParaRPr lang="en-IN" dirty="0"/>
          </a:p>
          <a:p>
            <a:r>
              <a:rPr lang="en-IN" dirty="0"/>
              <a:t>2- </a:t>
            </a:r>
            <a:r>
              <a:rPr lang="en-IN" dirty="0" err="1"/>
              <a:t>Uncertaininity</a:t>
            </a:r>
            <a:r>
              <a:rPr lang="en-IN" dirty="0"/>
              <a:t> probability </a:t>
            </a:r>
          </a:p>
          <a:p>
            <a:r>
              <a:rPr lang="en-IN" dirty="0" err="1"/>
              <a:t>Soln</a:t>
            </a:r>
            <a:r>
              <a:rPr lang="en-IN" dirty="0"/>
              <a:t>- make prediction intervals</a:t>
            </a:r>
          </a:p>
          <a:p>
            <a:pPr marL="285750" indent="-285750">
              <a:buFontTx/>
              <a:buChar char="-"/>
            </a:pPr>
            <a:r>
              <a:rPr lang="en-IN" dirty="0"/>
              <a:t>Sample variance reduction technique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  <a:p>
            <a:r>
              <a:rPr lang="en-IN" dirty="0"/>
              <a:t>3- efficient use of computation resource</a:t>
            </a:r>
          </a:p>
          <a:p>
            <a:r>
              <a:rPr lang="en-IN" dirty="0" err="1"/>
              <a:t>Soln</a:t>
            </a:r>
            <a:r>
              <a:rPr lang="en-IN" dirty="0"/>
              <a:t>- Gaussian process emulator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32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7AD71D-A78C-D43D-F797-57187BA87669}"/>
              </a:ext>
            </a:extLst>
          </p:cNvPr>
          <p:cNvSpPr txBox="1"/>
          <p:nvPr/>
        </p:nvSpPr>
        <p:spPr>
          <a:xfrm>
            <a:off x="639097" y="462116"/>
            <a:ext cx="107859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Aim </a:t>
            </a:r>
          </a:p>
          <a:p>
            <a:r>
              <a:rPr lang="en-IN" dirty="0"/>
              <a:t>To create</a:t>
            </a:r>
          </a:p>
          <a:p>
            <a:pPr marL="285750" indent="-285750">
              <a:buFontTx/>
              <a:buChar char="-"/>
            </a:pPr>
            <a:r>
              <a:rPr lang="en-IN" dirty="0"/>
              <a:t>Variance reduction technique </a:t>
            </a:r>
          </a:p>
          <a:p>
            <a:pPr marL="285750" indent="-285750">
              <a:buFontTx/>
              <a:buChar char="-"/>
            </a:pPr>
            <a:r>
              <a:rPr lang="en-IN" dirty="0" err="1"/>
              <a:t>Uncertaininity</a:t>
            </a:r>
            <a:r>
              <a:rPr lang="en-IN" dirty="0"/>
              <a:t> quantification technique( by </a:t>
            </a:r>
            <a:r>
              <a:rPr lang="en-IN" dirty="0" err="1"/>
              <a:t>agg</a:t>
            </a:r>
            <a:r>
              <a:rPr lang="en-IN" dirty="0"/>
              <a:t> individual level forecast to generate population level forecast)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  <a:p>
            <a:r>
              <a:rPr lang="en-IN" dirty="0"/>
              <a:t>Section 2- Current model</a:t>
            </a:r>
          </a:p>
          <a:p>
            <a:r>
              <a:rPr lang="en-IN" dirty="0"/>
              <a:t>Section 3- variance reduction technique</a:t>
            </a:r>
          </a:p>
          <a:p>
            <a:r>
              <a:rPr lang="en-IN" dirty="0"/>
              <a:t>Section 4- prediction interval</a:t>
            </a:r>
          </a:p>
          <a:p>
            <a:r>
              <a:rPr lang="en-IN" dirty="0"/>
              <a:t>Section 5- Quality of protection of population</a:t>
            </a:r>
          </a:p>
          <a:p>
            <a:r>
              <a:rPr lang="en-IN" dirty="0"/>
              <a:t>Section 6- Gaussian emulator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79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7AD71D-A78C-D43D-F797-57187BA87669}"/>
              </a:ext>
            </a:extLst>
          </p:cNvPr>
          <p:cNvSpPr txBox="1"/>
          <p:nvPr/>
        </p:nvSpPr>
        <p:spPr>
          <a:xfrm>
            <a:off x="639097" y="462116"/>
            <a:ext cx="10785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Section 2 - Current model </a:t>
            </a:r>
          </a:p>
          <a:p>
            <a:endParaRPr lang="en-IN" dirty="0"/>
          </a:p>
          <a:p>
            <a:r>
              <a:rPr lang="en-IN" dirty="0"/>
              <a:t>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65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300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Efficient forecasting and uncertainty quantification for large scale account level Monte Carlo models of debt recovery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forecasting and uncertainty quantification for large scale account level Monte Carlo models of debt recovery</dc:title>
  <dc:creator>abhishek thomas</dc:creator>
  <cp:lastModifiedBy>abhishek thomas</cp:lastModifiedBy>
  <cp:revision>1</cp:revision>
  <dcterms:created xsi:type="dcterms:W3CDTF">2024-05-28T12:41:57Z</dcterms:created>
  <dcterms:modified xsi:type="dcterms:W3CDTF">2024-05-28T13:13:11Z</dcterms:modified>
</cp:coreProperties>
</file>