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C65F4-8684-46A0-ACAF-19DE88C6C9E2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6E3EA-8F49-4B10-804C-83D86520D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2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4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4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4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85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20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1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9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8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ED70775-898F-4D64-8DFB-4AD1F4A7E80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789C12E-2B40-4C21-977A-C40EC0CD3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53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9AC2-1F1A-5023-05CF-E32A78A0F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4426" y="1708089"/>
            <a:ext cx="16315115" cy="21650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0CD48-5788-45DF-ABC8-106D05FB4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DECATHLON Italy Case Study - Lengow">
            <a:extLst>
              <a:ext uri="{FF2B5EF4-FFF2-40B4-BE49-F238E27FC236}">
                <a16:creationId xmlns:a16="http://schemas.microsoft.com/office/drawing/2014/main" id="{BB81274A-A0F9-9ABE-B6A6-36D58D17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9175"/>
            <a:ext cx="12192000" cy="63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87DA34-EEE7-EFE6-33AC-336970DA845A}"/>
              </a:ext>
            </a:extLst>
          </p:cNvPr>
          <p:cNvSpPr txBox="1"/>
          <p:nvPr/>
        </p:nvSpPr>
        <p:spPr>
          <a:xfrm>
            <a:off x="1277409" y="3756842"/>
            <a:ext cx="7474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CASE STUDY</a:t>
            </a:r>
          </a:p>
          <a:p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ABHISHEK THOMAS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3142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23A1C-A1D2-78A0-FE59-1AB241D386B8}"/>
              </a:ext>
            </a:extLst>
          </p:cNvPr>
          <p:cNvSpPr txBox="1"/>
          <p:nvPr/>
        </p:nvSpPr>
        <p:spPr>
          <a:xfrm>
            <a:off x="176980" y="943896"/>
            <a:ext cx="1157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84513-9D76-3C3F-8AA2-79AB4DAC01BF}"/>
              </a:ext>
            </a:extLst>
          </p:cNvPr>
          <p:cNvSpPr txBox="1"/>
          <p:nvPr/>
        </p:nvSpPr>
        <p:spPr>
          <a:xfrm>
            <a:off x="181897" y="172911"/>
            <a:ext cx="1182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sales trend towards the end of the year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2B0124-E298-ECD0-983C-C4AF6099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274275-22A7-5005-19F0-37EFB2ABF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43" y="3705354"/>
            <a:ext cx="5302050" cy="28317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99AEB2-97CD-F0E6-0034-8EA917CCB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3490"/>
            <a:ext cx="5598199" cy="2989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BA4CFF-AC31-8CAD-2926-5C82A6A4F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3" y="799628"/>
            <a:ext cx="5579197" cy="29797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DE8782-B38F-3FE3-9BD9-2BB376EC0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2" y="3705354"/>
            <a:ext cx="5579197" cy="29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23A1C-A1D2-78A0-FE59-1AB241D386B8}"/>
              </a:ext>
            </a:extLst>
          </p:cNvPr>
          <p:cNvSpPr txBox="1"/>
          <p:nvPr/>
        </p:nvSpPr>
        <p:spPr>
          <a:xfrm>
            <a:off x="-127819" y="943896"/>
            <a:ext cx="1157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84513-9D76-3C3F-8AA2-79AB4DAC01BF}"/>
              </a:ext>
            </a:extLst>
          </p:cNvPr>
          <p:cNvSpPr txBox="1"/>
          <p:nvPr/>
        </p:nvSpPr>
        <p:spPr>
          <a:xfrm>
            <a:off x="181897" y="172911"/>
            <a:ext cx="1182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of the customers are from UK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2B0124-E298-ECD0-983C-C4AF6099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44AD6-D33F-5081-7E4E-460998A21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0"/>
          <a:stretch/>
        </p:blipFill>
        <p:spPr>
          <a:xfrm>
            <a:off x="4434036" y="1815125"/>
            <a:ext cx="7315511" cy="471349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265FB3-CFC6-E718-3D4D-AC489A0D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57993"/>
              </p:ext>
            </p:extLst>
          </p:nvPr>
        </p:nvGraphicFramePr>
        <p:xfrm>
          <a:off x="442452" y="1590227"/>
          <a:ext cx="3746088" cy="1965385"/>
        </p:xfrm>
        <a:graphic>
          <a:graphicData uri="http://schemas.openxmlformats.org/drawingml/2006/table">
            <a:tbl>
              <a:tblPr>
                <a:solidFill>
                  <a:schemeClr val="tx1"/>
                </a:solidFill>
                <a:tableStyleId>{5C22544A-7EE6-4342-B048-85BDC9FD1C3A}</a:tableStyleId>
              </a:tblPr>
              <a:tblGrid>
                <a:gridCol w="1825813">
                  <a:extLst>
                    <a:ext uri="{9D8B030D-6E8A-4147-A177-3AD203B41FA5}">
                      <a16:colId xmlns:a16="http://schemas.microsoft.com/office/drawing/2014/main" val="4263901875"/>
                    </a:ext>
                  </a:extLst>
                </a:gridCol>
                <a:gridCol w="1920275">
                  <a:extLst>
                    <a:ext uri="{9D8B030D-6E8A-4147-A177-3AD203B41FA5}">
                      <a16:colId xmlns:a16="http://schemas.microsoft.com/office/drawing/2014/main" val="587811180"/>
                    </a:ext>
                  </a:extLst>
                </a:gridCol>
              </a:tblGrid>
              <a:tr h="32530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12465"/>
                  </a:ext>
                </a:extLst>
              </a:tr>
              <a:tr h="32530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1,60,38,600.00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13078"/>
                  </a:ext>
                </a:extLst>
              </a:tr>
              <a:tr h="32530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EIRE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6,10,244.30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4382"/>
                  </a:ext>
                </a:extLst>
              </a:tr>
              <a:tr h="32530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Netherlands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5,48,332.30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518633"/>
                  </a:ext>
                </a:extLst>
              </a:tr>
              <a:tr h="32530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Germany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4,12,517.80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048066"/>
                  </a:ext>
                </a:extLst>
              </a:tr>
              <a:tr h="3388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3,21,928.50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55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9D4852-66EF-3699-8A45-00AAD8B3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20910"/>
              </p:ext>
            </p:extLst>
          </p:nvPr>
        </p:nvGraphicFramePr>
        <p:xfrm>
          <a:off x="442453" y="4406768"/>
          <a:ext cx="3746087" cy="1866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3443">
                  <a:extLst>
                    <a:ext uri="{9D8B030D-6E8A-4147-A177-3AD203B41FA5}">
                      <a16:colId xmlns:a16="http://schemas.microsoft.com/office/drawing/2014/main" val="3235600334"/>
                    </a:ext>
                  </a:extLst>
                </a:gridCol>
                <a:gridCol w="1872644">
                  <a:extLst>
                    <a:ext uri="{9D8B030D-6E8A-4147-A177-3AD203B41FA5}">
                      <a16:colId xmlns:a16="http://schemas.microsoft.com/office/drawing/2014/main" val="1501818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61744"/>
                  </a:ext>
                </a:extLst>
              </a:tr>
              <a:tr h="3200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Korea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949.82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987337"/>
                  </a:ext>
                </a:extLst>
              </a:tr>
              <a:tr h="3200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Czech Republic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707.72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132982"/>
                  </a:ext>
                </a:extLst>
              </a:tr>
              <a:tr h="3200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West Indies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536.41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784534"/>
                  </a:ext>
                </a:extLst>
              </a:tr>
              <a:tr h="3200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Saudi Arabia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131.17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704853"/>
                  </a:ext>
                </a:extLst>
              </a:tr>
              <a:tr h="3650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Nigeria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   -6.66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1121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C3BE90-AFAD-1018-2D06-11385B7B9A6F}"/>
              </a:ext>
            </a:extLst>
          </p:cNvPr>
          <p:cNvSpPr txBox="1"/>
          <p:nvPr/>
        </p:nvSpPr>
        <p:spPr>
          <a:xfrm>
            <a:off x="353963" y="4017277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 with lowest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C68C8-39F6-8885-FF46-F005ABBAD728}"/>
              </a:ext>
            </a:extLst>
          </p:cNvPr>
          <p:cNvSpPr txBox="1"/>
          <p:nvPr/>
        </p:nvSpPr>
        <p:spPr>
          <a:xfrm>
            <a:off x="353962" y="1174729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 with highest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C3C8E-4FB8-0D79-4C2D-021176C4CF37}"/>
              </a:ext>
            </a:extLst>
          </p:cNvPr>
          <p:cNvSpPr txBox="1"/>
          <p:nvPr/>
        </p:nvSpPr>
        <p:spPr>
          <a:xfrm>
            <a:off x="4950542" y="1174729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 of each customer </a:t>
            </a:r>
          </a:p>
        </p:txBody>
      </p:sp>
    </p:spTree>
    <p:extLst>
      <p:ext uri="{BB962C8B-B14F-4D97-AF65-F5344CB8AC3E}">
        <p14:creationId xmlns:p14="http://schemas.microsoft.com/office/powerpoint/2010/main" val="344939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084513-9D76-3C3F-8AA2-79AB4DAC01BF}"/>
              </a:ext>
            </a:extLst>
          </p:cNvPr>
          <p:cNvSpPr txBox="1"/>
          <p:nvPr/>
        </p:nvSpPr>
        <p:spPr>
          <a:xfrm>
            <a:off x="181897" y="172911"/>
            <a:ext cx="1182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like world war 2 planes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2B0124-E298-ECD0-983C-C4AF6099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C0AF2D-028C-EC2E-115E-D2111EBAA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13685"/>
              </p:ext>
            </p:extLst>
          </p:nvPr>
        </p:nvGraphicFramePr>
        <p:xfrm>
          <a:off x="181895" y="1329689"/>
          <a:ext cx="5805948" cy="5126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888">
                  <a:extLst>
                    <a:ext uri="{9D8B030D-6E8A-4147-A177-3AD203B41FA5}">
                      <a16:colId xmlns:a16="http://schemas.microsoft.com/office/drawing/2014/main" val="4230033045"/>
                    </a:ext>
                  </a:extLst>
                </a:gridCol>
                <a:gridCol w="563251">
                  <a:extLst>
                    <a:ext uri="{9D8B030D-6E8A-4147-A177-3AD203B41FA5}">
                      <a16:colId xmlns:a16="http://schemas.microsoft.com/office/drawing/2014/main" val="3978212881"/>
                    </a:ext>
                  </a:extLst>
                </a:gridCol>
                <a:gridCol w="2692088">
                  <a:extLst>
                    <a:ext uri="{9D8B030D-6E8A-4147-A177-3AD203B41FA5}">
                      <a16:colId xmlns:a16="http://schemas.microsoft.com/office/drawing/2014/main" val="2171922232"/>
                    </a:ext>
                  </a:extLst>
                </a:gridCol>
                <a:gridCol w="1045851">
                  <a:extLst>
                    <a:ext uri="{9D8B030D-6E8A-4147-A177-3AD203B41FA5}">
                      <a16:colId xmlns:a16="http://schemas.microsoft.com/office/drawing/2014/main" val="1273610374"/>
                    </a:ext>
                  </a:extLst>
                </a:gridCol>
                <a:gridCol w="793870">
                  <a:extLst>
                    <a:ext uri="{9D8B030D-6E8A-4147-A177-3AD203B41FA5}">
                      <a16:colId xmlns:a16="http://schemas.microsoft.com/office/drawing/2014/main" val="2462022144"/>
                    </a:ext>
                  </a:extLst>
                </a:gridCol>
              </a:tblGrid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StockCode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Sales_Volume</a:t>
                      </a:r>
                      <a:r>
                        <a:rPr lang="en-IN" sz="10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_%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Dense_Rank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97301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84077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104786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WORLD WAR 2 GLIDERS ASSTD DESIGNS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0.502987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409524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85099B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94325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0.452773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964614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85099B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94325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JUMBO BAG RED WHITE SPOTTY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0.452773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537562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85099B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94325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RETROSPOT JUMBO BAG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0.452773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141598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85099B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94325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JUMBO BAG RED RETROSPOT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0.452773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333975"/>
                  </a:ext>
                </a:extLst>
              </a:tr>
              <a:tr h="346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85123A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94243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HANGING HEART T-LIGHT HOLDER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487507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85123A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94243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21733 mixed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667983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85123A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94243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413243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85123A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94243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wrongly marked carton 22804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86792"/>
                  </a:ext>
                </a:extLst>
              </a:tr>
              <a:tr h="346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85123A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94243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CREAM HANGING HEART T-LIGHT HOLDER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23874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93862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 OF 72 RETRO SPOT CAKE CASES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0.450551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336653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93862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 OF 72 RETROSPOT CAKE CASES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0.450551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360652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84879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79189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damaged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0.380118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34184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84879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79189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Dotcom multiples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0.380118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40664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84879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79189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ASSORTED COLOUR BIRD ORNAMENT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0.380118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502277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78007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POPCORN HOLDER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0.374444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731883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78007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POPCORN HOLDER , SMALL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0.374444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948030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78007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0.374444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20568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78007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POPCORN HOLDER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0.374444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536244"/>
                  </a:ext>
                </a:extLst>
              </a:tr>
              <a:tr h="1943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69675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BROCADE RING PURSE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0.33445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797805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21977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 OF 60 PINK PAISLEY CAKE CASES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0.268861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53247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84991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53856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TEATIME FAIRY CAKE CASES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0.258516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358852"/>
                  </a:ext>
                </a:extLst>
              </a:tr>
              <a:tr h="186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43337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 PAINT SET VINTAGE BOY+ GIRL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0.208024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5284"/>
                  </a:ext>
                </a:extLst>
              </a:tr>
              <a:tr h="1943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43337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 PAINT SET VINTAGE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0.208024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88" marR="6988" marT="698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94527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A9840D-0E29-4EBE-A379-743F03FE0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81920"/>
              </p:ext>
            </p:extLst>
          </p:nvPr>
        </p:nvGraphicFramePr>
        <p:xfrm>
          <a:off x="6204159" y="1329689"/>
          <a:ext cx="5683044" cy="5210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131">
                  <a:extLst>
                    <a:ext uri="{9D8B030D-6E8A-4147-A177-3AD203B41FA5}">
                      <a16:colId xmlns:a16="http://schemas.microsoft.com/office/drawing/2014/main" val="3750143864"/>
                    </a:ext>
                  </a:extLst>
                </a:gridCol>
                <a:gridCol w="610718">
                  <a:extLst>
                    <a:ext uri="{9D8B030D-6E8A-4147-A177-3AD203B41FA5}">
                      <a16:colId xmlns:a16="http://schemas.microsoft.com/office/drawing/2014/main" val="3238798794"/>
                    </a:ext>
                  </a:extLst>
                </a:gridCol>
                <a:gridCol w="2458646">
                  <a:extLst>
                    <a:ext uri="{9D8B030D-6E8A-4147-A177-3AD203B41FA5}">
                      <a16:colId xmlns:a16="http://schemas.microsoft.com/office/drawing/2014/main" val="3349477713"/>
                    </a:ext>
                  </a:extLst>
                </a:gridCol>
                <a:gridCol w="1051827">
                  <a:extLst>
                    <a:ext uri="{9D8B030D-6E8A-4147-A177-3AD203B41FA5}">
                      <a16:colId xmlns:a16="http://schemas.microsoft.com/office/drawing/2014/main" val="276660016"/>
                    </a:ext>
                  </a:extLst>
                </a:gridCol>
                <a:gridCol w="775722">
                  <a:extLst>
                    <a:ext uri="{9D8B030D-6E8A-4147-A177-3AD203B41FA5}">
                      <a16:colId xmlns:a16="http://schemas.microsoft.com/office/drawing/2014/main" val="993702361"/>
                    </a:ext>
                  </a:extLst>
                </a:gridCol>
              </a:tblGrid>
              <a:tr h="352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StockCode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Sales_Volume</a:t>
                      </a:r>
                      <a:r>
                        <a:rPr lang="en-IN" sz="10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_%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Dense_Rank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88404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79323W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Unsaleable, destroyed.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-0.01464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264156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79323W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CHERRY LIGHTS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-0.01464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633004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79323W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CHERRY LIGHTS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-0.01464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547117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79323W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-0.01464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321309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-3269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RECYCLED PENCIL WITH RABBIT ERASER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-0.015692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991350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-0.015692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718681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72024HC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-3669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-0.017612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15950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-4999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-0.023996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940479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72140F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-5193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throw away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-0.024927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635537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72140F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-5193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HAPPY ANNIVERSARY CANDLE LETTERS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-0.024927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42755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-8365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DOGGY RUBBER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-0.040153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039916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-8365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Zebra invcing error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-0.040153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596880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Printing smudges/thrown away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-0.040878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87445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TRAVEL CARD WALLET VINTAGE ROSE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-0.040878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65726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-14418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TRAVEL CARD WALLET I LOVE LONDON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-0.069208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334722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-14418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printing smudges/thrown away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-0.069208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02059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-16400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-0.078722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932672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-16400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 away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-0.078722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559480"/>
                  </a:ext>
                </a:extLst>
              </a:tr>
              <a:tr h="2063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-18800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 away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-0.090243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354945"/>
                  </a:ext>
                </a:extLst>
              </a:tr>
              <a:tr h="214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-18800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 away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-0.090243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103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E60501-9812-CBEF-F36B-B474EC766278}"/>
              </a:ext>
            </a:extLst>
          </p:cNvPr>
          <p:cNvSpPr txBox="1"/>
          <p:nvPr/>
        </p:nvSpPr>
        <p:spPr>
          <a:xfrm>
            <a:off x="93405" y="956064"/>
            <a:ext cx="5206181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Top10 Best selling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4F890-190D-CDEF-3AD0-9809BBB79DDD}"/>
              </a:ext>
            </a:extLst>
          </p:cNvPr>
          <p:cNvSpPr txBox="1"/>
          <p:nvPr/>
        </p:nvSpPr>
        <p:spPr>
          <a:xfrm>
            <a:off x="6096000" y="956064"/>
            <a:ext cx="5206181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Top10 worst selling products</a:t>
            </a:r>
          </a:p>
        </p:txBody>
      </p:sp>
    </p:spTree>
    <p:extLst>
      <p:ext uri="{BB962C8B-B14F-4D97-AF65-F5344CB8AC3E}">
        <p14:creationId xmlns:p14="http://schemas.microsoft.com/office/powerpoint/2010/main" val="355853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9AC2-1F1A-5023-05CF-E32A78A0F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61558" y="2346492"/>
            <a:ext cx="16315115" cy="2165016"/>
          </a:xfrm>
        </p:spPr>
        <p:txBody>
          <a:bodyPr>
            <a:normAutofit/>
          </a:bodyPr>
          <a:lstStyle/>
          <a:p>
            <a:r>
              <a:rPr lang="en-IN" sz="8800" b="1" dirty="0">
                <a:solidFill>
                  <a:schemeClr val="tx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3031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23A1C-A1D2-78A0-FE59-1AB241D386B8}"/>
              </a:ext>
            </a:extLst>
          </p:cNvPr>
          <p:cNvSpPr txBox="1"/>
          <p:nvPr/>
        </p:nvSpPr>
        <p:spPr>
          <a:xfrm>
            <a:off x="176980" y="943896"/>
            <a:ext cx="11572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 would needed to be improved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 need to be handled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overlapping in data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redundant data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format for product 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Personalization techniques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filtering -  To deep dive into customer behavior and their purchasing MO’s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basket analysis - To understand the association between various products</a:t>
            </a: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Cancelled orders and Adjusted bad debt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of cancelled orders have decreased per year, would need to maintain this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are lost in most cancelled orders by products that are given away, destroyed and adjusted bad debt, research on different methods to reduce these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84513-9D76-3C3F-8AA2-79AB4DAC01BF}"/>
              </a:ext>
            </a:extLst>
          </p:cNvPr>
          <p:cNvSpPr txBox="1"/>
          <p:nvPr/>
        </p:nvSpPr>
        <p:spPr>
          <a:xfrm>
            <a:off x="176981" y="98323"/>
            <a:ext cx="1182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Personalizing products for each customer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2B0124-E298-ECD0-983C-C4AF6099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9AC2-1F1A-5023-05CF-E32A78A0F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61558" y="2346492"/>
            <a:ext cx="16315115" cy="2165016"/>
          </a:xfrm>
        </p:spPr>
        <p:txBody>
          <a:bodyPr>
            <a:normAutofit/>
          </a:bodyPr>
          <a:lstStyle/>
          <a:p>
            <a:r>
              <a:rPr lang="en-IN" sz="88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00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23A1C-A1D2-78A0-FE59-1AB241D386B8}"/>
              </a:ext>
            </a:extLst>
          </p:cNvPr>
          <p:cNvSpPr txBox="1"/>
          <p:nvPr/>
        </p:nvSpPr>
        <p:spPr>
          <a:xfrm>
            <a:off x="373626" y="2459504"/>
            <a:ext cx="109039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 and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 and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83C0A-611E-BDE2-9F79-AC9EE5CDBE65}"/>
              </a:ext>
            </a:extLst>
          </p:cNvPr>
          <p:cNvSpPr txBox="1"/>
          <p:nvPr/>
        </p:nvSpPr>
        <p:spPr>
          <a:xfrm>
            <a:off x="373626" y="245807"/>
            <a:ext cx="761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sz="4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9AC2-1F1A-5023-05CF-E32A78A0F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61558" y="2346492"/>
            <a:ext cx="16315115" cy="2165016"/>
          </a:xfrm>
        </p:spPr>
        <p:txBody>
          <a:bodyPr>
            <a:normAutofit fontScale="90000"/>
          </a:bodyPr>
          <a:lstStyle/>
          <a:p>
            <a:r>
              <a:rPr lang="en-US" sz="8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 &amp;</a:t>
            </a:r>
            <a:br>
              <a:rPr lang="en-US" sz="8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observations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1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23A1C-A1D2-78A0-FE59-1AB241D386B8}"/>
              </a:ext>
            </a:extLst>
          </p:cNvPr>
          <p:cNvSpPr txBox="1"/>
          <p:nvPr/>
        </p:nvSpPr>
        <p:spPr>
          <a:xfrm>
            <a:off x="176981" y="943896"/>
            <a:ext cx="109039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~23% of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missing(needs imputation)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~1% of Description is missing, it also contains lot of redundant data(needs to be standardized)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2 sheets of data are continuous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 starts from Dec 2009 to Dec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 dates in both datasets from 01 Dec 2009- 09 Dec 2009, hence total rows are 1044848 not 1067371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not available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Dec 2009 - 4 Jan 2010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Dec 2010 - 4 Jan 2011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of the columns are unique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5942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Invoice- 53628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StockCode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- 5305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Description- 5698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format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StockCode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multiple values with incorrect format(ex: A, BANK CHARGES, gift_0001_60, C3, DOT, TEST002, DCGSSBOY)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 has multiple values starting with A(Ex: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A506401, A528059 (Adjusted bad debt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84513-9D76-3C3F-8AA2-79AB4DAC01BF}"/>
              </a:ext>
            </a:extLst>
          </p:cNvPr>
          <p:cNvSpPr txBox="1"/>
          <p:nvPr/>
        </p:nvSpPr>
        <p:spPr>
          <a:xfrm>
            <a:off x="176981" y="98323"/>
            <a:ext cx="1182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has missing, overlapping and redundant values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2B0124-E298-ECD0-983C-C4AF6099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1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9AC2-1F1A-5023-05CF-E32A78A0F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61558" y="2346492"/>
            <a:ext cx="16315115" cy="2165016"/>
          </a:xfrm>
        </p:spPr>
        <p:txBody>
          <a:bodyPr>
            <a:normAutofit fontScale="90000"/>
          </a:bodyPr>
          <a:lstStyle/>
          <a:p>
            <a:r>
              <a:rPr lang="en-US" sz="8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 &amp;</a:t>
            </a:r>
            <a:br>
              <a:rPr lang="en-US" sz="8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5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23A1C-A1D2-78A0-FE59-1AB241D386B8}"/>
              </a:ext>
            </a:extLst>
          </p:cNvPr>
          <p:cNvSpPr txBox="1"/>
          <p:nvPr/>
        </p:nvSpPr>
        <p:spPr>
          <a:xfrm>
            <a:off x="176980" y="943896"/>
            <a:ext cx="115725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2 data sheets from 2009- 2010 and 2010-2011 will be appended, the overlapping dates will be considered only from the 2010-2011 as they are both the same values(Total rows=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1044848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such as Sales, Year, Month, Date, Cancelled will be created in order to keep operations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imputed on the logic as follows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~ 23%	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unique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5942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Invoices with Missing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8752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no. of invoices per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before imputation ~ 4 to 8 (median to mean)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Imputed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5942 x .23 = 1366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no. of invoices per Imputed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8752/ 1366 ~ 6 or 7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current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from 12346 – 18287, to ensure we know which values are imputed we will start the imputed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20001-21366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from 20001-21366 will be assigned to each Invoice, this would ensure each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would get 6 or 7  invoices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imputed customers= 5942 +1366=7308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Cancelled column is Boolean where 1 states that Invoice starts with ‘C’ and 0 states that it starts without ‘C’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different tables by grouping year wise, month wise, quarter wise and other multiple ways to generate insights</a:t>
            </a: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84513-9D76-3C3F-8AA2-79AB4DAC01BF}"/>
              </a:ext>
            </a:extLst>
          </p:cNvPr>
          <p:cNvSpPr txBox="1"/>
          <p:nvPr/>
        </p:nvSpPr>
        <p:spPr>
          <a:xfrm>
            <a:off x="176981" y="98323"/>
            <a:ext cx="1182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 data sheets without overlap, impute </a:t>
            </a:r>
            <a:r>
              <a:rPr lang="en-IN" sz="28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IN" sz="2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2B0124-E298-ECD0-983C-C4AF6099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8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9AC2-1F1A-5023-05CF-E32A78A0F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61558" y="2346492"/>
            <a:ext cx="16315115" cy="2165016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tx1"/>
                </a:solidFill>
              </a:rPr>
              <a:t>Key Insights &amp;</a:t>
            </a:r>
            <a:br>
              <a:rPr lang="en-IN" sz="8000" b="1" dirty="0">
                <a:solidFill>
                  <a:schemeClr val="tx1"/>
                </a:solidFill>
              </a:rPr>
            </a:br>
            <a:r>
              <a:rPr lang="en-IN" sz="8000" b="1" dirty="0">
                <a:solidFill>
                  <a:schemeClr val="tx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26395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23A1C-A1D2-78A0-FE59-1AB241D386B8}"/>
              </a:ext>
            </a:extLst>
          </p:cNvPr>
          <p:cNvSpPr txBox="1"/>
          <p:nvPr/>
        </p:nvSpPr>
        <p:spPr>
          <a:xfrm>
            <a:off x="176980" y="943896"/>
            <a:ext cx="1157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84513-9D76-3C3F-8AA2-79AB4DAC01BF}"/>
              </a:ext>
            </a:extLst>
          </p:cNvPr>
          <p:cNvSpPr txBox="1"/>
          <p:nvPr/>
        </p:nvSpPr>
        <p:spPr>
          <a:xfrm>
            <a:off x="181897" y="172911"/>
            <a:ext cx="1182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Customers spend around 4.28£ per day and 2.39K £ per year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2B0124-E298-ECD0-983C-C4AF6099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3226B9-1B5A-8FCA-F999-8CF417A23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89468"/>
              </p:ext>
            </p:extLst>
          </p:nvPr>
        </p:nvGraphicFramePr>
        <p:xfrm>
          <a:off x="176978" y="1081961"/>
          <a:ext cx="11700391" cy="3460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801">
                  <a:extLst>
                    <a:ext uri="{9D8B030D-6E8A-4147-A177-3AD203B41FA5}">
                      <a16:colId xmlns:a16="http://schemas.microsoft.com/office/drawing/2014/main" val="1154029794"/>
                    </a:ext>
                  </a:extLst>
                </a:gridCol>
                <a:gridCol w="1667034">
                  <a:extLst>
                    <a:ext uri="{9D8B030D-6E8A-4147-A177-3AD203B41FA5}">
                      <a16:colId xmlns:a16="http://schemas.microsoft.com/office/drawing/2014/main" val="2458041539"/>
                    </a:ext>
                  </a:extLst>
                </a:gridCol>
                <a:gridCol w="1402949">
                  <a:extLst>
                    <a:ext uri="{9D8B030D-6E8A-4147-A177-3AD203B41FA5}">
                      <a16:colId xmlns:a16="http://schemas.microsoft.com/office/drawing/2014/main" val="787242427"/>
                    </a:ext>
                  </a:extLst>
                </a:gridCol>
                <a:gridCol w="1617518">
                  <a:extLst>
                    <a:ext uri="{9D8B030D-6E8A-4147-A177-3AD203B41FA5}">
                      <a16:colId xmlns:a16="http://schemas.microsoft.com/office/drawing/2014/main" val="850786263"/>
                    </a:ext>
                  </a:extLst>
                </a:gridCol>
                <a:gridCol w="1452464">
                  <a:extLst>
                    <a:ext uri="{9D8B030D-6E8A-4147-A177-3AD203B41FA5}">
                      <a16:colId xmlns:a16="http://schemas.microsoft.com/office/drawing/2014/main" val="3562437040"/>
                    </a:ext>
                  </a:extLst>
                </a:gridCol>
                <a:gridCol w="1402949">
                  <a:extLst>
                    <a:ext uri="{9D8B030D-6E8A-4147-A177-3AD203B41FA5}">
                      <a16:colId xmlns:a16="http://schemas.microsoft.com/office/drawing/2014/main" val="3807896041"/>
                    </a:ext>
                  </a:extLst>
                </a:gridCol>
                <a:gridCol w="1122358">
                  <a:extLst>
                    <a:ext uri="{9D8B030D-6E8A-4147-A177-3AD203B41FA5}">
                      <a16:colId xmlns:a16="http://schemas.microsoft.com/office/drawing/2014/main" val="3678564585"/>
                    </a:ext>
                  </a:extLst>
                </a:gridCol>
                <a:gridCol w="1353433">
                  <a:extLst>
                    <a:ext uri="{9D8B030D-6E8A-4147-A177-3AD203B41FA5}">
                      <a16:colId xmlns:a16="http://schemas.microsoft.com/office/drawing/2014/main" val="3333478959"/>
                    </a:ext>
                  </a:extLst>
                </a:gridCol>
                <a:gridCol w="1204885">
                  <a:extLst>
                    <a:ext uri="{9D8B030D-6E8A-4147-A177-3AD203B41FA5}">
                      <a16:colId xmlns:a16="http://schemas.microsoft.com/office/drawing/2014/main" val="3305540303"/>
                    </a:ext>
                  </a:extLst>
                </a:gridCol>
              </a:tblGrid>
              <a:tr h="6863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highlight>
                            <a:srgbClr val="007DBC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7DBC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Quantity_per_invoice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Quantity_per_day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Quantity_per_month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Quantity_per_year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Sales_per_invoice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Sales_per_day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Sales_per_month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7DBC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Sales_per_year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7DBC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70009"/>
                  </a:ext>
                </a:extLst>
              </a:tr>
              <a:tr h="6863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172.77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57.15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1.32K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289.34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103.5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2.39K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55714"/>
                  </a:ext>
                </a:extLst>
              </a:tr>
              <a:tr h="6863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308.2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7.11K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565.86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500.26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11.55K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392909"/>
                  </a:ext>
                </a:extLst>
              </a:tr>
              <a:tr h="6863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-1.52K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-15.25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-368.32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-8.50K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-25.11K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-88.32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-2.13K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-49.26K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29033"/>
                  </a:ext>
                </a:extLst>
              </a:tr>
              <a:tr h="714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87.17K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604.67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14.61K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337.23K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11.88K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944.34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22.82K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526.67K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1730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15AE4A-B805-1770-3BB3-146052FD9DBC}"/>
              </a:ext>
            </a:extLst>
          </p:cNvPr>
          <p:cNvSpPr txBox="1"/>
          <p:nvPr/>
        </p:nvSpPr>
        <p:spPr>
          <a:xfrm>
            <a:off x="176979" y="4928331"/>
            <a:ext cx="11100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= Unit Prices *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Cancelled invoices have -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unique customers =7308 (after imputation)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9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23A1C-A1D2-78A0-FE59-1AB241D386B8}"/>
              </a:ext>
            </a:extLst>
          </p:cNvPr>
          <p:cNvSpPr txBox="1"/>
          <p:nvPr/>
        </p:nvSpPr>
        <p:spPr>
          <a:xfrm>
            <a:off x="176980" y="943896"/>
            <a:ext cx="1157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84513-9D76-3C3F-8AA2-79AB4DAC01BF}"/>
              </a:ext>
            </a:extLst>
          </p:cNvPr>
          <p:cNvSpPr txBox="1"/>
          <p:nvPr/>
        </p:nvSpPr>
        <p:spPr>
          <a:xfrm>
            <a:off x="181897" y="172911"/>
            <a:ext cx="1182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IN" sz="2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daily number of cancelled invoices have decreased by years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2B0124-E298-ECD0-983C-C4AF6099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F5B9DE-D165-F9E8-7236-C2DFB9FB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" y="3731096"/>
            <a:ext cx="5425103" cy="28974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20AE54-1440-194F-1F07-010589CB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28" y="943896"/>
            <a:ext cx="5636896" cy="30105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DA4D19-AD68-BB99-F11D-C7E7B1B23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" y="886298"/>
            <a:ext cx="5611917" cy="29972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04D4BB-6912-5322-90CD-F9E486E54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11" y="3674540"/>
            <a:ext cx="5636896" cy="30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07DBC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1129</Words>
  <Application>Microsoft Office PowerPoint</Application>
  <PresentationFormat>Widescreen</PresentationFormat>
  <Paragraphs>370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Banded</vt:lpstr>
      <vt:lpstr>PowerPoint Presentation</vt:lpstr>
      <vt:lpstr>PowerPoint Presentation</vt:lpstr>
      <vt:lpstr>Data Quality &amp;  observations </vt:lpstr>
      <vt:lpstr>PowerPoint Presentation</vt:lpstr>
      <vt:lpstr>Data Preparation &amp; Assumptions </vt:lpstr>
      <vt:lpstr>PowerPoint Presentation</vt:lpstr>
      <vt:lpstr>Key Insights &amp;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thomas</dc:creator>
  <cp:lastModifiedBy>abhishek thomas</cp:lastModifiedBy>
  <cp:revision>10</cp:revision>
  <dcterms:created xsi:type="dcterms:W3CDTF">2024-05-12T16:42:45Z</dcterms:created>
  <dcterms:modified xsi:type="dcterms:W3CDTF">2024-05-13T07:32:04Z</dcterms:modified>
</cp:coreProperties>
</file>