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9" r:id="rId4"/>
    <p:sldId id="261" r:id="rId5"/>
    <p:sldId id="270" r:id="rId6"/>
    <p:sldId id="264" r:id="rId7"/>
    <p:sldId id="257" r:id="rId8"/>
    <p:sldId id="262" r:id="rId9"/>
    <p:sldId id="258" r:id="rId10"/>
    <p:sldId id="265" r:id="rId11"/>
    <p:sldId id="271"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5F3A-1657-725E-4982-0BBFD818B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515856-3369-5801-4F98-54EB0C16A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870FD0-099F-1FD6-0C52-E1C26C0D7BD5}"/>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3D57D3D2-7890-B906-CCD3-9DCDE9171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A1FA8-CE58-5360-1ABD-B37556025BC8}"/>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69408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A70C-415A-CB0D-0599-99F0461DCA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9F53D5-C40B-30E2-4724-4FE0BB571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5EA770-8686-AF61-5F86-0F632F88B294}"/>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5B8A5A85-BC98-A72E-F77A-836638CF1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458A4-18D9-F449-6C59-4892B5F98028}"/>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253921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31A15-40D7-0526-C3C0-E89D9762F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2D56CB-2A3B-7D76-CBE0-3CD985801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73C06-C1C0-C3D1-409E-A55E99D4A0EA}"/>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AE18F532-4099-FCCA-AABF-1D87F02D0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1D238-EE64-3D06-F98A-B2FBB6A5D395}"/>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172755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3647-C8CE-E1E5-2C49-7C718DBA2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9C164B-490B-7AAB-0018-55D405FF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D3884F-2368-2DAE-EACB-C3A1A7E392C0}"/>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78673DDA-5C72-BBC3-394C-554105812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16D0E2-AC0B-7541-F445-9AD7AA2E3AFD}"/>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14127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54D5-D23E-69A3-DB71-F5EF2D636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3A79E7-8828-BA62-A517-A667FBE05A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FA6F97-D80E-6944-C2C8-64E5428475C3}"/>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9705F378-F10A-9F04-2FA6-DAB8D3D00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33AF1-5FB0-74E6-6878-C23FFED85EBD}"/>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5021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9664-74D1-A8E3-8972-252D7E2448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A322E9-5876-D843-4DB3-451223D5D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D9B112-FFD1-E909-3008-A80D559219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96D628-F527-A816-DC02-94A10DCBB33C}"/>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6" name="Footer Placeholder 5">
            <a:extLst>
              <a:ext uri="{FF2B5EF4-FFF2-40B4-BE49-F238E27FC236}">
                <a16:creationId xmlns:a16="http://schemas.microsoft.com/office/drawing/2014/main" id="{987933A3-3B8B-FCEA-6FD9-D2F96419C0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CF307-85EF-31DB-11C8-B7FEFE705A50}"/>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306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9B82-3D00-F5EA-2069-0212820727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9051CC-E1B2-A925-9042-72D5194D6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8D4213-CEFF-0782-CEB7-9059B0D9D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90BEA-BE7E-5E82-8002-9A13B72D2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8D8B4-CE4D-92CD-9662-3B2E2167E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4A4F4E-EAE0-0B39-5815-A6AC623BD457}"/>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8" name="Footer Placeholder 7">
            <a:extLst>
              <a:ext uri="{FF2B5EF4-FFF2-40B4-BE49-F238E27FC236}">
                <a16:creationId xmlns:a16="http://schemas.microsoft.com/office/drawing/2014/main" id="{03AB9F7F-A5BD-BCBF-E5B8-037FD695E9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6D6A14-972B-4BE0-2492-2AF6E87ED944}"/>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244390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410B-B924-E72C-4BA5-97B0EC3F23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7F0C8B-81C3-AA4D-2EB7-C5C21626034F}"/>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4" name="Footer Placeholder 3">
            <a:extLst>
              <a:ext uri="{FF2B5EF4-FFF2-40B4-BE49-F238E27FC236}">
                <a16:creationId xmlns:a16="http://schemas.microsoft.com/office/drawing/2014/main" id="{953B4677-A26D-39C3-2272-01F906244D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6717E3-AA63-7A1D-6425-51BCC5E9966D}"/>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123422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8D7D4-BFEF-F9EC-6510-CCB94FB4C6A7}"/>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3" name="Footer Placeholder 2">
            <a:extLst>
              <a:ext uri="{FF2B5EF4-FFF2-40B4-BE49-F238E27FC236}">
                <a16:creationId xmlns:a16="http://schemas.microsoft.com/office/drawing/2014/main" id="{8A3EF1D3-2567-75F2-36D9-A2FA235D73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374255-7646-AB9D-1FE6-E1FD88845058}"/>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426407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482E-5882-D6AB-7730-EA27B9B2E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A69EA-4BCD-E3DD-D450-31B14382D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0F2E9C-A2A8-D8D9-3C0A-1122B78A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A56CD-F243-51FA-3D08-800053B7BACA}"/>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6" name="Footer Placeholder 5">
            <a:extLst>
              <a:ext uri="{FF2B5EF4-FFF2-40B4-BE49-F238E27FC236}">
                <a16:creationId xmlns:a16="http://schemas.microsoft.com/office/drawing/2014/main" id="{893C8738-71D5-5357-39DA-8F8F26C608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6B561-F90E-7895-D36F-411A17A7DAE6}"/>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91683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22DB-8FB6-911B-13B3-1354635F0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871229-6E94-B91C-6670-AD4F7F90E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AC5DE2-40FE-C7D6-4F4D-70085F3E9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679DB-4D17-81AD-A619-CB2749B1ADD7}"/>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6" name="Footer Placeholder 5">
            <a:extLst>
              <a:ext uri="{FF2B5EF4-FFF2-40B4-BE49-F238E27FC236}">
                <a16:creationId xmlns:a16="http://schemas.microsoft.com/office/drawing/2014/main" id="{14A1F803-1D47-4A8A-4F9F-A4A426DEF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047E7-FECE-76F6-6FE1-F5425FF3C0B0}"/>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382935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73894-809D-C090-657F-F6115D2CD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D885A-6419-26BB-9BAD-9BF34A8D7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B02C7-9029-DF62-E9A2-26F3FC3BB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EF8001E3-9D4C-7828-21A0-CD26D3E6F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42226B-4E2D-1015-AC4A-5737F745FF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AEAF4-673A-4676-883E-3093C684D815}" type="slidenum">
              <a:rPr lang="en-IN" smtClean="0"/>
              <a:t>‹#›</a:t>
            </a:fld>
            <a:endParaRPr lang="en-IN"/>
          </a:p>
        </p:txBody>
      </p:sp>
    </p:spTree>
    <p:extLst>
      <p:ext uri="{BB962C8B-B14F-4D97-AF65-F5344CB8AC3E}">
        <p14:creationId xmlns:p14="http://schemas.microsoft.com/office/powerpoint/2010/main" val="218954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8A0E-179E-8183-EA6D-787B8206F56D}"/>
              </a:ext>
            </a:extLst>
          </p:cNvPr>
          <p:cNvSpPr>
            <a:spLocks noGrp="1"/>
          </p:cNvSpPr>
          <p:nvPr>
            <p:ph type="ctrTitle"/>
          </p:nvPr>
        </p:nvSpPr>
        <p:spPr>
          <a:xfrm>
            <a:off x="1524000" y="1600200"/>
            <a:ext cx="9144000" cy="2387600"/>
          </a:xfrm>
        </p:spPr>
        <p:txBody>
          <a:bodyPr>
            <a:normAutofit fontScale="90000"/>
          </a:bodyPr>
          <a:lstStyle/>
          <a:p>
            <a:r>
              <a:rPr lang="en-US" b="1" dirty="0"/>
              <a:t>Efficient forecasting and uncertainty quantification for large scale account level Monte Carlo models of debt recovery</a:t>
            </a:r>
            <a:endParaRPr lang="en-IN" b="1" dirty="0"/>
          </a:p>
        </p:txBody>
      </p:sp>
      <p:sp>
        <p:nvSpPr>
          <p:cNvPr id="3" name="Subtitle 2">
            <a:extLst>
              <a:ext uri="{FF2B5EF4-FFF2-40B4-BE49-F238E27FC236}">
                <a16:creationId xmlns:a16="http://schemas.microsoft.com/office/drawing/2014/main" id="{061F7A53-A06A-AC81-648D-D9D60D57F53D}"/>
              </a:ext>
            </a:extLst>
          </p:cNvPr>
          <p:cNvSpPr>
            <a:spLocks noGrp="1"/>
          </p:cNvSpPr>
          <p:nvPr>
            <p:ph type="subTitle" idx="1"/>
          </p:nvPr>
        </p:nvSpPr>
        <p:spPr>
          <a:xfrm>
            <a:off x="1524000" y="3897006"/>
            <a:ext cx="9144000" cy="1655762"/>
          </a:xfrm>
        </p:spPr>
        <p:txBody>
          <a:bodyPr/>
          <a:lstStyle/>
          <a:p>
            <a:endParaRPr lang="en-IN" dirty="0"/>
          </a:p>
          <a:p>
            <a:r>
              <a:rPr lang="en-IN" dirty="0"/>
              <a:t>Abhishek Thomas</a:t>
            </a:r>
          </a:p>
        </p:txBody>
      </p:sp>
    </p:spTree>
    <p:extLst>
      <p:ext uri="{BB962C8B-B14F-4D97-AF65-F5344CB8AC3E}">
        <p14:creationId xmlns:p14="http://schemas.microsoft.com/office/powerpoint/2010/main" val="3528540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r>
              <a:rPr lang="en-US" sz="6600" dirty="0">
                <a:latin typeface="Arial Black" panose="020B0A04020102020204" pitchFamily="34" charset="0"/>
              </a:rPr>
              <a:t>Error analysis and optimal number of </a:t>
            </a:r>
            <a:r>
              <a:rPr lang="en-US" sz="6600" dirty="0" err="1">
                <a:latin typeface="Arial Black" panose="020B0A04020102020204" pitchFamily="34" charset="0"/>
              </a:rPr>
              <a:t>realisations</a:t>
            </a:r>
            <a:endParaRPr lang="en-IN" sz="6600" b="1" dirty="0">
              <a:latin typeface="Arial Black" panose="020B0A04020102020204" pitchFamily="34" charset="0"/>
            </a:endParaRPr>
          </a:p>
        </p:txBody>
      </p:sp>
    </p:spTree>
    <p:extLst>
      <p:ext uri="{BB962C8B-B14F-4D97-AF65-F5344CB8AC3E}">
        <p14:creationId xmlns:p14="http://schemas.microsoft.com/office/powerpoint/2010/main" val="282968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01797-73B0-DDA3-D9FE-A490BCCB9F3C}"/>
              </a:ext>
            </a:extLst>
          </p:cNvPr>
          <p:cNvSpPr txBox="1"/>
          <p:nvPr/>
        </p:nvSpPr>
        <p:spPr>
          <a:xfrm>
            <a:off x="452284" y="580103"/>
            <a:ext cx="10638503" cy="646331"/>
          </a:xfrm>
          <a:prstGeom prst="rect">
            <a:avLst/>
          </a:prstGeom>
          <a:noFill/>
        </p:spPr>
        <p:txBody>
          <a:bodyPr wrap="square" rtlCol="0">
            <a:spAutoFit/>
          </a:bodyPr>
          <a:lstStyle/>
          <a:p>
            <a:pPr marL="285750" indent="-285750">
              <a:buFontTx/>
              <a:buChar char="-"/>
            </a:pPr>
            <a:r>
              <a:rPr lang="en-IN" dirty="0"/>
              <a:t>The accounts which need to be selected should be having high variance as they contribute more</a:t>
            </a:r>
          </a:p>
          <a:p>
            <a:pPr marL="285750" indent="-285750">
              <a:buFontTx/>
              <a:buChar char="-"/>
            </a:pPr>
            <a:r>
              <a:rPr lang="en-IN" dirty="0"/>
              <a:t>Accounts with high variance in covariates should be picked from each segment for the monte </a:t>
            </a:r>
            <a:r>
              <a:rPr lang="en-IN" dirty="0" err="1"/>
              <a:t>carlo</a:t>
            </a:r>
            <a:r>
              <a:rPr lang="en-IN" dirty="0"/>
              <a:t> simulation</a:t>
            </a:r>
          </a:p>
        </p:txBody>
      </p:sp>
    </p:spTree>
    <p:extLst>
      <p:ext uri="{BB962C8B-B14F-4D97-AF65-F5344CB8AC3E}">
        <p14:creationId xmlns:p14="http://schemas.microsoft.com/office/powerpoint/2010/main" val="69487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pPr lvl="1"/>
            <a:r>
              <a:rPr lang="en-IN" sz="6600" dirty="0">
                <a:latin typeface="Arial Black" panose="020B0A04020102020204" pitchFamily="34" charset="0"/>
              </a:rPr>
              <a:t>Uncertainty quantification </a:t>
            </a:r>
            <a:endParaRPr lang="en-US" sz="6600" dirty="0">
              <a:latin typeface="Arial Black" panose="020B0A04020102020204" pitchFamily="34" charset="0"/>
            </a:endParaRPr>
          </a:p>
        </p:txBody>
      </p:sp>
    </p:spTree>
    <p:extLst>
      <p:ext uri="{BB962C8B-B14F-4D97-AF65-F5344CB8AC3E}">
        <p14:creationId xmlns:p14="http://schemas.microsoft.com/office/powerpoint/2010/main" val="202646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pPr lvl="1"/>
            <a:r>
              <a:rPr lang="en-IN" sz="6600" dirty="0">
                <a:latin typeface="Arial Black" panose="020B0A04020102020204" pitchFamily="34" charset="0"/>
              </a:rPr>
              <a:t>Protection of portfolio-level forecasts</a:t>
            </a:r>
            <a:endParaRPr lang="en-US" sz="6600" dirty="0">
              <a:latin typeface="Arial Black" panose="020B0A04020102020204" pitchFamily="34" charset="0"/>
            </a:endParaRPr>
          </a:p>
        </p:txBody>
      </p:sp>
    </p:spTree>
    <p:extLst>
      <p:ext uri="{BB962C8B-B14F-4D97-AF65-F5344CB8AC3E}">
        <p14:creationId xmlns:p14="http://schemas.microsoft.com/office/powerpoint/2010/main" val="394979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pPr lvl="1"/>
            <a:r>
              <a:rPr lang="en-US" sz="6600" dirty="0">
                <a:latin typeface="Arial Black" panose="020B0A04020102020204" pitchFamily="34" charset="0"/>
              </a:rPr>
              <a:t>Predicting the variance of independent accounts using Gaussian process emulators </a:t>
            </a:r>
          </a:p>
        </p:txBody>
      </p:sp>
    </p:spTree>
    <p:extLst>
      <p:ext uri="{BB962C8B-B14F-4D97-AF65-F5344CB8AC3E}">
        <p14:creationId xmlns:p14="http://schemas.microsoft.com/office/powerpoint/2010/main" val="379059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23A33-3865-1AEA-80BE-A066A7085AEA}"/>
              </a:ext>
            </a:extLst>
          </p:cNvPr>
          <p:cNvSpPr>
            <a:spLocks noGrp="1"/>
          </p:cNvSpPr>
          <p:nvPr>
            <p:ph idx="1"/>
          </p:nvPr>
        </p:nvSpPr>
        <p:spPr>
          <a:xfrm>
            <a:off x="533400" y="2032103"/>
            <a:ext cx="10515600" cy="4351338"/>
          </a:xfrm>
        </p:spPr>
        <p:txBody>
          <a:bodyPr>
            <a:normAutofit/>
          </a:bodyPr>
          <a:lstStyle/>
          <a:p>
            <a:r>
              <a:rPr lang="en-IN" dirty="0"/>
              <a:t>Challenges &amp; solution</a:t>
            </a:r>
          </a:p>
          <a:p>
            <a:r>
              <a:rPr lang="en-IN" dirty="0"/>
              <a:t>Results</a:t>
            </a:r>
          </a:p>
          <a:p>
            <a:r>
              <a:rPr lang="en-IN" dirty="0"/>
              <a:t>Methods and Details</a:t>
            </a:r>
          </a:p>
          <a:p>
            <a:pPr lvl="1"/>
            <a:r>
              <a:rPr lang="en-IN" dirty="0"/>
              <a:t>Representative model</a:t>
            </a:r>
          </a:p>
          <a:p>
            <a:pPr lvl="1"/>
            <a:r>
              <a:rPr lang="en-US" dirty="0"/>
              <a:t>Error analysis and optimal number of </a:t>
            </a:r>
            <a:r>
              <a:rPr lang="en-US" dirty="0" err="1"/>
              <a:t>realisations</a:t>
            </a:r>
            <a:endParaRPr lang="en-US" dirty="0"/>
          </a:p>
          <a:p>
            <a:pPr lvl="1"/>
            <a:r>
              <a:rPr lang="en-IN" dirty="0"/>
              <a:t>Uncertainty quantification </a:t>
            </a:r>
            <a:endParaRPr lang="en-US" dirty="0"/>
          </a:p>
          <a:p>
            <a:pPr lvl="1"/>
            <a:r>
              <a:rPr lang="en-IN" dirty="0"/>
              <a:t>Protection of portfolio-level forecasts</a:t>
            </a:r>
            <a:endParaRPr lang="en-US" dirty="0"/>
          </a:p>
          <a:p>
            <a:pPr lvl="1"/>
            <a:r>
              <a:rPr lang="en-US" dirty="0"/>
              <a:t>Predicting the variance of independent accounts using Gaussian process emulators </a:t>
            </a:r>
          </a:p>
          <a:p>
            <a:pPr marL="0" indent="0">
              <a:buNone/>
            </a:pPr>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BFD2C131-14E1-E4AF-6A3A-520291AE7B18}"/>
              </a:ext>
            </a:extLst>
          </p:cNvPr>
          <p:cNvSpPr txBox="1"/>
          <p:nvPr/>
        </p:nvSpPr>
        <p:spPr>
          <a:xfrm>
            <a:off x="533400" y="294968"/>
            <a:ext cx="8610600" cy="1323439"/>
          </a:xfrm>
          <a:prstGeom prst="rect">
            <a:avLst/>
          </a:prstGeom>
          <a:noFill/>
        </p:spPr>
        <p:txBody>
          <a:bodyPr wrap="square" rtlCol="0">
            <a:spAutoFit/>
          </a:bodyPr>
          <a:lstStyle/>
          <a:p>
            <a:r>
              <a:rPr lang="en-IN" sz="8000" b="1" dirty="0"/>
              <a:t>INDEX</a:t>
            </a:r>
          </a:p>
        </p:txBody>
      </p:sp>
    </p:spTree>
    <p:extLst>
      <p:ext uri="{BB962C8B-B14F-4D97-AF65-F5344CB8AC3E}">
        <p14:creationId xmlns:p14="http://schemas.microsoft.com/office/powerpoint/2010/main" val="405447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rmAutofit fontScale="90000"/>
          </a:bodyPr>
          <a:lstStyle/>
          <a:p>
            <a:r>
              <a:rPr lang="en-IN" sz="6600" b="1" dirty="0">
                <a:latin typeface="Arial Black" panose="020B0A04020102020204" pitchFamily="34" charset="0"/>
              </a:rPr>
              <a:t>Challenges &amp; </a:t>
            </a:r>
            <a:br>
              <a:rPr lang="en-IN" sz="6600" b="1" dirty="0">
                <a:latin typeface="Arial Black" panose="020B0A04020102020204" pitchFamily="34" charset="0"/>
              </a:rPr>
            </a:br>
            <a:r>
              <a:rPr lang="en-IN" sz="6600" b="1" dirty="0">
                <a:latin typeface="Arial Black" panose="020B0A04020102020204" pitchFamily="34" charset="0"/>
              </a:rPr>
              <a:t>Solutions</a:t>
            </a:r>
          </a:p>
        </p:txBody>
      </p:sp>
    </p:spTree>
    <p:extLst>
      <p:ext uri="{BB962C8B-B14F-4D97-AF65-F5344CB8AC3E}">
        <p14:creationId xmlns:p14="http://schemas.microsoft.com/office/powerpoint/2010/main" val="41221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CC8A1D-D6C2-788C-E079-AAF751EA0DB3}"/>
              </a:ext>
            </a:extLst>
          </p:cNvPr>
          <p:cNvSpPr txBox="1"/>
          <p:nvPr/>
        </p:nvSpPr>
        <p:spPr>
          <a:xfrm>
            <a:off x="1032386" y="262712"/>
            <a:ext cx="9409471" cy="3477875"/>
          </a:xfrm>
          <a:prstGeom prst="rect">
            <a:avLst/>
          </a:prstGeom>
          <a:noFill/>
        </p:spPr>
        <p:txBody>
          <a:bodyPr wrap="square" rtlCol="0">
            <a:spAutoFit/>
          </a:bodyPr>
          <a:lstStyle/>
          <a:p>
            <a:r>
              <a:rPr lang="en-IN" sz="2000" b="1" dirty="0"/>
              <a:t>Challenge</a:t>
            </a:r>
          </a:p>
          <a:p>
            <a:pPr marL="285750" indent="-285750">
              <a:buFontTx/>
              <a:buChar char="-"/>
            </a:pPr>
            <a:r>
              <a:rPr lang="en-IN" sz="2000" dirty="0"/>
              <a:t>Have to predict probability of payment for each account for each month in next 7 years (84 points)</a:t>
            </a:r>
          </a:p>
          <a:p>
            <a:pPr marL="285750" indent="-285750">
              <a:buFontTx/>
              <a:buChar char="-"/>
            </a:pPr>
            <a:r>
              <a:rPr lang="en-IN" sz="2000" dirty="0"/>
              <a:t>Have to use individual level forecast which is aggregated to make population level forecast on a biannual basis called </a:t>
            </a:r>
            <a:r>
              <a:rPr lang="en-IN" sz="2000" b="1" dirty="0"/>
              <a:t>forecasting rounds</a:t>
            </a:r>
          </a:p>
          <a:p>
            <a:pPr marL="285750" indent="-285750">
              <a:buFontTx/>
              <a:buChar char="-"/>
            </a:pPr>
            <a:r>
              <a:rPr lang="en-IN" sz="2000" dirty="0"/>
              <a:t>Need to use monte Carlo simulation because there are lot of random factors</a:t>
            </a:r>
          </a:p>
          <a:p>
            <a:pPr marL="285750" indent="-285750">
              <a:buFontTx/>
              <a:buChar char="-"/>
            </a:pPr>
            <a:r>
              <a:rPr lang="en-IN" sz="2000" dirty="0"/>
              <a:t>Using monte Carlo is expensive because there are millions of heterogenous accounts, even though model is simple logistic regression to find the probability of payment</a:t>
            </a:r>
          </a:p>
          <a:p>
            <a:pPr marL="285750" indent="-285750">
              <a:buFontTx/>
              <a:buChar char="-"/>
            </a:pPr>
            <a:r>
              <a:rPr lang="en-IN" sz="2000" dirty="0"/>
              <a:t>Since there are so many accounts its outcomes are limited and the simulation will be too expensive to carry for all accounts, we don’t know how to use the limited amount of outcomes and if we are using it with how much certainty can we say</a:t>
            </a:r>
          </a:p>
        </p:txBody>
      </p:sp>
      <p:sp>
        <p:nvSpPr>
          <p:cNvPr id="6" name="TextBox 5">
            <a:extLst>
              <a:ext uri="{FF2B5EF4-FFF2-40B4-BE49-F238E27FC236}">
                <a16:creationId xmlns:a16="http://schemas.microsoft.com/office/drawing/2014/main" id="{856E8D20-0862-4622-61DC-26A33263E5C4}"/>
              </a:ext>
            </a:extLst>
          </p:cNvPr>
          <p:cNvSpPr txBox="1"/>
          <p:nvPr/>
        </p:nvSpPr>
        <p:spPr>
          <a:xfrm>
            <a:off x="1032387" y="4348519"/>
            <a:ext cx="9409471" cy="2246769"/>
          </a:xfrm>
          <a:prstGeom prst="rect">
            <a:avLst/>
          </a:prstGeom>
          <a:noFill/>
        </p:spPr>
        <p:txBody>
          <a:bodyPr wrap="square" rtlCol="0">
            <a:spAutoFit/>
          </a:bodyPr>
          <a:lstStyle/>
          <a:p>
            <a:r>
              <a:rPr lang="en-IN" sz="2000" b="1" dirty="0"/>
              <a:t>Solution</a:t>
            </a:r>
          </a:p>
          <a:p>
            <a:pPr marL="285750" indent="-285750">
              <a:buFontTx/>
              <a:buChar char="-"/>
            </a:pPr>
            <a:r>
              <a:rPr lang="en-IN" sz="2000" dirty="0"/>
              <a:t>Creating an efficient monte </a:t>
            </a:r>
            <a:r>
              <a:rPr lang="en-IN" sz="2000" dirty="0" err="1"/>
              <a:t>carlo</a:t>
            </a:r>
            <a:r>
              <a:rPr lang="en-IN" sz="2000" dirty="0"/>
              <a:t> simulation to give only required outcomes or predictions by reducing variance </a:t>
            </a:r>
          </a:p>
          <a:p>
            <a:pPr marL="285750" indent="-285750">
              <a:buFontTx/>
              <a:buChar char="-"/>
            </a:pPr>
            <a:r>
              <a:rPr lang="en-IN" sz="2000" dirty="0"/>
              <a:t>Uncertainty interval in the aggregated forecast</a:t>
            </a:r>
          </a:p>
          <a:p>
            <a:pPr marL="285750" indent="-285750">
              <a:buFontTx/>
              <a:buChar char="-"/>
            </a:pPr>
            <a:r>
              <a:rPr lang="en-IN" sz="2000" dirty="0"/>
              <a:t>To implement the above 2 things we make gaussian process emulator for prediction interval and efficient </a:t>
            </a:r>
            <a:r>
              <a:rPr lang="en-IN" sz="2000" dirty="0" err="1"/>
              <a:t>carlo</a:t>
            </a:r>
            <a:r>
              <a:rPr lang="en-IN" sz="2000" dirty="0"/>
              <a:t> outcomes</a:t>
            </a:r>
          </a:p>
          <a:p>
            <a:pPr marL="285750" indent="-285750">
              <a:buFontTx/>
              <a:buChar char="-"/>
            </a:pPr>
            <a:endParaRPr lang="en-IN" sz="2000" dirty="0"/>
          </a:p>
        </p:txBody>
      </p:sp>
    </p:spTree>
    <p:extLst>
      <p:ext uri="{BB962C8B-B14F-4D97-AF65-F5344CB8AC3E}">
        <p14:creationId xmlns:p14="http://schemas.microsoft.com/office/powerpoint/2010/main" val="174854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rmAutofit/>
          </a:bodyPr>
          <a:lstStyle/>
          <a:p>
            <a:r>
              <a:rPr lang="en-IN" sz="6600" b="1" dirty="0">
                <a:latin typeface="Arial Black" panose="020B0A04020102020204" pitchFamily="34" charset="0"/>
              </a:rPr>
              <a:t>Results</a:t>
            </a:r>
          </a:p>
        </p:txBody>
      </p:sp>
    </p:spTree>
    <p:extLst>
      <p:ext uri="{BB962C8B-B14F-4D97-AF65-F5344CB8AC3E}">
        <p14:creationId xmlns:p14="http://schemas.microsoft.com/office/powerpoint/2010/main" val="414993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rmAutofit/>
          </a:bodyPr>
          <a:lstStyle/>
          <a:p>
            <a:r>
              <a:rPr lang="en-IN" sz="6600" b="1" dirty="0">
                <a:latin typeface="Arial Black" panose="020B0A04020102020204" pitchFamily="34" charset="0"/>
              </a:rPr>
              <a:t>Representative model</a:t>
            </a:r>
          </a:p>
        </p:txBody>
      </p:sp>
    </p:spTree>
    <p:extLst>
      <p:ext uri="{BB962C8B-B14F-4D97-AF65-F5344CB8AC3E}">
        <p14:creationId xmlns:p14="http://schemas.microsoft.com/office/powerpoint/2010/main" val="411758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83B4E5-D1A5-4B0F-4932-50B561DE0D06}"/>
              </a:ext>
            </a:extLst>
          </p:cNvPr>
          <p:cNvPicPr>
            <a:picLocks noChangeAspect="1"/>
          </p:cNvPicPr>
          <p:nvPr/>
        </p:nvPicPr>
        <p:blipFill>
          <a:blip r:embed="rId2"/>
          <a:stretch>
            <a:fillRect/>
          </a:stretch>
        </p:blipFill>
        <p:spPr>
          <a:xfrm>
            <a:off x="6484480" y="571590"/>
            <a:ext cx="5255235" cy="2206923"/>
          </a:xfrm>
          <a:prstGeom prst="rect">
            <a:avLst/>
          </a:prstGeom>
        </p:spPr>
      </p:pic>
      <p:sp>
        <p:nvSpPr>
          <p:cNvPr id="11" name="TextBox 10">
            <a:extLst>
              <a:ext uri="{FF2B5EF4-FFF2-40B4-BE49-F238E27FC236}">
                <a16:creationId xmlns:a16="http://schemas.microsoft.com/office/drawing/2014/main" id="{731385C7-8AC4-3750-443B-431BD4ADCF48}"/>
              </a:ext>
            </a:extLst>
          </p:cNvPr>
          <p:cNvSpPr txBox="1"/>
          <p:nvPr/>
        </p:nvSpPr>
        <p:spPr>
          <a:xfrm>
            <a:off x="452285" y="258035"/>
            <a:ext cx="5348748" cy="6247864"/>
          </a:xfrm>
          <a:prstGeom prst="rect">
            <a:avLst/>
          </a:prstGeom>
          <a:noFill/>
        </p:spPr>
        <p:txBody>
          <a:bodyPr wrap="square" rtlCol="0">
            <a:spAutoFit/>
          </a:bodyPr>
          <a:lstStyle/>
          <a:p>
            <a:r>
              <a:rPr lang="en-IN" sz="1600" b="1" dirty="0"/>
              <a:t>Population</a:t>
            </a:r>
          </a:p>
          <a:p>
            <a:r>
              <a:rPr lang="en-IN" sz="1600" dirty="0"/>
              <a:t>Accounts </a:t>
            </a:r>
            <a:r>
              <a:rPr lang="en-US" sz="1600" dirty="0"/>
              <a:t>has accumulated over more than a decade and is composed of a wide variety of products, from loans, overdrafts, and credit cards to mail order credit, telecommunication debt, and student loans. As such the portfolio is highly heterogeneous, and the model is complex. </a:t>
            </a:r>
          </a:p>
          <a:p>
            <a:endParaRPr lang="en-US" sz="1600" dirty="0"/>
          </a:p>
          <a:p>
            <a:r>
              <a:rPr lang="en-US" sz="1600" b="1" dirty="0"/>
              <a:t>Representative</a:t>
            </a:r>
            <a:r>
              <a:rPr lang="en-US" sz="1600" dirty="0"/>
              <a:t> model used to simplify the AGL model and shares the main characteristics of AGL’s model.</a:t>
            </a:r>
          </a:p>
          <a:p>
            <a:endParaRPr lang="en-US" sz="1600" dirty="0"/>
          </a:p>
          <a:p>
            <a:r>
              <a:rPr lang="en-US" sz="1600" b="1" dirty="0"/>
              <a:t>Model Parameters</a:t>
            </a:r>
          </a:p>
          <a:p>
            <a:r>
              <a:rPr lang="en-US" sz="1600" dirty="0"/>
              <a:t>Uses logistic regression time series to give output </a:t>
            </a:r>
            <a:r>
              <a:rPr lang="en-US" sz="1600" b="1" dirty="0"/>
              <a:t>Pit </a:t>
            </a:r>
            <a:r>
              <a:rPr lang="en-US" sz="1600" dirty="0"/>
              <a:t>which is probability of payment for next month using inputs of previous month. The inputs are </a:t>
            </a:r>
          </a:p>
          <a:p>
            <a:pPr marL="285750" indent="-285750">
              <a:buFontTx/>
              <a:buChar char="-"/>
            </a:pPr>
            <a:r>
              <a:rPr lang="en-US" sz="1600" b="1" dirty="0" err="1"/>
              <a:t>Xit</a:t>
            </a:r>
            <a:r>
              <a:rPr lang="en-US" sz="1600" b="1" dirty="0"/>
              <a:t>(collection amount), </a:t>
            </a:r>
            <a:r>
              <a:rPr lang="en-US" sz="1600" dirty="0"/>
              <a:t>the amount paid by the customer</a:t>
            </a:r>
            <a:endParaRPr lang="en-US" sz="1600" b="1" dirty="0"/>
          </a:p>
          <a:p>
            <a:pPr marL="285750" indent="-285750">
              <a:buFontTx/>
              <a:buChar char="-"/>
            </a:pPr>
            <a:r>
              <a:rPr lang="en-US" sz="1600" b="1" dirty="0" err="1"/>
              <a:t>Yit</a:t>
            </a:r>
            <a:r>
              <a:rPr lang="en-US" sz="1600" b="1" dirty="0"/>
              <a:t>(Payment indicator), </a:t>
            </a:r>
            <a:r>
              <a:rPr lang="en-US" sz="1600" dirty="0"/>
              <a:t>1 or 0 </a:t>
            </a:r>
          </a:p>
          <a:p>
            <a:pPr marL="285750" indent="-285750">
              <a:buFontTx/>
              <a:buChar char="-"/>
            </a:pPr>
            <a:r>
              <a:rPr lang="en-US" sz="1600" b="1" dirty="0"/>
              <a:t>Zit(Covariates</a:t>
            </a:r>
            <a:r>
              <a:rPr lang="en-IN" sz="1600" dirty="0"/>
              <a:t>(Bit, Cit, Sit, </a:t>
            </a:r>
            <a:r>
              <a:rPr lang="en-IN" sz="1600" dirty="0" err="1"/>
              <a:t>Eit</a:t>
            </a:r>
            <a:r>
              <a:rPr lang="en-IN" sz="1600" dirty="0"/>
              <a:t>)</a:t>
            </a:r>
            <a:r>
              <a:rPr lang="en-US" sz="1600" b="1" dirty="0"/>
              <a:t>)</a:t>
            </a:r>
          </a:p>
          <a:p>
            <a:pPr marL="742950" lvl="1" indent="-285750">
              <a:buFontTx/>
              <a:buChar char="-"/>
            </a:pPr>
            <a:r>
              <a:rPr lang="en-US" sz="1600" b="1" dirty="0"/>
              <a:t>Bit,</a:t>
            </a:r>
            <a:r>
              <a:rPr lang="en-US" sz="1600" dirty="0"/>
              <a:t> balance amount</a:t>
            </a:r>
          </a:p>
          <a:p>
            <a:pPr marL="742950" lvl="1" indent="-285750">
              <a:buFontTx/>
              <a:buChar char="-"/>
            </a:pPr>
            <a:r>
              <a:rPr lang="en-US" sz="1600" b="1" dirty="0"/>
              <a:t>Cit, </a:t>
            </a:r>
            <a:r>
              <a:rPr lang="en-US" sz="1600" dirty="0"/>
              <a:t>credit score</a:t>
            </a:r>
          </a:p>
          <a:p>
            <a:pPr marL="742950" lvl="1" indent="-285750">
              <a:buFontTx/>
              <a:buChar char="-"/>
            </a:pPr>
            <a:r>
              <a:rPr lang="en-US" sz="1600" b="1" dirty="0"/>
              <a:t>Sit, </a:t>
            </a:r>
            <a:r>
              <a:rPr lang="en-US" sz="1600" dirty="0"/>
              <a:t>operational segment</a:t>
            </a:r>
          </a:p>
          <a:p>
            <a:pPr marL="742950" lvl="1" indent="-285750">
              <a:buFontTx/>
              <a:buChar char="-"/>
            </a:pPr>
            <a:r>
              <a:rPr lang="en-US" sz="1600" b="1" dirty="0" err="1"/>
              <a:t>Eit</a:t>
            </a:r>
            <a:r>
              <a:rPr lang="en-US" sz="1600" b="1" dirty="0"/>
              <a:t>,</a:t>
            </a:r>
            <a:r>
              <a:rPr lang="en-US" sz="1600" dirty="0"/>
              <a:t> eligibility indicator</a:t>
            </a:r>
          </a:p>
          <a:p>
            <a:r>
              <a:rPr lang="en-US" sz="1600" dirty="0"/>
              <a:t>Where</a:t>
            </a:r>
          </a:p>
          <a:p>
            <a:r>
              <a:rPr lang="en-US" sz="1600" dirty="0" err="1"/>
              <a:t>i</a:t>
            </a:r>
            <a:r>
              <a:rPr lang="en-US" sz="1600" dirty="0"/>
              <a:t> ranges from 1 to N,</a:t>
            </a:r>
          </a:p>
          <a:p>
            <a:r>
              <a:rPr lang="en-US" sz="1600" dirty="0"/>
              <a:t>t ranges from 1 to 12*7= 84 months</a:t>
            </a:r>
          </a:p>
          <a:p>
            <a:endParaRPr lang="en-IN" sz="1600" dirty="0"/>
          </a:p>
        </p:txBody>
      </p:sp>
      <p:pic>
        <p:nvPicPr>
          <p:cNvPr id="13" name="Picture 12">
            <a:extLst>
              <a:ext uri="{FF2B5EF4-FFF2-40B4-BE49-F238E27FC236}">
                <a16:creationId xmlns:a16="http://schemas.microsoft.com/office/drawing/2014/main" id="{A6187CC6-91B0-863B-56F3-9F88482EB498}"/>
              </a:ext>
            </a:extLst>
          </p:cNvPr>
          <p:cNvPicPr>
            <a:picLocks noChangeAspect="1"/>
          </p:cNvPicPr>
          <p:nvPr/>
        </p:nvPicPr>
        <p:blipFill>
          <a:blip r:embed="rId3"/>
          <a:stretch>
            <a:fillRect/>
          </a:stretch>
        </p:blipFill>
        <p:spPr>
          <a:xfrm>
            <a:off x="7157406" y="5220070"/>
            <a:ext cx="3698869" cy="1066340"/>
          </a:xfrm>
          <a:prstGeom prst="rect">
            <a:avLst/>
          </a:prstGeom>
        </p:spPr>
      </p:pic>
      <p:pic>
        <p:nvPicPr>
          <p:cNvPr id="15" name="Picture 14">
            <a:extLst>
              <a:ext uri="{FF2B5EF4-FFF2-40B4-BE49-F238E27FC236}">
                <a16:creationId xmlns:a16="http://schemas.microsoft.com/office/drawing/2014/main" id="{58AB9746-F969-6976-6D93-91E98F60056B}"/>
              </a:ext>
            </a:extLst>
          </p:cNvPr>
          <p:cNvPicPr>
            <a:picLocks noChangeAspect="1"/>
          </p:cNvPicPr>
          <p:nvPr/>
        </p:nvPicPr>
        <p:blipFill>
          <a:blip r:embed="rId4"/>
          <a:stretch>
            <a:fillRect/>
          </a:stretch>
        </p:blipFill>
        <p:spPr>
          <a:xfrm>
            <a:off x="6096000" y="3509217"/>
            <a:ext cx="5617434" cy="1140542"/>
          </a:xfrm>
          <a:prstGeom prst="rect">
            <a:avLst/>
          </a:prstGeom>
        </p:spPr>
      </p:pic>
    </p:spTree>
    <p:extLst>
      <p:ext uri="{BB962C8B-B14F-4D97-AF65-F5344CB8AC3E}">
        <p14:creationId xmlns:p14="http://schemas.microsoft.com/office/powerpoint/2010/main" val="346421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8975C8-A9FD-7595-8622-E29665C219C9}"/>
              </a:ext>
            </a:extLst>
          </p:cNvPr>
          <p:cNvSpPr txBox="1"/>
          <p:nvPr/>
        </p:nvSpPr>
        <p:spPr>
          <a:xfrm>
            <a:off x="629264" y="501445"/>
            <a:ext cx="9704438" cy="5355312"/>
          </a:xfrm>
          <a:prstGeom prst="rect">
            <a:avLst/>
          </a:prstGeom>
          <a:noFill/>
        </p:spPr>
        <p:txBody>
          <a:bodyPr wrap="square" rtlCol="0">
            <a:spAutoFit/>
          </a:bodyPr>
          <a:lstStyle/>
          <a:p>
            <a:r>
              <a:rPr lang="en-IN" b="1" dirty="0"/>
              <a:t>Methodology</a:t>
            </a:r>
          </a:p>
          <a:p>
            <a:pPr marL="285750" indent="-285750">
              <a:buFontTx/>
              <a:buChar char="-"/>
            </a:pPr>
            <a:r>
              <a:rPr lang="en-US" dirty="0"/>
              <a:t>the covariate values for N accounts are initialized via simulation from appropriate distributions to give heterogeneous </a:t>
            </a:r>
            <a:r>
              <a:rPr lang="en-US" dirty="0" err="1"/>
              <a:t>behaviour</a:t>
            </a:r>
            <a:r>
              <a:rPr lang="en-US" dirty="0"/>
              <a:t> similar to that observed in AGL’s </a:t>
            </a:r>
            <a:r>
              <a:rPr lang="en-US" dirty="0" err="1"/>
              <a:t>commerical</a:t>
            </a:r>
            <a:r>
              <a:rPr lang="en-US" dirty="0"/>
              <a:t> model</a:t>
            </a:r>
          </a:p>
          <a:p>
            <a:pPr marL="285750" indent="-285750">
              <a:buFontTx/>
              <a:buChar char="-"/>
            </a:pPr>
            <a:r>
              <a:rPr lang="en-US" dirty="0"/>
              <a:t>Si1 can be put into 1(20%), 2(20%) or 3(60%) </a:t>
            </a:r>
            <a:r>
              <a:rPr lang="en-US" dirty="0" err="1"/>
              <a:t>segement</a:t>
            </a:r>
            <a:r>
              <a:rPr lang="en-US" dirty="0"/>
              <a:t> . Where </a:t>
            </a:r>
          </a:p>
          <a:p>
            <a:pPr marL="742950" lvl="1" indent="-285750">
              <a:buFontTx/>
              <a:buChar char="-"/>
            </a:pPr>
            <a:r>
              <a:rPr lang="en-US" dirty="0"/>
              <a:t>1, mostly likely to pay</a:t>
            </a:r>
          </a:p>
          <a:p>
            <a:pPr marL="742950" lvl="1" indent="-285750">
              <a:buFontTx/>
              <a:buChar char="-"/>
            </a:pPr>
            <a:r>
              <a:rPr lang="en-US" dirty="0"/>
              <a:t>2, can pay </a:t>
            </a:r>
          </a:p>
          <a:p>
            <a:pPr marL="742950" lvl="1" indent="-285750">
              <a:buFontTx/>
              <a:buChar char="-"/>
            </a:pPr>
            <a:r>
              <a:rPr lang="en-US" dirty="0"/>
              <a:t>3, very difficult to pay amount</a:t>
            </a:r>
          </a:p>
          <a:p>
            <a:pPr marL="285750" indent="-285750">
              <a:buFontTx/>
              <a:buChar char="-"/>
            </a:pPr>
            <a:endParaRPr lang="en-US" dirty="0"/>
          </a:p>
          <a:p>
            <a:r>
              <a:rPr lang="en-US" b="1" dirty="0"/>
              <a:t>Segment transition</a:t>
            </a:r>
          </a:p>
          <a:p>
            <a:pPr marL="285750" indent="-285750">
              <a:buFontTx/>
              <a:buChar char="-"/>
            </a:pPr>
            <a:r>
              <a:rPr lang="en-US" dirty="0"/>
              <a:t>Accounts can transition between if the meet the </a:t>
            </a:r>
            <a:r>
              <a:rPr lang="en-US" dirty="0" err="1"/>
              <a:t>criterias</a:t>
            </a:r>
            <a:endParaRPr lang="en-US" dirty="0"/>
          </a:p>
          <a:p>
            <a:pPr marL="742950" lvl="1" indent="-285750">
              <a:buFontTx/>
              <a:buChar char="-"/>
            </a:pPr>
            <a:r>
              <a:rPr lang="en-US" dirty="0"/>
              <a:t>the account is eligible for transition; </a:t>
            </a:r>
          </a:p>
          <a:p>
            <a:pPr marL="742950" lvl="1" indent="-285750">
              <a:buFontTx/>
              <a:buChar char="-"/>
            </a:pPr>
            <a:r>
              <a:rPr lang="en-US" dirty="0"/>
              <a:t>the account is in Segment 3; </a:t>
            </a:r>
          </a:p>
          <a:p>
            <a:pPr marL="742950" lvl="1" indent="-285750">
              <a:buFontTx/>
              <a:buChar char="-"/>
            </a:pPr>
            <a:r>
              <a:rPr lang="en-US" dirty="0"/>
              <a:t>the account did not make a payment in the preceding month.</a:t>
            </a:r>
            <a:endParaRPr lang="en-US" b="1" dirty="0"/>
          </a:p>
          <a:p>
            <a:pPr marL="285750" indent="-285750">
              <a:buFontTx/>
              <a:buChar char="-"/>
            </a:pPr>
            <a:r>
              <a:rPr lang="en-US" b="1" dirty="0" err="1"/>
              <a:t>Eit</a:t>
            </a:r>
            <a:r>
              <a:rPr lang="en-US" b="1" dirty="0"/>
              <a:t> </a:t>
            </a:r>
            <a:r>
              <a:rPr lang="en-US" dirty="0"/>
              <a:t>Eligibility is decided according to a time-independent indicator covariate Ei which is initialized according to Ei ∼ Bernoulli(0.1).</a:t>
            </a:r>
          </a:p>
          <a:p>
            <a:pPr marL="285750" indent="-285750">
              <a:buFontTx/>
              <a:buChar char="-"/>
            </a:pPr>
            <a:r>
              <a:rPr lang="en-US" dirty="0"/>
              <a:t>Segment transition is also dependent on other payment pattern of other accounts </a:t>
            </a:r>
          </a:p>
          <a:p>
            <a:pPr marL="285750" indent="-285750">
              <a:buFontTx/>
              <a:buChar char="-"/>
            </a:pPr>
            <a:r>
              <a:rPr lang="en-US" dirty="0"/>
              <a:t>Macroeconomic is also a factor commonly, but not in scope of this paper</a:t>
            </a:r>
          </a:p>
          <a:p>
            <a:endParaRPr lang="en-US" dirty="0"/>
          </a:p>
          <a:p>
            <a:endParaRPr lang="en-IN" dirty="0"/>
          </a:p>
        </p:txBody>
      </p:sp>
    </p:spTree>
    <p:extLst>
      <p:ext uri="{BB962C8B-B14F-4D97-AF65-F5344CB8AC3E}">
        <p14:creationId xmlns:p14="http://schemas.microsoft.com/office/powerpoint/2010/main" val="45128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2DB6863C-587A-92A5-4AB4-115D66BE5CB1}"/>
              </a:ext>
            </a:extLst>
          </p:cNvPr>
          <p:cNvGraphicFramePr>
            <a:graphicFrameLocks/>
          </p:cNvGraphicFramePr>
          <p:nvPr>
            <p:extLst>
              <p:ext uri="{D42A27DB-BD31-4B8C-83A1-F6EECF244321}">
                <p14:modId xmlns:p14="http://schemas.microsoft.com/office/powerpoint/2010/main" val="3321806871"/>
              </p:ext>
            </p:extLst>
          </p:nvPr>
        </p:nvGraphicFramePr>
        <p:xfrm>
          <a:off x="5919019" y="681037"/>
          <a:ext cx="5997678" cy="5768924"/>
        </p:xfrm>
        <a:graphic>
          <a:graphicData uri="http://schemas.openxmlformats.org/drawingml/2006/table">
            <a:tbl>
              <a:tblPr>
                <a:tableStyleId>{5C22544A-7EE6-4342-B048-85BDC9FD1C3A}</a:tableStyleId>
              </a:tblPr>
              <a:tblGrid>
                <a:gridCol w="1999226">
                  <a:extLst>
                    <a:ext uri="{9D8B030D-6E8A-4147-A177-3AD203B41FA5}">
                      <a16:colId xmlns:a16="http://schemas.microsoft.com/office/drawing/2014/main" val="4105399251"/>
                    </a:ext>
                  </a:extLst>
                </a:gridCol>
                <a:gridCol w="1999226">
                  <a:extLst>
                    <a:ext uri="{9D8B030D-6E8A-4147-A177-3AD203B41FA5}">
                      <a16:colId xmlns:a16="http://schemas.microsoft.com/office/drawing/2014/main" val="170172206"/>
                    </a:ext>
                  </a:extLst>
                </a:gridCol>
                <a:gridCol w="1999226">
                  <a:extLst>
                    <a:ext uri="{9D8B030D-6E8A-4147-A177-3AD203B41FA5}">
                      <a16:colId xmlns:a16="http://schemas.microsoft.com/office/drawing/2014/main" val="4032841541"/>
                    </a:ext>
                  </a:extLst>
                </a:gridCol>
              </a:tblGrid>
              <a:tr h="451962">
                <a:tc>
                  <a:txBody>
                    <a:bodyPr/>
                    <a:lstStyle/>
                    <a:p>
                      <a:pPr algn="ctr" fontAlgn="b"/>
                      <a:r>
                        <a:rPr lang="en-IN" sz="1400" b="1" u="none" strike="noStrike" kern="1200" dirty="0">
                          <a:solidFill>
                            <a:schemeClr val="bg1"/>
                          </a:solidFill>
                          <a:effectLst/>
                          <a:latin typeface="+mn-lt"/>
                          <a:ea typeface="+mn-ea"/>
                          <a:cs typeface="+mn-cs"/>
                        </a:rPr>
                        <a:t>Aspect</a:t>
                      </a: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IN" sz="1400" b="1" u="none" strike="noStrike" dirty="0">
                          <a:solidFill>
                            <a:schemeClr val="bg1"/>
                          </a:solidFill>
                          <a:effectLst/>
                        </a:rPr>
                        <a:t>Paper's Model</a:t>
                      </a:r>
                      <a:endParaRPr lang="en-IN" sz="1400" b="1" i="0" u="none" strike="noStrike" dirty="0">
                        <a:solidFill>
                          <a:schemeClr val="bg1"/>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fontAlgn="b" latinLnBrk="0" hangingPunct="1"/>
                      <a:r>
                        <a:rPr lang="en-IN" sz="1400" b="1" u="none" strike="noStrike" kern="1200" dirty="0">
                          <a:solidFill>
                            <a:schemeClr val="bg1"/>
                          </a:solidFill>
                          <a:effectLst/>
                          <a:latin typeface="+mn-lt"/>
                          <a:ea typeface="+mn-ea"/>
                          <a:cs typeface="+mn-cs"/>
                        </a:rPr>
                        <a:t>Arrow's Commercial Model</a:t>
                      </a: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07637996"/>
                  </a:ext>
                </a:extLst>
              </a:tr>
              <a:tr h="559107">
                <a:tc>
                  <a:txBody>
                    <a:bodyPr/>
                    <a:lstStyle/>
                    <a:p>
                      <a:pPr algn="ctr" fontAlgn="b"/>
                      <a:r>
                        <a:rPr lang="en-IN" sz="1200" u="none" strike="noStrike" dirty="0">
                          <a:effectLst/>
                        </a:rPr>
                        <a:t>Model Complexity</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Simplified for clarity and explanation</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More complex and tailored to real-world needs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4662783"/>
                  </a:ext>
                </a:extLst>
              </a:tr>
              <a:tr h="744075">
                <a:tc>
                  <a:txBody>
                    <a:bodyPr/>
                    <a:lstStyle/>
                    <a:p>
                      <a:pPr algn="ctr" fontAlgn="b"/>
                      <a:r>
                        <a:rPr lang="en-IN" sz="1200" u="none" strike="noStrike" dirty="0">
                          <a:effectLst/>
                        </a:rPr>
                        <a:t>Data Inputs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Basic data like credit score, payment history, balance</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Detailed data, including demographics and external credit reports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91409"/>
                  </a:ext>
                </a:extLst>
              </a:tr>
              <a:tr h="651590">
                <a:tc>
                  <a:txBody>
                    <a:bodyPr/>
                    <a:lstStyle/>
                    <a:p>
                      <a:pPr algn="ctr" fontAlgn="b"/>
                      <a:r>
                        <a:rPr lang="en-IN" sz="1200" u="none" strike="noStrike" dirty="0">
                          <a:effectLst/>
                        </a:rPr>
                        <a:t>Segments and Transitions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Simple segment rules with predefined probabilities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Sophisticated segments and dynamic rules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709892"/>
                  </a:ext>
                </a:extLst>
              </a:tr>
              <a:tr h="474172">
                <a:tc>
                  <a:txBody>
                    <a:bodyPr/>
                    <a:lstStyle/>
                    <a:p>
                      <a:pPr algn="ctr" fontAlgn="b"/>
                      <a:r>
                        <a:rPr lang="en-IN" sz="1200" u="none" strike="noStrike" dirty="0">
                          <a:effectLst/>
                        </a:rPr>
                        <a:t>Payment Probability</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dirty="0">
                          <a:effectLst/>
                        </a:rPr>
                        <a:t>Logistic regression</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dirty="0">
                          <a:effectLst/>
                        </a:rPr>
                        <a:t>Advanced machine learning techniques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3862129"/>
                  </a:ext>
                </a:extLst>
              </a:tr>
              <a:tr h="559107">
                <a:tc>
                  <a:txBody>
                    <a:bodyPr/>
                    <a:lstStyle/>
                    <a:p>
                      <a:pPr algn="ctr" fontAlgn="b"/>
                      <a:r>
                        <a:rPr lang="en-IN" sz="1200" u="none" strike="noStrike">
                          <a:effectLst/>
                        </a:rPr>
                        <a:t>Payment Amount</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dirty="0">
                          <a:effectLst/>
                        </a:rPr>
                        <a:t>Assumes fixed or simple proportional payments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Detailed rules for determining payment amounts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418992"/>
                  </a:ext>
                </a:extLst>
              </a:tr>
              <a:tr h="559107">
                <a:tc>
                  <a:txBody>
                    <a:bodyPr/>
                    <a:lstStyle/>
                    <a:p>
                      <a:pPr algn="ctr" fontAlgn="b"/>
                      <a:r>
                        <a:rPr lang="en-IN" sz="1200" u="none" strike="noStrike">
                          <a:effectLst/>
                        </a:rPr>
                        <a:t>Simulation Efficiency</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Focuses on improving computational efficiency</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Efficient but uses proprietary methods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5805098"/>
                  </a:ext>
                </a:extLst>
              </a:tr>
              <a:tr h="651590">
                <a:tc>
                  <a:txBody>
                    <a:bodyPr/>
                    <a:lstStyle/>
                    <a:p>
                      <a:pPr algn="ctr" fontAlgn="b"/>
                      <a:r>
                        <a:rPr lang="en-IN" sz="1200" u="none" strike="noStrike">
                          <a:effectLst/>
                        </a:rPr>
                        <a:t>Uncertainty Quantification</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a:effectLst/>
                        </a:rPr>
                        <a:t>Develops prediction intervals to measure uncertainty</a:t>
                      </a:r>
                      <a:endParaRPr lang="en-US"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Uses additional methods like scenario analysis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9263116"/>
                  </a:ext>
                </a:extLst>
              </a:tr>
              <a:tr h="559107">
                <a:tc>
                  <a:txBody>
                    <a:bodyPr/>
                    <a:lstStyle/>
                    <a:p>
                      <a:pPr algn="ctr" fontAlgn="b"/>
                      <a:r>
                        <a:rPr lang="en-IN" sz="1200" u="none" strike="noStrike">
                          <a:effectLst/>
                        </a:rPr>
                        <a:t>Integration with Operations</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a:effectLst/>
                        </a:rPr>
                        <a:t>Demonstrates theoretical concepts</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Fully integrated into day-to-day operations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1361008"/>
                  </a:ext>
                </a:extLst>
              </a:tr>
              <a:tr h="559107">
                <a:tc>
                  <a:txBody>
                    <a:bodyPr/>
                    <a:lstStyle/>
                    <a:p>
                      <a:pPr algn="ctr" fontAlgn="b"/>
                      <a:r>
                        <a:rPr lang="en-IN" sz="1200" u="none" strike="noStrike">
                          <a:effectLst/>
                        </a:rPr>
                        <a:t>Data Granularity</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a:effectLst/>
                        </a:rPr>
                        <a:t>Uses monthly data and biannual updates</a:t>
                      </a:r>
                      <a:endParaRPr lang="en-US"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More frequent updates (e.g., weekly or daily)</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3654794"/>
                  </a:ext>
                </a:extLst>
              </a:tr>
            </a:tbl>
          </a:graphicData>
        </a:graphic>
      </p:graphicFrame>
      <p:sp>
        <p:nvSpPr>
          <p:cNvPr id="8" name="TextBox 7">
            <a:extLst>
              <a:ext uri="{FF2B5EF4-FFF2-40B4-BE49-F238E27FC236}">
                <a16:creationId xmlns:a16="http://schemas.microsoft.com/office/drawing/2014/main" id="{EBD712DE-CA8D-5983-D1A7-3CECCFA23019}"/>
              </a:ext>
            </a:extLst>
          </p:cNvPr>
          <p:cNvSpPr txBox="1"/>
          <p:nvPr/>
        </p:nvSpPr>
        <p:spPr>
          <a:xfrm>
            <a:off x="5830528" y="255638"/>
            <a:ext cx="5279923" cy="338554"/>
          </a:xfrm>
          <a:prstGeom prst="rect">
            <a:avLst/>
          </a:prstGeom>
          <a:noFill/>
        </p:spPr>
        <p:txBody>
          <a:bodyPr wrap="square" rtlCol="0">
            <a:spAutoFit/>
          </a:bodyPr>
          <a:lstStyle/>
          <a:p>
            <a:r>
              <a:rPr lang="en-IN" sz="1600" b="1" dirty="0"/>
              <a:t>Difference between representative and commercial model</a:t>
            </a:r>
          </a:p>
        </p:txBody>
      </p:sp>
      <p:pic>
        <p:nvPicPr>
          <p:cNvPr id="10" name="Picture 9">
            <a:extLst>
              <a:ext uri="{FF2B5EF4-FFF2-40B4-BE49-F238E27FC236}">
                <a16:creationId xmlns:a16="http://schemas.microsoft.com/office/drawing/2014/main" id="{D72A4E28-9255-2CCD-6E61-10DF91035563}"/>
              </a:ext>
            </a:extLst>
          </p:cNvPr>
          <p:cNvPicPr>
            <a:picLocks noChangeAspect="1"/>
          </p:cNvPicPr>
          <p:nvPr/>
        </p:nvPicPr>
        <p:blipFill>
          <a:blip r:embed="rId2"/>
          <a:stretch>
            <a:fillRect/>
          </a:stretch>
        </p:blipFill>
        <p:spPr>
          <a:xfrm>
            <a:off x="137652" y="3836766"/>
            <a:ext cx="5555226" cy="2529430"/>
          </a:xfrm>
          <a:prstGeom prst="rect">
            <a:avLst/>
          </a:prstGeom>
        </p:spPr>
      </p:pic>
      <p:pic>
        <p:nvPicPr>
          <p:cNvPr id="12" name="Picture 11">
            <a:extLst>
              <a:ext uri="{FF2B5EF4-FFF2-40B4-BE49-F238E27FC236}">
                <a16:creationId xmlns:a16="http://schemas.microsoft.com/office/drawing/2014/main" id="{4515E68B-8328-D932-CDFE-A13B018C9754}"/>
              </a:ext>
            </a:extLst>
          </p:cNvPr>
          <p:cNvPicPr>
            <a:picLocks noChangeAspect="1"/>
          </p:cNvPicPr>
          <p:nvPr/>
        </p:nvPicPr>
        <p:blipFill>
          <a:blip r:embed="rId3"/>
          <a:stretch>
            <a:fillRect/>
          </a:stretch>
        </p:blipFill>
        <p:spPr>
          <a:xfrm>
            <a:off x="495728" y="912923"/>
            <a:ext cx="1893833" cy="773824"/>
          </a:xfrm>
          <a:prstGeom prst="rect">
            <a:avLst/>
          </a:prstGeom>
        </p:spPr>
      </p:pic>
      <p:pic>
        <p:nvPicPr>
          <p:cNvPr id="14" name="Picture 13">
            <a:extLst>
              <a:ext uri="{FF2B5EF4-FFF2-40B4-BE49-F238E27FC236}">
                <a16:creationId xmlns:a16="http://schemas.microsoft.com/office/drawing/2014/main" id="{8AC532C6-206F-F7CB-58D1-66B7E62ED3EE}"/>
              </a:ext>
            </a:extLst>
          </p:cNvPr>
          <p:cNvPicPr>
            <a:picLocks noChangeAspect="1"/>
          </p:cNvPicPr>
          <p:nvPr/>
        </p:nvPicPr>
        <p:blipFill>
          <a:blip r:embed="rId4"/>
          <a:stretch>
            <a:fillRect/>
          </a:stretch>
        </p:blipFill>
        <p:spPr>
          <a:xfrm>
            <a:off x="2389561" y="982222"/>
            <a:ext cx="1983604" cy="773824"/>
          </a:xfrm>
          <a:prstGeom prst="rect">
            <a:avLst/>
          </a:prstGeom>
        </p:spPr>
      </p:pic>
      <p:sp>
        <p:nvSpPr>
          <p:cNvPr id="15" name="TextBox 14">
            <a:extLst>
              <a:ext uri="{FF2B5EF4-FFF2-40B4-BE49-F238E27FC236}">
                <a16:creationId xmlns:a16="http://schemas.microsoft.com/office/drawing/2014/main" id="{9EB3DDA1-B471-9198-16D4-2325BC257EB5}"/>
              </a:ext>
            </a:extLst>
          </p:cNvPr>
          <p:cNvSpPr txBox="1"/>
          <p:nvPr/>
        </p:nvSpPr>
        <p:spPr>
          <a:xfrm>
            <a:off x="419056" y="255638"/>
            <a:ext cx="3712478" cy="338554"/>
          </a:xfrm>
          <a:prstGeom prst="rect">
            <a:avLst/>
          </a:prstGeom>
          <a:noFill/>
        </p:spPr>
        <p:txBody>
          <a:bodyPr wrap="square" rtlCol="0">
            <a:spAutoFit/>
          </a:bodyPr>
          <a:lstStyle/>
          <a:p>
            <a:r>
              <a:rPr lang="en-IN" sz="1600" b="1" dirty="0"/>
              <a:t>Estimation of expected collection</a:t>
            </a:r>
          </a:p>
        </p:txBody>
      </p:sp>
      <p:sp>
        <p:nvSpPr>
          <p:cNvPr id="16" name="TextBox 15">
            <a:extLst>
              <a:ext uri="{FF2B5EF4-FFF2-40B4-BE49-F238E27FC236}">
                <a16:creationId xmlns:a16="http://schemas.microsoft.com/office/drawing/2014/main" id="{A1DBEB29-69D4-79BE-5BB7-60ECFB7E6C34}"/>
              </a:ext>
            </a:extLst>
          </p:cNvPr>
          <p:cNvSpPr txBox="1"/>
          <p:nvPr/>
        </p:nvSpPr>
        <p:spPr>
          <a:xfrm>
            <a:off x="533322" y="1907458"/>
            <a:ext cx="4825260" cy="1477328"/>
          </a:xfrm>
          <a:prstGeom prst="rect">
            <a:avLst/>
          </a:prstGeom>
          <a:noFill/>
        </p:spPr>
        <p:txBody>
          <a:bodyPr wrap="square" rtlCol="0">
            <a:spAutoFit/>
          </a:bodyPr>
          <a:lstStyle/>
          <a:p>
            <a:pPr marL="285750" indent="-285750">
              <a:buFontTx/>
              <a:buChar char="-"/>
            </a:pPr>
            <a:r>
              <a:rPr lang="en-IN" dirty="0"/>
              <a:t>We can get average by summing collection amount and the R (no of probability of payments) all accounts </a:t>
            </a:r>
          </a:p>
          <a:p>
            <a:pPr marL="285750" indent="-285750">
              <a:buFontTx/>
              <a:buChar char="-"/>
            </a:pPr>
            <a:r>
              <a:rPr lang="en-IN" dirty="0"/>
              <a:t>We can see expected collection distribution of various the segments below </a:t>
            </a:r>
          </a:p>
        </p:txBody>
      </p:sp>
    </p:spTree>
    <p:extLst>
      <p:ext uri="{BB962C8B-B14F-4D97-AF65-F5344CB8AC3E}">
        <p14:creationId xmlns:p14="http://schemas.microsoft.com/office/powerpoint/2010/main" val="102732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764</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Efficient forecasting and uncertainty quantification for large scale account level Monte Carlo models of debt recovery</vt:lpstr>
      <vt:lpstr>PowerPoint Presentation</vt:lpstr>
      <vt:lpstr>Challenges &amp;  Solutions</vt:lpstr>
      <vt:lpstr>PowerPoint Presentation</vt:lpstr>
      <vt:lpstr>Results</vt:lpstr>
      <vt:lpstr>Representative model</vt:lpstr>
      <vt:lpstr>PowerPoint Presentation</vt:lpstr>
      <vt:lpstr>PowerPoint Presentation</vt:lpstr>
      <vt:lpstr>PowerPoint Presentation</vt:lpstr>
      <vt:lpstr>Error analysis and optimal number of realisations</vt:lpstr>
      <vt:lpstr>PowerPoint Presentation</vt:lpstr>
      <vt:lpstr>Uncertainty quantification </vt:lpstr>
      <vt:lpstr>Protection of portfolio-level forecasts</vt:lpstr>
      <vt:lpstr>Predicting the variance of independent accounts using Gaussian process emulators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forecasting and uncertainty quantification for large scale account level Monte Carlo models of debt recovery</dc:title>
  <dc:creator>abhishek thomas</dc:creator>
  <cp:lastModifiedBy>abhishek thomas</cp:lastModifiedBy>
  <cp:revision>4</cp:revision>
  <dcterms:created xsi:type="dcterms:W3CDTF">2024-05-28T12:41:57Z</dcterms:created>
  <dcterms:modified xsi:type="dcterms:W3CDTF">2024-05-28T15:51:53Z</dcterms:modified>
</cp:coreProperties>
</file>