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69" r:id="rId4"/>
    <p:sldId id="261" r:id="rId5"/>
    <p:sldId id="270" r:id="rId6"/>
    <p:sldId id="273" r:id="rId7"/>
    <p:sldId id="264" r:id="rId8"/>
    <p:sldId id="257" r:id="rId9"/>
    <p:sldId id="262" r:id="rId10"/>
    <p:sldId id="258" r:id="rId11"/>
    <p:sldId id="265" r:id="rId12"/>
    <p:sldId id="271" r:id="rId13"/>
    <p:sldId id="267" r:id="rId14"/>
    <p:sldId id="272" r:id="rId15"/>
    <p:sldId id="268" r:id="rId16"/>
    <p:sldId id="274" r:id="rId17"/>
    <p:sldId id="26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BEAB0-AEB0-482C-BE1B-18B653F9C964}"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0AEAF-887D-4504-91D0-319894FA0797}" type="slidenum">
              <a:rPr lang="en-IN" smtClean="0"/>
              <a:t>‹#›</a:t>
            </a:fld>
            <a:endParaRPr lang="en-IN"/>
          </a:p>
        </p:txBody>
      </p:sp>
    </p:spTree>
    <p:extLst>
      <p:ext uri="{BB962C8B-B14F-4D97-AF65-F5344CB8AC3E}">
        <p14:creationId xmlns:p14="http://schemas.microsoft.com/office/powerpoint/2010/main" val="160326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5F3A-1657-725E-4982-0BBFD818B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515856-3369-5801-4F98-54EB0C16A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870FD0-099F-1FD6-0C52-E1C26C0D7BD5}"/>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3D57D3D2-7890-B906-CCD3-9DCDE9171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A1FA8-CE58-5360-1ABD-B37556025BC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69408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A70C-415A-CB0D-0599-99F0461DCA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9F53D5-C40B-30E2-4724-4FE0BB571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5EA770-8686-AF61-5F86-0F632F88B294}"/>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5B8A5A85-BC98-A72E-F77A-836638CF1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458A4-18D9-F449-6C59-4892B5F9802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253921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31A15-40D7-0526-C3C0-E89D9762F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2D56CB-2A3B-7D76-CBE0-3CD985801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73C06-C1C0-C3D1-409E-A55E99D4A0EA}"/>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AE18F532-4099-FCCA-AABF-1D87F02D0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1D238-EE64-3D06-F98A-B2FBB6A5D395}"/>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72755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3647-C8CE-E1E5-2C49-7C718DBA23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9C164B-490B-7AAB-0018-55D405FF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D3884F-2368-2DAE-EACB-C3A1A7E392C0}"/>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78673DDA-5C72-BBC3-394C-554105812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6D0E2-AC0B-7541-F445-9AD7AA2E3AF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41272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54D5-D23E-69A3-DB71-F5EF2D636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3A79E7-8828-BA62-A517-A667FBE05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FA6F97-D80E-6944-C2C8-64E5428475C3}"/>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9705F378-F10A-9F04-2FA6-DAB8D3D00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33AF1-5FB0-74E6-6878-C23FFED85EB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5021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9664-74D1-A8E3-8972-252D7E244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A322E9-5876-D843-4DB3-451223D5DE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D9B112-FFD1-E909-3008-A80D559219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96D628-F527-A816-DC02-94A10DCBB33C}"/>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987933A3-3B8B-FCEA-6FD9-D2F96419C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CF307-85EF-31DB-11C8-B7FEFE705A50}"/>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306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9B82-3D00-F5EA-2069-0212820727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9051CC-E1B2-A925-9042-72D5194D6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8D4213-CEFF-0782-CEB7-9059B0D9D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90BEA-BE7E-5E82-8002-9A13B72D2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8D8B4-CE4D-92CD-9662-3B2E2167E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4A4F4E-EAE0-0B39-5815-A6AC623BD45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8" name="Footer Placeholder 7">
            <a:extLst>
              <a:ext uri="{FF2B5EF4-FFF2-40B4-BE49-F238E27FC236}">
                <a16:creationId xmlns:a16="http://schemas.microsoft.com/office/drawing/2014/main" id="{03AB9F7F-A5BD-BCBF-E5B8-037FD695E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6D6A14-972B-4BE0-2492-2AF6E87ED944}"/>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244390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410B-B924-E72C-4BA5-97B0EC3F23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7F0C8B-81C3-AA4D-2EB7-C5C21626034F}"/>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4" name="Footer Placeholder 3">
            <a:extLst>
              <a:ext uri="{FF2B5EF4-FFF2-40B4-BE49-F238E27FC236}">
                <a16:creationId xmlns:a16="http://schemas.microsoft.com/office/drawing/2014/main" id="{953B4677-A26D-39C3-2272-01F906244D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6717E3-AA63-7A1D-6425-51BCC5E9966D}"/>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123422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8D7D4-BFEF-F9EC-6510-CCB94FB4C6A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3" name="Footer Placeholder 2">
            <a:extLst>
              <a:ext uri="{FF2B5EF4-FFF2-40B4-BE49-F238E27FC236}">
                <a16:creationId xmlns:a16="http://schemas.microsoft.com/office/drawing/2014/main" id="{8A3EF1D3-2567-75F2-36D9-A2FA235D73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374255-7646-AB9D-1FE6-E1FD88845058}"/>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426407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482E-5882-D6AB-7730-EA27B9B2E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A69EA-4BCD-E3DD-D450-31B14382D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0F2E9C-A2A8-D8D9-3C0A-1122B78A8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A56CD-F243-51FA-3D08-800053B7BACA}"/>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893C8738-71D5-5357-39DA-8F8F26C608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6B561-F90E-7895-D36F-411A17A7DAE6}"/>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91683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22DB-8FB6-911B-13B3-1354635F0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71229-6E94-B91C-6670-AD4F7F90E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C5DE2-40FE-C7D6-4F4D-70085F3E9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679DB-4D17-81AD-A619-CB2749B1ADD7}"/>
              </a:ext>
            </a:extLst>
          </p:cNvPr>
          <p:cNvSpPr>
            <a:spLocks noGrp="1"/>
          </p:cNvSpPr>
          <p:nvPr>
            <p:ph type="dt" sz="half" idx="10"/>
          </p:nvPr>
        </p:nvSpPr>
        <p:spPr/>
        <p:txBody>
          <a:bodyPr/>
          <a:lstStyle/>
          <a:p>
            <a:fld id="{D802229F-2ECF-461D-80F6-4979A8BDA7C6}" type="datetimeFigureOut">
              <a:rPr lang="en-IN" smtClean="0"/>
              <a:t>28-05-2024</a:t>
            </a:fld>
            <a:endParaRPr lang="en-IN"/>
          </a:p>
        </p:txBody>
      </p:sp>
      <p:sp>
        <p:nvSpPr>
          <p:cNvPr id="6" name="Footer Placeholder 5">
            <a:extLst>
              <a:ext uri="{FF2B5EF4-FFF2-40B4-BE49-F238E27FC236}">
                <a16:creationId xmlns:a16="http://schemas.microsoft.com/office/drawing/2014/main" id="{14A1F803-1D47-4A8A-4F9F-A4A426DEF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047E7-FECE-76F6-6FE1-F5425FF3C0B0}"/>
              </a:ext>
            </a:extLst>
          </p:cNvPr>
          <p:cNvSpPr>
            <a:spLocks noGrp="1"/>
          </p:cNvSpPr>
          <p:nvPr>
            <p:ph type="sldNum" sz="quarter" idx="12"/>
          </p:nvPr>
        </p:nvSpPr>
        <p:spPr/>
        <p:txBody>
          <a:bodyPr/>
          <a:lstStyle/>
          <a:p>
            <a:fld id="{04CAEAF4-673A-4676-883E-3093C684D815}" type="slidenum">
              <a:rPr lang="en-IN" smtClean="0"/>
              <a:t>‹#›</a:t>
            </a:fld>
            <a:endParaRPr lang="en-IN"/>
          </a:p>
        </p:txBody>
      </p:sp>
    </p:spTree>
    <p:extLst>
      <p:ext uri="{BB962C8B-B14F-4D97-AF65-F5344CB8AC3E}">
        <p14:creationId xmlns:p14="http://schemas.microsoft.com/office/powerpoint/2010/main" val="382935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73894-809D-C090-657F-F6115D2CD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D885A-6419-26BB-9BAD-9BF34A8D7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B02C7-9029-DF62-E9A2-26F3FC3BB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2229F-2ECF-461D-80F6-4979A8BDA7C6}" type="datetimeFigureOut">
              <a:rPr lang="en-IN" smtClean="0"/>
              <a:t>28-05-2024</a:t>
            </a:fld>
            <a:endParaRPr lang="en-IN"/>
          </a:p>
        </p:txBody>
      </p:sp>
      <p:sp>
        <p:nvSpPr>
          <p:cNvPr id="5" name="Footer Placeholder 4">
            <a:extLst>
              <a:ext uri="{FF2B5EF4-FFF2-40B4-BE49-F238E27FC236}">
                <a16:creationId xmlns:a16="http://schemas.microsoft.com/office/drawing/2014/main" id="{EF8001E3-9D4C-7828-21A0-CD26D3E6F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42226B-4E2D-1015-AC4A-5737F745F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AEAF4-673A-4676-883E-3093C684D815}" type="slidenum">
              <a:rPr lang="en-IN" smtClean="0"/>
              <a:t>‹#›</a:t>
            </a:fld>
            <a:endParaRPr lang="en-IN"/>
          </a:p>
        </p:txBody>
      </p:sp>
    </p:spTree>
    <p:extLst>
      <p:ext uri="{BB962C8B-B14F-4D97-AF65-F5344CB8AC3E}">
        <p14:creationId xmlns:p14="http://schemas.microsoft.com/office/powerpoint/2010/main" val="218954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8A0E-179E-8183-EA6D-787B8206F56D}"/>
              </a:ext>
            </a:extLst>
          </p:cNvPr>
          <p:cNvSpPr>
            <a:spLocks noGrp="1"/>
          </p:cNvSpPr>
          <p:nvPr>
            <p:ph type="ctrTitle"/>
          </p:nvPr>
        </p:nvSpPr>
        <p:spPr>
          <a:xfrm>
            <a:off x="1524000" y="1600200"/>
            <a:ext cx="9144000" cy="2387600"/>
          </a:xfrm>
        </p:spPr>
        <p:txBody>
          <a:bodyPr>
            <a:normAutofit fontScale="90000"/>
          </a:bodyPr>
          <a:lstStyle/>
          <a:p>
            <a:r>
              <a:rPr lang="en-US" b="1" dirty="0"/>
              <a:t>Efficient forecasting and uncertainty quantification for large scale account level Monte Carlo models of debt recovery</a:t>
            </a:r>
            <a:endParaRPr lang="en-IN" b="1" dirty="0"/>
          </a:p>
        </p:txBody>
      </p:sp>
      <p:sp>
        <p:nvSpPr>
          <p:cNvPr id="3" name="Subtitle 2">
            <a:extLst>
              <a:ext uri="{FF2B5EF4-FFF2-40B4-BE49-F238E27FC236}">
                <a16:creationId xmlns:a16="http://schemas.microsoft.com/office/drawing/2014/main" id="{061F7A53-A06A-AC81-648D-D9D60D57F53D}"/>
              </a:ext>
            </a:extLst>
          </p:cNvPr>
          <p:cNvSpPr>
            <a:spLocks noGrp="1"/>
          </p:cNvSpPr>
          <p:nvPr>
            <p:ph type="subTitle" idx="1"/>
          </p:nvPr>
        </p:nvSpPr>
        <p:spPr>
          <a:xfrm>
            <a:off x="1524000" y="3897006"/>
            <a:ext cx="9144000" cy="1655762"/>
          </a:xfrm>
        </p:spPr>
        <p:txBody>
          <a:bodyPr/>
          <a:lstStyle/>
          <a:p>
            <a:endParaRPr lang="en-IN" dirty="0"/>
          </a:p>
          <a:p>
            <a:r>
              <a:rPr lang="en-IN" dirty="0"/>
              <a:t>Abhishek Thomas</a:t>
            </a:r>
          </a:p>
        </p:txBody>
      </p:sp>
    </p:spTree>
    <p:extLst>
      <p:ext uri="{BB962C8B-B14F-4D97-AF65-F5344CB8AC3E}">
        <p14:creationId xmlns:p14="http://schemas.microsoft.com/office/powerpoint/2010/main" val="352854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2DB6863C-587A-92A5-4AB4-115D66BE5CB1}"/>
              </a:ext>
            </a:extLst>
          </p:cNvPr>
          <p:cNvGraphicFramePr>
            <a:graphicFrameLocks/>
          </p:cNvGraphicFramePr>
          <p:nvPr>
            <p:extLst>
              <p:ext uri="{D42A27DB-BD31-4B8C-83A1-F6EECF244321}">
                <p14:modId xmlns:p14="http://schemas.microsoft.com/office/powerpoint/2010/main" val="3321806871"/>
              </p:ext>
            </p:extLst>
          </p:nvPr>
        </p:nvGraphicFramePr>
        <p:xfrm>
          <a:off x="5919019" y="681037"/>
          <a:ext cx="5997678" cy="5768924"/>
        </p:xfrm>
        <a:graphic>
          <a:graphicData uri="http://schemas.openxmlformats.org/drawingml/2006/table">
            <a:tbl>
              <a:tblPr>
                <a:tableStyleId>{5C22544A-7EE6-4342-B048-85BDC9FD1C3A}</a:tableStyleId>
              </a:tblPr>
              <a:tblGrid>
                <a:gridCol w="1999226">
                  <a:extLst>
                    <a:ext uri="{9D8B030D-6E8A-4147-A177-3AD203B41FA5}">
                      <a16:colId xmlns:a16="http://schemas.microsoft.com/office/drawing/2014/main" val="4105399251"/>
                    </a:ext>
                  </a:extLst>
                </a:gridCol>
                <a:gridCol w="1999226">
                  <a:extLst>
                    <a:ext uri="{9D8B030D-6E8A-4147-A177-3AD203B41FA5}">
                      <a16:colId xmlns:a16="http://schemas.microsoft.com/office/drawing/2014/main" val="170172206"/>
                    </a:ext>
                  </a:extLst>
                </a:gridCol>
                <a:gridCol w="1999226">
                  <a:extLst>
                    <a:ext uri="{9D8B030D-6E8A-4147-A177-3AD203B41FA5}">
                      <a16:colId xmlns:a16="http://schemas.microsoft.com/office/drawing/2014/main" val="4032841541"/>
                    </a:ext>
                  </a:extLst>
                </a:gridCol>
              </a:tblGrid>
              <a:tr h="451962">
                <a:tc>
                  <a:txBody>
                    <a:bodyPr/>
                    <a:lstStyle/>
                    <a:p>
                      <a:pPr algn="ctr" fontAlgn="b"/>
                      <a:r>
                        <a:rPr lang="en-IN" sz="1400" b="1" u="none" strike="noStrike" kern="1200" dirty="0">
                          <a:solidFill>
                            <a:schemeClr val="bg1"/>
                          </a:solidFill>
                          <a:effectLst/>
                          <a:latin typeface="+mn-lt"/>
                          <a:ea typeface="+mn-ea"/>
                          <a:cs typeface="+mn-cs"/>
                        </a:rPr>
                        <a:t>Aspect</a:t>
                      </a: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IN" sz="1400" b="1" u="none" strike="noStrike" dirty="0">
                          <a:solidFill>
                            <a:schemeClr val="bg1"/>
                          </a:solidFill>
                          <a:effectLst/>
                        </a:rPr>
                        <a:t>Paper's Model</a:t>
                      </a:r>
                      <a:endParaRPr lang="en-IN" sz="1400" b="1" i="0" u="none" strike="noStrike" dirty="0">
                        <a:solidFill>
                          <a:schemeClr val="bg1"/>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400" rtl="0" eaLnBrk="1" fontAlgn="b" latinLnBrk="0" hangingPunct="1"/>
                      <a:r>
                        <a:rPr lang="en-IN" sz="1400" b="1" u="none" strike="noStrike" kern="1200" dirty="0">
                          <a:solidFill>
                            <a:schemeClr val="bg1"/>
                          </a:solidFill>
                          <a:effectLst/>
                          <a:latin typeface="+mn-lt"/>
                          <a:ea typeface="+mn-ea"/>
                          <a:cs typeface="+mn-cs"/>
                        </a:rPr>
                        <a:t>Arrow's Commercial Model</a:t>
                      </a: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07637996"/>
                  </a:ext>
                </a:extLst>
              </a:tr>
              <a:tr h="559107">
                <a:tc>
                  <a:txBody>
                    <a:bodyPr/>
                    <a:lstStyle/>
                    <a:p>
                      <a:pPr algn="ctr" fontAlgn="b"/>
                      <a:r>
                        <a:rPr lang="en-IN" sz="1200" u="none" strike="noStrike" dirty="0">
                          <a:effectLst/>
                        </a:rPr>
                        <a:t>Model Complexity</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Simplified for clarity and explanation</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More complex and tailored to real-world needs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4662783"/>
                  </a:ext>
                </a:extLst>
              </a:tr>
              <a:tr h="744075">
                <a:tc>
                  <a:txBody>
                    <a:bodyPr/>
                    <a:lstStyle/>
                    <a:p>
                      <a:pPr algn="ctr" fontAlgn="b"/>
                      <a:r>
                        <a:rPr lang="en-IN" sz="1200" u="none" strike="noStrike" dirty="0">
                          <a:effectLst/>
                        </a:rPr>
                        <a:t>Data Inputs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Basic data like credit score, payment history, balance</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Detailed data, including demographics and external credit reports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91409"/>
                  </a:ext>
                </a:extLst>
              </a:tr>
              <a:tr h="651590">
                <a:tc>
                  <a:txBody>
                    <a:bodyPr/>
                    <a:lstStyle/>
                    <a:p>
                      <a:pPr algn="ctr" fontAlgn="b"/>
                      <a:r>
                        <a:rPr lang="en-IN" sz="1200" u="none" strike="noStrike" dirty="0">
                          <a:effectLst/>
                        </a:rPr>
                        <a:t>Segments and Transitions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Simple segment rules with predefined probabilities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Sophisticated segments and dynamic rules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709892"/>
                  </a:ext>
                </a:extLst>
              </a:tr>
              <a:tr h="474172">
                <a:tc>
                  <a:txBody>
                    <a:bodyPr/>
                    <a:lstStyle/>
                    <a:p>
                      <a:pPr algn="ctr" fontAlgn="b"/>
                      <a:r>
                        <a:rPr lang="en-IN" sz="1200" u="none" strike="noStrike" dirty="0">
                          <a:effectLst/>
                        </a:rPr>
                        <a:t>Payment Probability</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Logistic regression</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Advanced machine learning techniques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3862129"/>
                  </a:ext>
                </a:extLst>
              </a:tr>
              <a:tr h="559107">
                <a:tc>
                  <a:txBody>
                    <a:bodyPr/>
                    <a:lstStyle/>
                    <a:p>
                      <a:pPr algn="ctr" fontAlgn="b"/>
                      <a:r>
                        <a:rPr lang="en-IN" sz="1200" u="none" strike="noStrike">
                          <a:effectLst/>
                        </a:rPr>
                        <a:t>Payment Amount</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dirty="0">
                          <a:effectLst/>
                        </a:rPr>
                        <a:t>Assumes fixed or simple proportional payments</a:t>
                      </a:r>
                      <a:endParaRPr lang="en-IN"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Detailed rules for determining payment amounts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418992"/>
                  </a:ext>
                </a:extLst>
              </a:tr>
              <a:tr h="559107">
                <a:tc>
                  <a:txBody>
                    <a:bodyPr/>
                    <a:lstStyle/>
                    <a:p>
                      <a:pPr algn="ctr" fontAlgn="b"/>
                      <a:r>
                        <a:rPr lang="en-IN" sz="1200" u="none" strike="noStrike">
                          <a:effectLst/>
                        </a:rPr>
                        <a:t>Simulation Efficiency</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Focuses on improving computational efficiency</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Efficient but uses proprietary methods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15805098"/>
                  </a:ext>
                </a:extLst>
              </a:tr>
              <a:tr h="651590">
                <a:tc>
                  <a:txBody>
                    <a:bodyPr/>
                    <a:lstStyle/>
                    <a:p>
                      <a:pPr algn="ctr" fontAlgn="b"/>
                      <a:r>
                        <a:rPr lang="en-IN" sz="1200" u="none" strike="noStrike">
                          <a:effectLst/>
                        </a:rPr>
                        <a:t>Uncertainty Quantification</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a:effectLst/>
                        </a:rPr>
                        <a:t>Develops prediction intervals to measure uncertainty</a:t>
                      </a:r>
                      <a:endParaRPr lang="en-US"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Uses additional methods like scenario analysis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9263116"/>
                  </a:ext>
                </a:extLst>
              </a:tr>
              <a:tr h="559107">
                <a:tc>
                  <a:txBody>
                    <a:bodyPr/>
                    <a:lstStyle/>
                    <a:p>
                      <a:pPr algn="ctr" fontAlgn="b"/>
                      <a:r>
                        <a:rPr lang="en-IN" sz="1200" u="none" strike="noStrike">
                          <a:effectLst/>
                        </a:rPr>
                        <a:t>Integration with Operations</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IN" sz="1200" u="none" strike="noStrike">
                          <a:effectLst/>
                        </a:rPr>
                        <a:t>Demonstrates theoretical concepts</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Fully integrated into day-to-day operations</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1361008"/>
                  </a:ext>
                </a:extLst>
              </a:tr>
              <a:tr h="559107">
                <a:tc>
                  <a:txBody>
                    <a:bodyPr/>
                    <a:lstStyle/>
                    <a:p>
                      <a:pPr algn="ctr" fontAlgn="b"/>
                      <a:r>
                        <a:rPr lang="en-IN" sz="1200" u="none" strike="noStrike">
                          <a:effectLst/>
                        </a:rPr>
                        <a:t>Data Granularity</a:t>
                      </a:r>
                      <a:endParaRPr lang="en-IN"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a:effectLst/>
                        </a:rPr>
                        <a:t>Uses monthly data and biannual updates</a:t>
                      </a:r>
                      <a:endParaRPr lang="en-US" sz="1200" b="0" i="0" u="none" strike="noStrike">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u="none" strike="noStrike" dirty="0">
                          <a:effectLst/>
                        </a:rPr>
                        <a:t>More frequent updates (e.g., weekly or daily)</a:t>
                      </a:r>
                      <a:endParaRPr lang="en-US" sz="1200" b="0" i="0" u="none" strike="noStrike" dirty="0">
                        <a:solidFill>
                          <a:srgbClr val="000000"/>
                        </a:solidFill>
                        <a:effectLst/>
                        <a:latin typeface="Calibri" panose="020F0502020204030204" pitchFamily="34" charset="0"/>
                      </a:endParaRPr>
                    </a:p>
                  </a:txBody>
                  <a:tcPr marL="3272" marR="3272" marT="32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3654794"/>
                  </a:ext>
                </a:extLst>
              </a:tr>
            </a:tbl>
          </a:graphicData>
        </a:graphic>
      </p:graphicFrame>
      <p:sp>
        <p:nvSpPr>
          <p:cNvPr id="8" name="TextBox 7">
            <a:extLst>
              <a:ext uri="{FF2B5EF4-FFF2-40B4-BE49-F238E27FC236}">
                <a16:creationId xmlns:a16="http://schemas.microsoft.com/office/drawing/2014/main" id="{EBD712DE-CA8D-5983-D1A7-3CECCFA23019}"/>
              </a:ext>
            </a:extLst>
          </p:cNvPr>
          <p:cNvSpPr txBox="1"/>
          <p:nvPr/>
        </p:nvSpPr>
        <p:spPr>
          <a:xfrm>
            <a:off x="5830528" y="255638"/>
            <a:ext cx="5279923" cy="338554"/>
          </a:xfrm>
          <a:prstGeom prst="rect">
            <a:avLst/>
          </a:prstGeom>
          <a:noFill/>
        </p:spPr>
        <p:txBody>
          <a:bodyPr wrap="square" rtlCol="0">
            <a:spAutoFit/>
          </a:bodyPr>
          <a:lstStyle/>
          <a:p>
            <a:r>
              <a:rPr lang="en-IN" sz="1600" b="1" dirty="0"/>
              <a:t>Difference between representative and commercial model</a:t>
            </a:r>
          </a:p>
        </p:txBody>
      </p:sp>
      <p:pic>
        <p:nvPicPr>
          <p:cNvPr id="10" name="Picture 9">
            <a:extLst>
              <a:ext uri="{FF2B5EF4-FFF2-40B4-BE49-F238E27FC236}">
                <a16:creationId xmlns:a16="http://schemas.microsoft.com/office/drawing/2014/main" id="{D72A4E28-9255-2CCD-6E61-10DF91035563}"/>
              </a:ext>
            </a:extLst>
          </p:cNvPr>
          <p:cNvPicPr>
            <a:picLocks noChangeAspect="1"/>
          </p:cNvPicPr>
          <p:nvPr/>
        </p:nvPicPr>
        <p:blipFill>
          <a:blip r:embed="rId2"/>
          <a:stretch>
            <a:fillRect/>
          </a:stretch>
        </p:blipFill>
        <p:spPr>
          <a:xfrm>
            <a:off x="137652" y="3836766"/>
            <a:ext cx="5555226" cy="2529430"/>
          </a:xfrm>
          <a:prstGeom prst="rect">
            <a:avLst/>
          </a:prstGeom>
        </p:spPr>
      </p:pic>
      <p:pic>
        <p:nvPicPr>
          <p:cNvPr id="12" name="Picture 11">
            <a:extLst>
              <a:ext uri="{FF2B5EF4-FFF2-40B4-BE49-F238E27FC236}">
                <a16:creationId xmlns:a16="http://schemas.microsoft.com/office/drawing/2014/main" id="{4515E68B-8328-D932-CDFE-A13B018C9754}"/>
              </a:ext>
            </a:extLst>
          </p:cNvPr>
          <p:cNvPicPr>
            <a:picLocks noChangeAspect="1"/>
          </p:cNvPicPr>
          <p:nvPr/>
        </p:nvPicPr>
        <p:blipFill>
          <a:blip r:embed="rId3"/>
          <a:stretch>
            <a:fillRect/>
          </a:stretch>
        </p:blipFill>
        <p:spPr>
          <a:xfrm>
            <a:off x="495728" y="912923"/>
            <a:ext cx="1893833" cy="773824"/>
          </a:xfrm>
          <a:prstGeom prst="rect">
            <a:avLst/>
          </a:prstGeom>
        </p:spPr>
      </p:pic>
      <p:pic>
        <p:nvPicPr>
          <p:cNvPr id="14" name="Picture 13">
            <a:extLst>
              <a:ext uri="{FF2B5EF4-FFF2-40B4-BE49-F238E27FC236}">
                <a16:creationId xmlns:a16="http://schemas.microsoft.com/office/drawing/2014/main" id="{8AC532C6-206F-F7CB-58D1-66B7E62ED3EE}"/>
              </a:ext>
            </a:extLst>
          </p:cNvPr>
          <p:cNvPicPr>
            <a:picLocks noChangeAspect="1"/>
          </p:cNvPicPr>
          <p:nvPr/>
        </p:nvPicPr>
        <p:blipFill>
          <a:blip r:embed="rId4"/>
          <a:stretch>
            <a:fillRect/>
          </a:stretch>
        </p:blipFill>
        <p:spPr>
          <a:xfrm>
            <a:off x="2389561" y="982222"/>
            <a:ext cx="1983604" cy="773824"/>
          </a:xfrm>
          <a:prstGeom prst="rect">
            <a:avLst/>
          </a:prstGeom>
        </p:spPr>
      </p:pic>
      <p:sp>
        <p:nvSpPr>
          <p:cNvPr id="15" name="TextBox 14">
            <a:extLst>
              <a:ext uri="{FF2B5EF4-FFF2-40B4-BE49-F238E27FC236}">
                <a16:creationId xmlns:a16="http://schemas.microsoft.com/office/drawing/2014/main" id="{9EB3DDA1-B471-9198-16D4-2325BC257EB5}"/>
              </a:ext>
            </a:extLst>
          </p:cNvPr>
          <p:cNvSpPr txBox="1"/>
          <p:nvPr/>
        </p:nvSpPr>
        <p:spPr>
          <a:xfrm>
            <a:off x="419056" y="255638"/>
            <a:ext cx="3712478" cy="338554"/>
          </a:xfrm>
          <a:prstGeom prst="rect">
            <a:avLst/>
          </a:prstGeom>
          <a:noFill/>
        </p:spPr>
        <p:txBody>
          <a:bodyPr wrap="square" rtlCol="0">
            <a:spAutoFit/>
          </a:bodyPr>
          <a:lstStyle/>
          <a:p>
            <a:r>
              <a:rPr lang="en-IN" sz="1600" b="1" dirty="0"/>
              <a:t>Estimation of expected collection</a:t>
            </a:r>
          </a:p>
        </p:txBody>
      </p:sp>
      <p:sp>
        <p:nvSpPr>
          <p:cNvPr id="16" name="TextBox 15">
            <a:extLst>
              <a:ext uri="{FF2B5EF4-FFF2-40B4-BE49-F238E27FC236}">
                <a16:creationId xmlns:a16="http://schemas.microsoft.com/office/drawing/2014/main" id="{A1DBEB29-69D4-79BE-5BB7-60ECFB7E6C34}"/>
              </a:ext>
            </a:extLst>
          </p:cNvPr>
          <p:cNvSpPr txBox="1"/>
          <p:nvPr/>
        </p:nvSpPr>
        <p:spPr>
          <a:xfrm>
            <a:off x="533322" y="1907458"/>
            <a:ext cx="4825260" cy="1477328"/>
          </a:xfrm>
          <a:prstGeom prst="rect">
            <a:avLst/>
          </a:prstGeom>
          <a:noFill/>
        </p:spPr>
        <p:txBody>
          <a:bodyPr wrap="square" rtlCol="0">
            <a:spAutoFit/>
          </a:bodyPr>
          <a:lstStyle/>
          <a:p>
            <a:pPr marL="285750" indent="-285750">
              <a:buFontTx/>
              <a:buChar char="-"/>
            </a:pPr>
            <a:r>
              <a:rPr lang="en-IN" dirty="0"/>
              <a:t>We can get average by summing collection amount and the R (no of probability of payments) all accounts </a:t>
            </a:r>
          </a:p>
          <a:p>
            <a:pPr marL="285750" indent="-285750">
              <a:buFontTx/>
              <a:buChar char="-"/>
            </a:pPr>
            <a:r>
              <a:rPr lang="en-IN" dirty="0"/>
              <a:t>We can see expected collection distribution of various the segments below </a:t>
            </a:r>
          </a:p>
        </p:txBody>
      </p:sp>
    </p:spTree>
    <p:extLst>
      <p:ext uri="{BB962C8B-B14F-4D97-AF65-F5344CB8AC3E}">
        <p14:creationId xmlns:p14="http://schemas.microsoft.com/office/powerpoint/2010/main" val="102732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r>
              <a:rPr lang="en-US" sz="6600" dirty="0">
                <a:latin typeface="Arial Black" panose="020B0A04020102020204" pitchFamily="34" charset="0"/>
              </a:rPr>
              <a:t>Error analysis and optimal number of </a:t>
            </a:r>
            <a:r>
              <a:rPr lang="en-US" sz="6600" dirty="0" err="1">
                <a:latin typeface="Arial Black" panose="020B0A04020102020204" pitchFamily="34" charset="0"/>
              </a:rPr>
              <a:t>realisations</a:t>
            </a:r>
            <a:endParaRPr lang="en-IN" sz="6600" b="1" dirty="0">
              <a:latin typeface="Arial Black" panose="020B0A04020102020204" pitchFamily="34" charset="0"/>
            </a:endParaRPr>
          </a:p>
        </p:txBody>
      </p:sp>
    </p:spTree>
    <p:extLst>
      <p:ext uri="{BB962C8B-B14F-4D97-AF65-F5344CB8AC3E}">
        <p14:creationId xmlns:p14="http://schemas.microsoft.com/office/powerpoint/2010/main" val="282968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01797-73B0-DDA3-D9FE-A490BCCB9F3C}"/>
              </a:ext>
            </a:extLst>
          </p:cNvPr>
          <p:cNvSpPr txBox="1"/>
          <p:nvPr/>
        </p:nvSpPr>
        <p:spPr>
          <a:xfrm>
            <a:off x="825911" y="619432"/>
            <a:ext cx="5348748" cy="4801314"/>
          </a:xfrm>
          <a:prstGeom prst="rect">
            <a:avLst/>
          </a:prstGeom>
          <a:noFill/>
        </p:spPr>
        <p:txBody>
          <a:bodyPr wrap="square" rtlCol="0">
            <a:spAutoFit/>
          </a:bodyPr>
          <a:lstStyle/>
          <a:p>
            <a:pPr marL="285750" indent="-285750">
              <a:buFontTx/>
              <a:buChar char="-"/>
            </a:pPr>
            <a:r>
              <a:rPr lang="en-IN" dirty="0"/>
              <a:t>The accounts which need to be selected should be having high variance as they contribute more</a:t>
            </a:r>
          </a:p>
          <a:p>
            <a:pPr marL="285750" indent="-285750">
              <a:buFontTx/>
              <a:buChar char="-"/>
            </a:pPr>
            <a:r>
              <a:rPr lang="en-IN" dirty="0"/>
              <a:t>Equal no of accounts with high variance in covariates should be picked from each segment for the monte </a:t>
            </a:r>
            <a:r>
              <a:rPr lang="en-IN" dirty="0" err="1"/>
              <a:t>carlo</a:t>
            </a:r>
            <a:r>
              <a:rPr lang="en-IN" dirty="0"/>
              <a:t> simulation</a:t>
            </a:r>
          </a:p>
          <a:p>
            <a:pPr marL="285750" indent="-285750">
              <a:buFontTx/>
              <a:buChar char="-"/>
            </a:pPr>
            <a:r>
              <a:rPr lang="en-IN" dirty="0"/>
              <a:t>Doubt in the final graphs( independent and dependent realisation in segment 3 , and no of realisation is 1 and 2 )</a:t>
            </a:r>
          </a:p>
          <a:p>
            <a:pPr marL="285750" indent="-285750">
              <a:buFontTx/>
              <a:buChar char="-"/>
            </a:pPr>
            <a:r>
              <a:rPr lang="en-IN" dirty="0"/>
              <a:t>All this is done on the pilot forecast</a:t>
            </a:r>
          </a:p>
          <a:p>
            <a:pPr marL="285750" indent="-285750">
              <a:buFontTx/>
              <a:buChar char="-"/>
            </a:pPr>
            <a:r>
              <a:rPr lang="en-US" sz="1800" dirty="0"/>
              <a:t>This optimal allocation method, combined with pre-estimating the account-level variances using Gaussian process emulators, reduced the variance of the estimator for the expected total collections by 33% compared to equal allocation of realizations across accounts.</a:t>
            </a:r>
          </a:p>
          <a:p>
            <a:pPr marL="285750" indent="-285750">
              <a:buFontTx/>
              <a:buChar char="-"/>
            </a:pPr>
            <a:endParaRPr lang="en-IN" dirty="0"/>
          </a:p>
          <a:p>
            <a:endParaRPr lang="en-IN" dirty="0"/>
          </a:p>
        </p:txBody>
      </p:sp>
      <p:pic>
        <p:nvPicPr>
          <p:cNvPr id="6" name="Picture 5">
            <a:extLst>
              <a:ext uri="{FF2B5EF4-FFF2-40B4-BE49-F238E27FC236}">
                <a16:creationId xmlns:a16="http://schemas.microsoft.com/office/drawing/2014/main" id="{D521F0A0-65A2-33FA-5754-0FF43D2ED372}"/>
              </a:ext>
            </a:extLst>
          </p:cNvPr>
          <p:cNvPicPr>
            <a:picLocks noChangeAspect="1"/>
          </p:cNvPicPr>
          <p:nvPr/>
        </p:nvPicPr>
        <p:blipFill>
          <a:blip r:embed="rId2"/>
          <a:stretch>
            <a:fillRect/>
          </a:stretch>
        </p:blipFill>
        <p:spPr>
          <a:xfrm>
            <a:off x="7089726" y="580103"/>
            <a:ext cx="4442845" cy="3635055"/>
          </a:xfrm>
          <a:prstGeom prst="rect">
            <a:avLst/>
          </a:prstGeom>
        </p:spPr>
      </p:pic>
    </p:spTree>
    <p:extLst>
      <p:ext uri="{BB962C8B-B14F-4D97-AF65-F5344CB8AC3E}">
        <p14:creationId xmlns:p14="http://schemas.microsoft.com/office/powerpoint/2010/main" val="69487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IN" sz="6600" dirty="0">
                <a:latin typeface="Arial Black" panose="020B0A04020102020204" pitchFamily="34" charset="0"/>
              </a:rPr>
              <a:t>Uncertainty quantification </a:t>
            </a:r>
            <a:endParaRPr lang="en-US" sz="6600" dirty="0">
              <a:latin typeface="Arial Black" panose="020B0A04020102020204" pitchFamily="34" charset="0"/>
            </a:endParaRPr>
          </a:p>
        </p:txBody>
      </p:sp>
    </p:spTree>
    <p:extLst>
      <p:ext uri="{BB962C8B-B14F-4D97-AF65-F5344CB8AC3E}">
        <p14:creationId xmlns:p14="http://schemas.microsoft.com/office/powerpoint/2010/main" val="202646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68C0B0-0976-2B91-2A92-38EEB3EE32C2}"/>
              </a:ext>
            </a:extLst>
          </p:cNvPr>
          <p:cNvSpPr txBox="1"/>
          <p:nvPr/>
        </p:nvSpPr>
        <p:spPr>
          <a:xfrm>
            <a:off x="148980" y="302359"/>
            <a:ext cx="6941575" cy="6555641"/>
          </a:xfrm>
          <a:prstGeom prst="rect">
            <a:avLst/>
          </a:prstGeom>
          <a:noFill/>
        </p:spPr>
        <p:txBody>
          <a:bodyPr wrap="square" rtlCol="0">
            <a:spAutoFit/>
          </a:bodyPr>
          <a:lstStyle/>
          <a:p>
            <a:pPr marL="285750" indent="-285750">
              <a:buFontTx/>
              <a:buChar char="-"/>
            </a:pPr>
            <a:r>
              <a:rPr lang="en-US" sz="1400" dirty="0"/>
              <a:t>The point estimate of the expected collections does not give a complete picture, since the collections vary between </a:t>
            </a:r>
            <a:r>
              <a:rPr lang="en-US" sz="1400" dirty="0" err="1"/>
              <a:t>realisations</a:t>
            </a:r>
            <a:r>
              <a:rPr lang="en-US" sz="1400" dirty="0"/>
              <a:t>.</a:t>
            </a:r>
          </a:p>
          <a:p>
            <a:pPr marL="285750" indent="-285750">
              <a:buFontTx/>
              <a:buChar char="-"/>
            </a:pPr>
            <a:r>
              <a:rPr lang="en-US" sz="1400" dirty="0"/>
              <a:t>Need to find an interval of how much it can vary from the mean</a:t>
            </a:r>
            <a:endParaRPr lang="en-IN" sz="1400" dirty="0"/>
          </a:p>
          <a:p>
            <a:pPr marL="285750" indent="-285750">
              <a:buFontTx/>
              <a:buChar char="-"/>
            </a:pPr>
            <a:endParaRPr lang="en-IN" sz="1400" dirty="0"/>
          </a:p>
          <a:p>
            <a:pPr marL="285750" indent="-285750">
              <a:buFontTx/>
              <a:buChar char="-"/>
            </a:pPr>
            <a:r>
              <a:rPr lang="en-US" sz="1400" dirty="0"/>
              <a:t>It is clear that there is substantial uncertainty which is roughly constant over time, but the width of the interval is of a smaller order of magnitude than the expected collections. For the optimized </a:t>
            </a:r>
            <a:r>
              <a:rPr lang="en-US" sz="1400" dirty="0" err="1"/>
              <a:t>realisations</a:t>
            </a:r>
            <a:r>
              <a:rPr lang="en-US" sz="1400" dirty="0"/>
              <a:t> setup the prediction band could not be computed as some accounts have Ri &lt; 2, precluding the use of the sample variance to estimate σ 2 it = Var(</a:t>
            </a:r>
            <a:r>
              <a:rPr lang="en-US" sz="1400" dirty="0" err="1"/>
              <a:t>Xit</a:t>
            </a:r>
            <a:r>
              <a:rPr lang="en-US" sz="1400" dirty="0"/>
              <a:t>), needed in the standard error. It is not possible to estimate σ 2 it via Gaussian processes without fitting GP models in each different time period, which is costly and excessively comp</a:t>
            </a:r>
            <a:r>
              <a:rPr lang="en-IN" sz="1400" dirty="0"/>
              <a:t>lex</a:t>
            </a:r>
          </a:p>
          <a:p>
            <a:pPr marL="285750" indent="-285750">
              <a:buFontTx/>
              <a:buChar char="-"/>
            </a:pPr>
            <a:endParaRPr lang="en-IN" sz="1400" dirty="0"/>
          </a:p>
          <a:p>
            <a:pPr marL="285750" indent="-285750">
              <a:buFontTx/>
              <a:buChar char="-"/>
            </a:pPr>
            <a:r>
              <a:rPr lang="en-IN" sz="1400" dirty="0"/>
              <a:t>Asymptotic results</a:t>
            </a:r>
          </a:p>
          <a:p>
            <a:pPr marL="742950" lvl="1" indent="-285750">
              <a:buFontTx/>
              <a:buChar char="-"/>
            </a:pPr>
            <a:r>
              <a:rPr lang="en-US" sz="1400" dirty="0"/>
              <a:t>Condition (R5a) corresponds to an assumption that the variance of the dependent block is asymptotically of smaller magnitude than that of the independent block. This can be avoided by assuming approximate normality of the contribution from the dependent accounts, and a large number of simulated </a:t>
            </a:r>
            <a:r>
              <a:rPr lang="en-US" sz="1400" dirty="0" err="1"/>
              <a:t>realisations</a:t>
            </a:r>
            <a:r>
              <a:rPr lang="en-US" sz="1400" dirty="0"/>
              <a:t> of the dependent block</a:t>
            </a:r>
          </a:p>
          <a:p>
            <a:pPr marL="742950" lvl="1" indent="-285750">
              <a:buFontTx/>
              <a:buChar char="-"/>
            </a:pPr>
            <a:endParaRPr lang="en-IN" sz="1400" dirty="0"/>
          </a:p>
          <a:p>
            <a:pPr marL="285750" indent="-285750">
              <a:buFontTx/>
              <a:buChar char="-"/>
            </a:pPr>
            <a:r>
              <a:rPr lang="en-IN" sz="1400" dirty="0"/>
              <a:t>Coverage study</a:t>
            </a:r>
          </a:p>
          <a:p>
            <a:pPr marL="742950" lvl="1" indent="-285750">
              <a:buFontTx/>
              <a:buChar char="-"/>
            </a:pPr>
            <a:r>
              <a:rPr lang="en-US" sz="1400" dirty="0"/>
              <a:t>The results show that the coverage, i.e. the probability that the prediction interval contains the true </a:t>
            </a:r>
            <a:r>
              <a:rPr lang="en-US" sz="1400" dirty="0" err="1"/>
              <a:t>realised</a:t>
            </a:r>
            <a:r>
              <a:rPr lang="en-US" sz="1400" dirty="0"/>
              <a:t> collections, is close to the nominal level of 95% even for quite small population sizes such as N = 100, and so the asymptotic results appear highly robust in practical situations. </a:t>
            </a:r>
          </a:p>
          <a:p>
            <a:pPr marL="742950" lvl="1" indent="-285750">
              <a:buFontTx/>
              <a:buChar char="-"/>
            </a:pPr>
            <a:r>
              <a:rPr lang="en-US" sz="1400" dirty="0"/>
              <a:t>The fact that the central limit </a:t>
            </a:r>
            <a:r>
              <a:rPr lang="en-US" sz="1400" dirty="0" err="1"/>
              <a:t>asymptotics</a:t>
            </a:r>
            <a:r>
              <a:rPr lang="en-US" sz="1400" dirty="0"/>
              <a:t> are highly accurate even for small population sizes is </a:t>
            </a:r>
            <a:r>
              <a:rPr lang="en-US" sz="1400" dirty="0" err="1"/>
              <a:t>surprising.One</a:t>
            </a:r>
            <a:r>
              <a:rPr lang="en-US" sz="1400" dirty="0"/>
              <a:t> potential explanation is that perhaps, owing to the large number of time points involved, the total collections at the level of a typical individual account level may themselves be close to normally distributed (cf. the Markov chain central limit theorem (16)).</a:t>
            </a:r>
          </a:p>
          <a:p>
            <a:pPr marL="742950" lvl="1" indent="-285750">
              <a:buFontTx/>
              <a:buChar char="-"/>
            </a:pPr>
            <a:endParaRPr lang="en-US" sz="1400" dirty="0"/>
          </a:p>
        </p:txBody>
      </p:sp>
      <p:pic>
        <p:nvPicPr>
          <p:cNvPr id="6" name="Picture 5">
            <a:extLst>
              <a:ext uri="{FF2B5EF4-FFF2-40B4-BE49-F238E27FC236}">
                <a16:creationId xmlns:a16="http://schemas.microsoft.com/office/drawing/2014/main" id="{29DEA255-4328-5FD5-3708-D9F6E9B92BA4}"/>
              </a:ext>
            </a:extLst>
          </p:cNvPr>
          <p:cNvPicPr>
            <a:picLocks noChangeAspect="1"/>
          </p:cNvPicPr>
          <p:nvPr/>
        </p:nvPicPr>
        <p:blipFill>
          <a:blip r:embed="rId2"/>
          <a:stretch>
            <a:fillRect/>
          </a:stretch>
        </p:blipFill>
        <p:spPr>
          <a:xfrm>
            <a:off x="7187381" y="1344776"/>
            <a:ext cx="4855639" cy="3007495"/>
          </a:xfrm>
          <a:prstGeom prst="rect">
            <a:avLst/>
          </a:prstGeom>
        </p:spPr>
      </p:pic>
    </p:spTree>
    <p:extLst>
      <p:ext uri="{BB962C8B-B14F-4D97-AF65-F5344CB8AC3E}">
        <p14:creationId xmlns:p14="http://schemas.microsoft.com/office/powerpoint/2010/main" val="98439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IN" sz="6600" dirty="0">
                <a:latin typeface="Arial Black" panose="020B0A04020102020204" pitchFamily="34" charset="0"/>
              </a:rPr>
              <a:t>Protection of portfolio-level forecasts</a:t>
            </a:r>
            <a:endParaRPr lang="en-US" sz="6600" dirty="0">
              <a:latin typeface="Arial Black" panose="020B0A04020102020204" pitchFamily="34" charset="0"/>
            </a:endParaRPr>
          </a:p>
        </p:txBody>
      </p:sp>
    </p:spTree>
    <p:extLst>
      <p:ext uri="{BB962C8B-B14F-4D97-AF65-F5344CB8AC3E}">
        <p14:creationId xmlns:p14="http://schemas.microsoft.com/office/powerpoint/2010/main" val="394979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0C965E-4B22-8DB1-2368-20DA734BAA08}"/>
              </a:ext>
            </a:extLst>
          </p:cNvPr>
          <p:cNvPicPr>
            <a:picLocks noChangeAspect="1"/>
          </p:cNvPicPr>
          <p:nvPr/>
        </p:nvPicPr>
        <p:blipFill>
          <a:blip r:embed="rId2"/>
          <a:stretch>
            <a:fillRect/>
          </a:stretch>
        </p:blipFill>
        <p:spPr>
          <a:xfrm>
            <a:off x="766916" y="288115"/>
            <a:ext cx="6477561" cy="2171888"/>
          </a:xfrm>
          <a:prstGeom prst="rect">
            <a:avLst/>
          </a:prstGeom>
        </p:spPr>
      </p:pic>
      <p:sp>
        <p:nvSpPr>
          <p:cNvPr id="6" name="TextBox 5">
            <a:extLst>
              <a:ext uri="{FF2B5EF4-FFF2-40B4-BE49-F238E27FC236}">
                <a16:creationId xmlns:a16="http://schemas.microsoft.com/office/drawing/2014/main" id="{A51FE02C-4B29-6A8C-3A94-41507D09F0D4}"/>
              </a:ext>
            </a:extLst>
          </p:cNvPr>
          <p:cNvSpPr txBox="1"/>
          <p:nvPr/>
        </p:nvSpPr>
        <p:spPr>
          <a:xfrm>
            <a:off x="766916" y="2782529"/>
            <a:ext cx="9409471" cy="3046988"/>
          </a:xfrm>
          <a:prstGeom prst="rect">
            <a:avLst/>
          </a:prstGeom>
          <a:noFill/>
        </p:spPr>
        <p:txBody>
          <a:bodyPr wrap="square" rtlCol="0">
            <a:spAutoFit/>
          </a:bodyPr>
          <a:lstStyle/>
          <a:p>
            <a:r>
              <a:rPr lang="en-US" sz="1600" dirty="0"/>
              <a:t>To illustrate the effect of this methodology we consider a setup with a population of N = 1000 accounts divided into two portfolios. The portfolios were defined by sampling an indicator with a 99% probability of belonging to Portfolio 1 and a 1% probability of belonging to Portfolio 2, independent of other accounts and the other variables. If no portfolio-level variance protection is applied then optimization of the </a:t>
            </a:r>
            <a:r>
              <a:rPr lang="en-US" sz="1600" dirty="0" err="1"/>
              <a:t>realisation</a:t>
            </a:r>
            <a:r>
              <a:rPr lang="en-US" sz="1600" dirty="0"/>
              <a:t> numbers yields a variances of 868.1 2 and 119.3 2 for the total collections in Portfolios 1 and 2, with Portfolio 2 having ten times greater variation relative to the expected collections. Applying portfolio protection with (V1, V2) = (10002 , 502 ) leads to a </a:t>
            </a:r>
            <a:r>
              <a:rPr lang="en-US" sz="1600" dirty="0" err="1"/>
              <a:t>realisation</a:t>
            </a:r>
            <a:r>
              <a:rPr lang="en-US" sz="1600" dirty="0"/>
              <a:t> distribution where much more computational effort is applied to accounts in Portfolio 2, in particular with an average </a:t>
            </a:r>
            <a:r>
              <a:rPr lang="en-US" sz="1600" dirty="0" err="1"/>
              <a:t>realisation</a:t>
            </a:r>
            <a:r>
              <a:rPr lang="en-US" sz="1600" dirty="0"/>
              <a:t> number of 84.8 compared to 29.2 for Portfolio 1. The effect of this redistribution of effort is to change the portfolio-level variances from (868.1 2 , 119.3 2 ) to (899.6 2 , 48.752 ), which meets the variance constraint. On other runs of the same code there was a slight gap in achieving the constraint due to errors in the estimates of σ 2 </a:t>
            </a:r>
            <a:r>
              <a:rPr lang="en-US" sz="1600" dirty="0" err="1"/>
              <a:t>D,j</a:t>
            </a:r>
            <a:r>
              <a:rPr lang="en-US" sz="1600" dirty="0"/>
              <a:t> and σ 2 </a:t>
            </a:r>
            <a:r>
              <a:rPr lang="en-US" sz="1600" dirty="0" err="1"/>
              <a:t>i</a:t>
            </a:r>
            <a:r>
              <a:rPr lang="en-US" sz="1600" dirty="0"/>
              <a:t> , but the variance in Portfolio 2 was always improved compared to the previous approach.</a:t>
            </a:r>
            <a:endParaRPr lang="en-IN" sz="1600" dirty="0"/>
          </a:p>
        </p:txBody>
      </p:sp>
    </p:spTree>
    <p:extLst>
      <p:ext uri="{BB962C8B-B14F-4D97-AF65-F5344CB8AC3E}">
        <p14:creationId xmlns:p14="http://schemas.microsoft.com/office/powerpoint/2010/main" val="174259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Autofit/>
          </a:bodyPr>
          <a:lstStyle/>
          <a:p>
            <a:pPr lvl="1"/>
            <a:r>
              <a:rPr lang="en-US" sz="6600" dirty="0">
                <a:latin typeface="Arial Black" panose="020B0A04020102020204" pitchFamily="34" charset="0"/>
              </a:rPr>
              <a:t>Predicting the variance of independent accounts using Gaussian process emulators </a:t>
            </a:r>
          </a:p>
        </p:txBody>
      </p:sp>
    </p:spTree>
    <p:extLst>
      <p:ext uri="{BB962C8B-B14F-4D97-AF65-F5344CB8AC3E}">
        <p14:creationId xmlns:p14="http://schemas.microsoft.com/office/powerpoint/2010/main" val="379059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C5E3DE-D7E6-C3D2-015D-F2201C22F3C9}"/>
              </a:ext>
            </a:extLst>
          </p:cNvPr>
          <p:cNvPicPr>
            <a:picLocks noChangeAspect="1"/>
          </p:cNvPicPr>
          <p:nvPr/>
        </p:nvPicPr>
        <p:blipFill>
          <a:blip r:embed="rId2"/>
          <a:stretch>
            <a:fillRect/>
          </a:stretch>
        </p:blipFill>
        <p:spPr>
          <a:xfrm>
            <a:off x="412955" y="159255"/>
            <a:ext cx="4371702" cy="2335355"/>
          </a:xfrm>
          <a:prstGeom prst="rect">
            <a:avLst/>
          </a:prstGeom>
        </p:spPr>
      </p:pic>
      <p:sp>
        <p:nvSpPr>
          <p:cNvPr id="6" name="TextBox 5">
            <a:extLst>
              <a:ext uri="{FF2B5EF4-FFF2-40B4-BE49-F238E27FC236}">
                <a16:creationId xmlns:a16="http://schemas.microsoft.com/office/drawing/2014/main" id="{852822E5-D550-DB3C-2BD8-37FA36280730}"/>
              </a:ext>
            </a:extLst>
          </p:cNvPr>
          <p:cNvSpPr txBox="1"/>
          <p:nvPr/>
        </p:nvSpPr>
        <p:spPr>
          <a:xfrm>
            <a:off x="412955" y="2799410"/>
            <a:ext cx="4611329" cy="3970318"/>
          </a:xfrm>
          <a:prstGeom prst="rect">
            <a:avLst/>
          </a:prstGeom>
          <a:noFill/>
        </p:spPr>
        <p:txBody>
          <a:bodyPr wrap="square" rtlCol="0">
            <a:spAutoFit/>
          </a:bodyPr>
          <a:lstStyle/>
          <a:p>
            <a:r>
              <a:rPr lang="en-US" sz="1400" dirty="0"/>
              <a:t>There are many possible approaches for fitting a Gaussian process emulator to these data. One of the most natural is to fit independent processes in each slice, using the log-variance as the response to ensure positive predictions for the variance. Specifically, let ˜</a:t>
            </a:r>
            <a:r>
              <a:rPr lang="en-US" sz="1400" dirty="0" err="1"/>
              <a:t>vsy</a:t>
            </a:r>
            <a:r>
              <a:rPr lang="en-US" sz="1400" dirty="0"/>
              <a:t>( ˜b, c˜) denote the </a:t>
            </a:r>
            <a:r>
              <a:rPr lang="en-US" sz="1400" dirty="0" err="1"/>
              <a:t>logvariance</a:t>
            </a:r>
            <a:r>
              <a:rPr lang="en-US" sz="1400" dirty="0"/>
              <a:t> function in the (s, y)-slice, and place a GP prior on this function with unknown constant mean and Mat´ern-5/2 covariance function. Due to </a:t>
            </a:r>
            <a:r>
              <a:rPr lang="en-US" sz="1400" dirty="0" err="1"/>
              <a:t>asymptotics</a:t>
            </a:r>
            <a:r>
              <a:rPr lang="en-US" sz="1400" dirty="0"/>
              <a:t> we may assume that log ˆ</a:t>
            </a:r>
            <a:r>
              <a:rPr lang="en-US" sz="1400" dirty="0" err="1"/>
              <a:t>vsyl</a:t>
            </a:r>
            <a:r>
              <a:rPr lang="en-US" sz="1400" dirty="0"/>
              <a:t> ∼ N[˜</a:t>
            </a:r>
            <a:r>
              <a:rPr lang="en-US" sz="1400" dirty="0" err="1"/>
              <a:t>vsy</a:t>
            </a:r>
            <a:r>
              <a:rPr lang="en-US" sz="1400" dirty="0"/>
              <a:t>( ˜</a:t>
            </a:r>
            <a:r>
              <a:rPr lang="en-US" sz="1400" dirty="0" err="1"/>
              <a:t>bsyl</a:t>
            </a:r>
            <a:r>
              <a:rPr lang="en-US" sz="1400" dirty="0"/>
              <a:t>, </a:t>
            </a:r>
            <a:r>
              <a:rPr lang="en-US" sz="1400" dirty="0" err="1"/>
              <a:t>c˜syl</a:t>
            </a:r>
            <a:r>
              <a:rPr lang="en-US" sz="1400" dirty="0"/>
              <a:t>),(κsyl−1)/1000] approximately. Hence we effectively have noisy normal observations of the function ˜</a:t>
            </a:r>
            <a:r>
              <a:rPr lang="en-US" sz="1400" dirty="0" err="1"/>
              <a:t>vsy</a:t>
            </a:r>
            <a:r>
              <a:rPr lang="en-US" sz="1400" dirty="0"/>
              <a:t>, whose noise variance can be estimated by plugging in the sample kurtosis. Hence the posterior process can reasonably be approximated by a GP with mean and variance given by standard Kriging equations. Note that any data points with a sample variance of exactly zero must be excluded from the training set for this approach to work. We used the R package </a:t>
            </a:r>
            <a:r>
              <a:rPr lang="en-US" sz="1400" dirty="0" err="1"/>
              <a:t>DiceKriging</a:t>
            </a:r>
            <a:r>
              <a:rPr lang="en-US" sz="1400" dirty="0"/>
              <a:t> (13) to perform the actual numerical fitting</a:t>
            </a:r>
            <a:endParaRPr lang="en-IN" sz="1400" dirty="0"/>
          </a:p>
        </p:txBody>
      </p:sp>
      <p:pic>
        <p:nvPicPr>
          <p:cNvPr id="10" name="Picture 9">
            <a:extLst>
              <a:ext uri="{FF2B5EF4-FFF2-40B4-BE49-F238E27FC236}">
                <a16:creationId xmlns:a16="http://schemas.microsoft.com/office/drawing/2014/main" id="{98AEE52C-C1B2-241B-55ED-7C9077A2DE18}"/>
              </a:ext>
            </a:extLst>
          </p:cNvPr>
          <p:cNvPicPr>
            <a:picLocks noChangeAspect="1"/>
          </p:cNvPicPr>
          <p:nvPr/>
        </p:nvPicPr>
        <p:blipFill>
          <a:blip r:embed="rId3"/>
          <a:stretch>
            <a:fillRect/>
          </a:stretch>
        </p:blipFill>
        <p:spPr>
          <a:xfrm>
            <a:off x="6606640" y="159255"/>
            <a:ext cx="4022031" cy="2325159"/>
          </a:xfrm>
          <a:prstGeom prst="rect">
            <a:avLst/>
          </a:prstGeom>
        </p:spPr>
      </p:pic>
      <p:sp>
        <p:nvSpPr>
          <p:cNvPr id="11" name="TextBox 10">
            <a:extLst>
              <a:ext uri="{FF2B5EF4-FFF2-40B4-BE49-F238E27FC236}">
                <a16:creationId xmlns:a16="http://schemas.microsoft.com/office/drawing/2014/main" id="{E322EE85-82B4-67AE-5B0F-3071F73CDAB2}"/>
              </a:ext>
            </a:extLst>
          </p:cNvPr>
          <p:cNvSpPr txBox="1"/>
          <p:nvPr/>
        </p:nvSpPr>
        <p:spPr>
          <a:xfrm>
            <a:off x="6735096" y="2799410"/>
            <a:ext cx="4935793" cy="3754874"/>
          </a:xfrm>
          <a:prstGeom prst="rect">
            <a:avLst/>
          </a:prstGeom>
          <a:noFill/>
        </p:spPr>
        <p:txBody>
          <a:bodyPr wrap="square" rtlCol="0">
            <a:spAutoFit/>
          </a:bodyPr>
          <a:lstStyle/>
          <a:p>
            <a:r>
              <a:rPr lang="en-US" sz="1400" dirty="0"/>
              <a:t>Although the above emulation approach is appealing in its simplicity, we found that its predictions were outperformed by another emulation method. Specifically in this second method, we fit an independent process to each of the three segments (rather than the six slices) with covariates given by the transformed balance, credit score, and also p p1(1 − p1) where p1 denotes the probability of payment in the first quarter. The latter corresponds to the standard deviation of the payment indicator in the first month. Again the model is constructed on the log-variance scale with the normal approximation log ˆ</a:t>
            </a:r>
            <a:r>
              <a:rPr lang="en-US" sz="1400" dirty="0" err="1"/>
              <a:t>vsyl</a:t>
            </a:r>
            <a:r>
              <a:rPr lang="en-US" sz="1400" dirty="0"/>
              <a:t> ∼ N[log </a:t>
            </a:r>
            <a:r>
              <a:rPr lang="en-US" sz="1400" dirty="0" err="1"/>
              <a:t>vsyl</a:t>
            </a:r>
            <a:r>
              <a:rPr lang="en-US" sz="1400" dirty="0"/>
              <a:t>,(</a:t>
            </a:r>
            <a:r>
              <a:rPr lang="en-US" sz="1400" dirty="0" err="1"/>
              <a:t>κsyl</a:t>
            </a:r>
            <a:r>
              <a:rPr lang="en-US" sz="1400" dirty="0"/>
              <a:t> − 1)/1000] and noise variance estimated using the sample kurtosis. Figure 9 shows that this alternative method gives effective predictions on the test set. Though a small number in Segment 2 have their variance underpredicted, we believe that the overall quality of the predictions is adequate at the population level for the purposes of uncertainty quantification and informing an efficient allocation of the computational budget</a:t>
            </a:r>
            <a:endParaRPr lang="en-IN" sz="1400" dirty="0"/>
          </a:p>
        </p:txBody>
      </p:sp>
      <p:cxnSp>
        <p:nvCxnSpPr>
          <p:cNvPr id="13" name="Straight Arrow Connector 12">
            <a:extLst>
              <a:ext uri="{FF2B5EF4-FFF2-40B4-BE49-F238E27FC236}">
                <a16:creationId xmlns:a16="http://schemas.microsoft.com/office/drawing/2014/main" id="{B18C86EF-9701-CEFA-7503-463A7B1A75AD}"/>
              </a:ext>
            </a:extLst>
          </p:cNvPr>
          <p:cNvCxnSpPr/>
          <p:nvPr/>
        </p:nvCxnSpPr>
        <p:spPr>
          <a:xfrm>
            <a:off x="5348748" y="3048000"/>
            <a:ext cx="865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73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23A33-3865-1AEA-80BE-A066A7085AEA}"/>
              </a:ext>
            </a:extLst>
          </p:cNvPr>
          <p:cNvSpPr>
            <a:spLocks noGrp="1"/>
          </p:cNvSpPr>
          <p:nvPr>
            <p:ph idx="1"/>
          </p:nvPr>
        </p:nvSpPr>
        <p:spPr>
          <a:xfrm>
            <a:off x="533400" y="2032103"/>
            <a:ext cx="10515600" cy="4351338"/>
          </a:xfrm>
        </p:spPr>
        <p:txBody>
          <a:bodyPr>
            <a:normAutofit/>
          </a:bodyPr>
          <a:lstStyle/>
          <a:p>
            <a:r>
              <a:rPr lang="en-IN" dirty="0"/>
              <a:t>Challenges &amp; solution</a:t>
            </a:r>
          </a:p>
          <a:p>
            <a:r>
              <a:rPr lang="en-IN" dirty="0"/>
              <a:t>Results</a:t>
            </a:r>
          </a:p>
          <a:p>
            <a:r>
              <a:rPr lang="en-IN" dirty="0"/>
              <a:t>Methods and approach</a:t>
            </a:r>
          </a:p>
          <a:p>
            <a:pPr lvl="1"/>
            <a:r>
              <a:rPr lang="en-IN" dirty="0"/>
              <a:t>Representative model</a:t>
            </a:r>
          </a:p>
          <a:p>
            <a:pPr lvl="1"/>
            <a:r>
              <a:rPr lang="en-US" dirty="0"/>
              <a:t>Error analysis and optimal number of </a:t>
            </a:r>
            <a:r>
              <a:rPr lang="en-US" dirty="0" err="1"/>
              <a:t>realisations</a:t>
            </a:r>
            <a:endParaRPr lang="en-US" dirty="0"/>
          </a:p>
          <a:p>
            <a:pPr lvl="1"/>
            <a:r>
              <a:rPr lang="en-IN" dirty="0"/>
              <a:t>Uncertainty quantification </a:t>
            </a:r>
            <a:endParaRPr lang="en-US" dirty="0"/>
          </a:p>
          <a:p>
            <a:pPr lvl="1"/>
            <a:r>
              <a:rPr lang="en-IN" dirty="0"/>
              <a:t>Protection of portfolio-level forecasts</a:t>
            </a:r>
            <a:endParaRPr lang="en-US" dirty="0"/>
          </a:p>
          <a:p>
            <a:pPr lvl="1"/>
            <a:r>
              <a:rPr lang="en-US" dirty="0"/>
              <a:t>Predicting the variance of independent accounts using Gaussian process emulators </a:t>
            </a:r>
          </a:p>
          <a:p>
            <a:pPr marL="0" indent="0">
              <a:buNone/>
            </a:pPr>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BFD2C131-14E1-E4AF-6A3A-520291AE7B18}"/>
              </a:ext>
            </a:extLst>
          </p:cNvPr>
          <p:cNvSpPr txBox="1"/>
          <p:nvPr/>
        </p:nvSpPr>
        <p:spPr>
          <a:xfrm>
            <a:off x="533400" y="294968"/>
            <a:ext cx="8610600" cy="1323439"/>
          </a:xfrm>
          <a:prstGeom prst="rect">
            <a:avLst/>
          </a:prstGeom>
          <a:noFill/>
        </p:spPr>
        <p:txBody>
          <a:bodyPr wrap="square" rtlCol="0">
            <a:spAutoFit/>
          </a:bodyPr>
          <a:lstStyle/>
          <a:p>
            <a:r>
              <a:rPr lang="en-IN" sz="8000" b="1" dirty="0"/>
              <a:t>INDEX</a:t>
            </a:r>
          </a:p>
        </p:txBody>
      </p:sp>
    </p:spTree>
    <p:extLst>
      <p:ext uri="{BB962C8B-B14F-4D97-AF65-F5344CB8AC3E}">
        <p14:creationId xmlns:p14="http://schemas.microsoft.com/office/powerpoint/2010/main" val="405447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fontScale="90000"/>
          </a:bodyPr>
          <a:lstStyle/>
          <a:p>
            <a:r>
              <a:rPr lang="en-IN" sz="6600" b="1" dirty="0">
                <a:latin typeface="Arial Black" panose="020B0A04020102020204" pitchFamily="34" charset="0"/>
              </a:rPr>
              <a:t>Challenges &amp; </a:t>
            </a:r>
            <a:br>
              <a:rPr lang="en-IN" sz="6600" b="1" dirty="0">
                <a:latin typeface="Arial Black" panose="020B0A04020102020204" pitchFamily="34" charset="0"/>
              </a:rPr>
            </a:br>
            <a:r>
              <a:rPr lang="en-IN" sz="6600" b="1" dirty="0">
                <a:latin typeface="Arial Black" panose="020B0A04020102020204" pitchFamily="34" charset="0"/>
              </a:rPr>
              <a:t>Solutions</a:t>
            </a:r>
          </a:p>
        </p:txBody>
      </p:sp>
    </p:spTree>
    <p:extLst>
      <p:ext uri="{BB962C8B-B14F-4D97-AF65-F5344CB8AC3E}">
        <p14:creationId xmlns:p14="http://schemas.microsoft.com/office/powerpoint/2010/main" val="41221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C8A1D-D6C2-788C-E079-AAF751EA0DB3}"/>
              </a:ext>
            </a:extLst>
          </p:cNvPr>
          <p:cNvSpPr txBox="1"/>
          <p:nvPr/>
        </p:nvSpPr>
        <p:spPr>
          <a:xfrm>
            <a:off x="1032386" y="262712"/>
            <a:ext cx="9409471" cy="3477875"/>
          </a:xfrm>
          <a:prstGeom prst="rect">
            <a:avLst/>
          </a:prstGeom>
          <a:noFill/>
        </p:spPr>
        <p:txBody>
          <a:bodyPr wrap="square" rtlCol="0">
            <a:spAutoFit/>
          </a:bodyPr>
          <a:lstStyle/>
          <a:p>
            <a:r>
              <a:rPr lang="en-IN" sz="2000" b="1" dirty="0"/>
              <a:t>Challenge</a:t>
            </a:r>
          </a:p>
          <a:p>
            <a:pPr marL="285750" indent="-285750">
              <a:buFontTx/>
              <a:buChar char="-"/>
            </a:pPr>
            <a:r>
              <a:rPr lang="en-IN" sz="2000" dirty="0"/>
              <a:t>Have to predict probability of payment for each account for each month in next 7 years (84 points)</a:t>
            </a:r>
          </a:p>
          <a:p>
            <a:pPr marL="285750" indent="-285750">
              <a:buFontTx/>
              <a:buChar char="-"/>
            </a:pPr>
            <a:r>
              <a:rPr lang="en-IN" sz="2000" dirty="0"/>
              <a:t>Have to use individual level forecast which is aggregated to make population level forecast on a biannual basis called </a:t>
            </a:r>
            <a:r>
              <a:rPr lang="en-IN" sz="2000" b="1" dirty="0"/>
              <a:t>forecasting rounds</a:t>
            </a:r>
          </a:p>
          <a:p>
            <a:pPr marL="285750" indent="-285750">
              <a:buFontTx/>
              <a:buChar char="-"/>
            </a:pPr>
            <a:r>
              <a:rPr lang="en-IN" sz="2000" dirty="0"/>
              <a:t>Need to use monte Carlo simulation because there are lot of random factors</a:t>
            </a:r>
          </a:p>
          <a:p>
            <a:pPr marL="285750" indent="-285750">
              <a:buFontTx/>
              <a:buChar char="-"/>
            </a:pPr>
            <a:r>
              <a:rPr lang="en-IN" sz="2000" dirty="0"/>
              <a:t>Using monte Carlo is expensive because there are millions of heterogenous accounts, even though model is simple logistic regression to find the probability of payment</a:t>
            </a:r>
          </a:p>
          <a:p>
            <a:pPr marL="285750" indent="-285750">
              <a:buFontTx/>
              <a:buChar char="-"/>
            </a:pPr>
            <a:r>
              <a:rPr lang="en-IN" sz="2000" dirty="0"/>
              <a:t>Since there are so many accounts its outcomes are limited and the simulation will be too expensive to carry for all accounts, we don’t know how to use the limited amount of outcomes and if we are using it with how much certainty can we say</a:t>
            </a:r>
          </a:p>
        </p:txBody>
      </p:sp>
      <p:sp>
        <p:nvSpPr>
          <p:cNvPr id="6" name="TextBox 5">
            <a:extLst>
              <a:ext uri="{FF2B5EF4-FFF2-40B4-BE49-F238E27FC236}">
                <a16:creationId xmlns:a16="http://schemas.microsoft.com/office/drawing/2014/main" id="{856E8D20-0862-4622-61DC-26A33263E5C4}"/>
              </a:ext>
            </a:extLst>
          </p:cNvPr>
          <p:cNvSpPr txBox="1"/>
          <p:nvPr/>
        </p:nvSpPr>
        <p:spPr>
          <a:xfrm>
            <a:off x="1032387" y="4348519"/>
            <a:ext cx="9409471" cy="2246769"/>
          </a:xfrm>
          <a:prstGeom prst="rect">
            <a:avLst/>
          </a:prstGeom>
          <a:noFill/>
        </p:spPr>
        <p:txBody>
          <a:bodyPr wrap="square" rtlCol="0">
            <a:spAutoFit/>
          </a:bodyPr>
          <a:lstStyle/>
          <a:p>
            <a:r>
              <a:rPr lang="en-IN" sz="2000" b="1" dirty="0"/>
              <a:t>Solution</a:t>
            </a:r>
          </a:p>
          <a:p>
            <a:pPr marL="285750" indent="-285750">
              <a:buFontTx/>
              <a:buChar char="-"/>
            </a:pPr>
            <a:r>
              <a:rPr lang="en-IN" sz="2000" dirty="0"/>
              <a:t>Creating an efficient monte </a:t>
            </a:r>
            <a:r>
              <a:rPr lang="en-IN" sz="2000" dirty="0" err="1"/>
              <a:t>carlo</a:t>
            </a:r>
            <a:r>
              <a:rPr lang="en-IN" sz="2000" dirty="0"/>
              <a:t> simulation to give only required outcomes or predictions by reducing variance </a:t>
            </a:r>
          </a:p>
          <a:p>
            <a:pPr marL="285750" indent="-285750">
              <a:buFontTx/>
              <a:buChar char="-"/>
            </a:pPr>
            <a:r>
              <a:rPr lang="en-IN" sz="2000" dirty="0"/>
              <a:t>Uncertainty interval in the aggregated forecast</a:t>
            </a:r>
          </a:p>
          <a:p>
            <a:pPr marL="285750" indent="-285750">
              <a:buFontTx/>
              <a:buChar char="-"/>
            </a:pPr>
            <a:r>
              <a:rPr lang="en-IN" sz="2000" dirty="0"/>
              <a:t>To implement the above 2 things we make gaussian process emulator for prediction interval and efficient </a:t>
            </a:r>
            <a:r>
              <a:rPr lang="en-IN" sz="2000" dirty="0" err="1"/>
              <a:t>carlo</a:t>
            </a:r>
            <a:r>
              <a:rPr lang="en-IN" sz="2000" dirty="0"/>
              <a:t> outcomes</a:t>
            </a:r>
          </a:p>
          <a:p>
            <a:pPr marL="285750" indent="-285750">
              <a:buFontTx/>
              <a:buChar char="-"/>
            </a:pPr>
            <a:endParaRPr lang="en-IN" sz="2000" dirty="0"/>
          </a:p>
        </p:txBody>
      </p:sp>
    </p:spTree>
    <p:extLst>
      <p:ext uri="{BB962C8B-B14F-4D97-AF65-F5344CB8AC3E}">
        <p14:creationId xmlns:p14="http://schemas.microsoft.com/office/powerpoint/2010/main" val="174854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a:bodyPr>
          <a:lstStyle/>
          <a:p>
            <a:r>
              <a:rPr lang="en-IN" sz="6600" b="1" dirty="0">
                <a:latin typeface="Arial Black" panose="020B0A04020102020204" pitchFamily="34" charset="0"/>
              </a:rPr>
              <a:t>Results</a:t>
            </a:r>
          </a:p>
        </p:txBody>
      </p:sp>
    </p:spTree>
    <p:extLst>
      <p:ext uri="{BB962C8B-B14F-4D97-AF65-F5344CB8AC3E}">
        <p14:creationId xmlns:p14="http://schemas.microsoft.com/office/powerpoint/2010/main" val="414993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CEC8E-A9E9-868A-63AF-A023AD4A4E84}"/>
              </a:ext>
            </a:extLst>
          </p:cNvPr>
          <p:cNvPicPr>
            <a:picLocks noChangeAspect="1"/>
          </p:cNvPicPr>
          <p:nvPr/>
        </p:nvPicPr>
        <p:blipFill rotWithShape="1">
          <a:blip r:embed="rId2"/>
          <a:srcRect l="8261" t="17292" r="4349" b="4013"/>
          <a:stretch/>
        </p:blipFill>
        <p:spPr>
          <a:xfrm>
            <a:off x="6096000" y="1278194"/>
            <a:ext cx="5795720" cy="2640396"/>
          </a:xfrm>
          <a:prstGeom prst="rect">
            <a:avLst/>
          </a:prstGeom>
        </p:spPr>
      </p:pic>
      <p:sp>
        <p:nvSpPr>
          <p:cNvPr id="6" name="TextBox 5">
            <a:extLst>
              <a:ext uri="{FF2B5EF4-FFF2-40B4-BE49-F238E27FC236}">
                <a16:creationId xmlns:a16="http://schemas.microsoft.com/office/drawing/2014/main" id="{1F16F1AC-59CD-F4DF-9255-9702EE343C9E}"/>
              </a:ext>
            </a:extLst>
          </p:cNvPr>
          <p:cNvSpPr txBox="1"/>
          <p:nvPr/>
        </p:nvSpPr>
        <p:spPr>
          <a:xfrm>
            <a:off x="570271" y="477990"/>
            <a:ext cx="5201264" cy="5693866"/>
          </a:xfrm>
          <a:prstGeom prst="rect">
            <a:avLst/>
          </a:prstGeom>
          <a:noFill/>
        </p:spPr>
        <p:txBody>
          <a:bodyPr wrap="square" rtlCol="0">
            <a:spAutoFit/>
          </a:bodyPr>
          <a:lstStyle/>
          <a:p>
            <a:r>
              <a:rPr lang="en-US" sz="1400" dirty="0"/>
              <a:t>The paper showed that significant reductions in forecast uncertainty and improvements in computational efficiency could be achieved using their proposed techniques.</a:t>
            </a:r>
          </a:p>
          <a:p>
            <a:endParaRPr lang="en-US" sz="1400" dirty="0"/>
          </a:p>
          <a:p>
            <a:pPr>
              <a:buFont typeface="+mj-lt"/>
              <a:buAutoNum type="arabicPeriod"/>
            </a:pPr>
            <a:r>
              <a:rPr lang="en-US" sz="1400" dirty="0"/>
              <a:t> Efficient Allocation of Computational Resources:</a:t>
            </a:r>
          </a:p>
          <a:p>
            <a:pPr lvl="1"/>
            <a:r>
              <a:rPr lang="en-US" sz="1400" dirty="0"/>
              <a:t>- This optimal allocation method, combined with pre-estimating the account-level variances using Gaussian process emulators, reduced the variance of the estimator for the expected total collections by 33% compared to equal allocation of realizations across accounts.</a:t>
            </a:r>
          </a:p>
          <a:p>
            <a:endParaRPr lang="en-US" sz="1400" dirty="0"/>
          </a:p>
          <a:p>
            <a:pPr>
              <a:buFont typeface="+mj-lt"/>
              <a:buAutoNum type="arabicPeriod" startAt="2"/>
            </a:pPr>
            <a:r>
              <a:rPr lang="en-US" sz="1400" dirty="0"/>
              <a:t>Uncertainty Quantification:</a:t>
            </a:r>
          </a:p>
          <a:p>
            <a:pPr lvl="1"/>
            <a:r>
              <a:rPr lang="en-US" sz="1400" dirty="0"/>
              <a:t>- Through simulation studies, they showed that these prediction intervals had coverage probabilities close to the nominal level (e.g., 95% for a 95% prediction interval), even for relatively small population sizes.</a:t>
            </a:r>
          </a:p>
          <a:p>
            <a:endParaRPr lang="en-US" sz="1400" dirty="0"/>
          </a:p>
          <a:p>
            <a:pPr>
              <a:buFont typeface="+mj-lt"/>
              <a:buAutoNum type="arabicPeriod" startAt="3"/>
            </a:pPr>
            <a:r>
              <a:rPr lang="en-US" sz="1400" dirty="0"/>
              <a:t>Protection of Portfolio-Level Forecasts:</a:t>
            </a:r>
          </a:p>
          <a:p>
            <a:pPr lvl="1"/>
            <a:r>
              <a:rPr lang="en-US" sz="1400" dirty="0"/>
              <a:t>- The authors proposed a methodology to constrain the optimization problem such that the variances of the forecasts for important sub-portfolios are kept below specified thresholds.</a:t>
            </a:r>
          </a:p>
          <a:p>
            <a:pPr lvl="1"/>
            <a:r>
              <a:rPr lang="en-US" sz="1400" dirty="0"/>
              <a:t>- By redistributing computational effort to the accounts in the constrained sub-portfolios, the variances of the sub-portfolio forecasts could be reduced to meet the desired thresholds.</a:t>
            </a:r>
          </a:p>
          <a:p>
            <a:endParaRPr lang="en-IN" sz="1400" dirty="0"/>
          </a:p>
        </p:txBody>
      </p:sp>
    </p:spTree>
    <p:extLst>
      <p:ext uri="{BB962C8B-B14F-4D97-AF65-F5344CB8AC3E}">
        <p14:creationId xmlns:p14="http://schemas.microsoft.com/office/powerpoint/2010/main" val="423657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C34C-E975-5012-66F9-1C51EEC4E4C8}"/>
              </a:ext>
            </a:extLst>
          </p:cNvPr>
          <p:cNvSpPr>
            <a:spLocks noGrp="1"/>
          </p:cNvSpPr>
          <p:nvPr>
            <p:ph type="title"/>
          </p:nvPr>
        </p:nvSpPr>
        <p:spPr>
          <a:xfrm>
            <a:off x="671051" y="2656041"/>
            <a:ext cx="10515600" cy="1325563"/>
          </a:xfrm>
        </p:spPr>
        <p:txBody>
          <a:bodyPr>
            <a:normAutofit/>
          </a:bodyPr>
          <a:lstStyle/>
          <a:p>
            <a:r>
              <a:rPr lang="en-IN" sz="6600" b="1" dirty="0">
                <a:latin typeface="Arial Black" panose="020B0A04020102020204" pitchFamily="34" charset="0"/>
              </a:rPr>
              <a:t>Representative model</a:t>
            </a:r>
          </a:p>
        </p:txBody>
      </p:sp>
    </p:spTree>
    <p:extLst>
      <p:ext uri="{BB962C8B-B14F-4D97-AF65-F5344CB8AC3E}">
        <p14:creationId xmlns:p14="http://schemas.microsoft.com/office/powerpoint/2010/main" val="411758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83B4E5-D1A5-4B0F-4932-50B561DE0D06}"/>
              </a:ext>
            </a:extLst>
          </p:cNvPr>
          <p:cNvPicPr>
            <a:picLocks noChangeAspect="1"/>
          </p:cNvPicPr>
          <p:nvPr/>
        </p:nvPicPr>
        <p:blipFill>
          <a:blip r:embed="rId2"/>
          <a:stretch>
            <a:fillRect/>
          </a:stretch>
        </p:blipFill>
        <p:spPr>
          <a:xfrm>
            <a:off x="6484480" y="571590"/>
            <a:ext cx="5255235" cy="2206923"/>
          </a:xfrm>
          <a:prstGeom prst="rect">
            <a:avLst/>
          </a:prstGeom>
        </p:spPr>
      </p:pic>
      <p:sp>
        <p:nvSpPr>
          <p:cNvPr id="11" name="TextBox 10">
            <a:extLst>
              <a:ext uri="{FF2B5EF4-FFF2-40B4-BE49-F238E27FC236}">
                <a16:creationId xmlns:a16="http://schemas.microsoft.com/office/drawing/2014/main" id="{731385C7-8AC4-3750-443B-431BD4ADCF48}"/>
              </a:ext>
            </a:extLst>
          </p:cNvPr>
          <p:cNvSpPr txBox="1"/>
          <p:nvPr/>
        </p:nvSpPr>
        <p:spPr>
          <a:xfrm>
            <a:off x="452285" y="258035"/>
            <a:ext cx="5348748" cy="6247864"/>
          </a:xfrm>
          <a:prstGeom prst="rect">
            <a:avLst/>
          </a:prstGeom>
          <a:noFill/>
        </p:spPr>
        <p:txBody>
          <a:bodyPr wrap="square" rtlCol="0">
            <a:spAutoFit/>
          </a:bodyPr>
          <a:lstStyle/>
          <a:p>
            <a:r>
              <a:rPr lang="en-IN" sz="1600" b="1" dirty="0"/>
              <a:t>Population</a:t>
            </a:r>
          </a:p>
          <a:p>
            <a:r>
              <a:rPr lang="en-IN" sz="1600" dirty="0"/>
              <a:t>Accounts </a:t>
            </a:r>
            <a:r>
              <a:rPr lang="en-US" sz="1600" dirty="0"/>
              <a:t>has accumulated over more than a decade and is composed of a wide variety of products, from loans, overdrafts, and credit cards to mail order credit, telecommunication debt, and student loans. As such the portfolio is highly heterogeneous, and the model is complex. </a:t>
            </a:r>
          </a:p>
          <a:p>
            <a:endParaRPr lang="en-US" sz="1600" dirty="0"/>
          </a:p>
          <a:p>
            <a:r>
              <a:rPr lang="en-US" sz="1600" b="1" dirty="0"/>
              <a:t>Representative</a:t>
            </a:r>
            <a:r>
              <a:rPr lang="en-US" sz="1600" dirty="0"/>
              <a:t> model used to simplify the AGL model and shares the main characteristics of AGL’s model.</a:t>
            </a:r>
          </a:p>
          <a:p>
            <a:endParaRPr lang="en-US" sz="1600" dirty="0"/>
          </a:p>
          <a:p>
            <a:r>
              <a:rPr lang="en-US" sz="1600" b="1" dirty="0"/>
              <a:t>Model Parameters</a:t>
            </a:r>
          </a:p>
          <a:p>
            <a:r>
              <a:rPr lang="en-US" sz="1600" dirty="0"/>
              <a:t>Uses logistic regression time series to give output </a:t>
            </a:r>
            <a:r>
              <a:rPr lang="en-US" sz="1600" b="1" dirty="0"/>
              <a:t>Pit </a:t>
            </a:r>
            <a:r>
              <a:rPr lang="en-US" sz="1600" dirty="0"/>
              <a:t>which is probability of payment for next month using inputs of previous month. The inputs are </a:t>
            </a:r>
          </a:p>
          <a:p>
            <a:pPr marL="285750" indent="-285750">
              <a:buFontTx/>
              <a:buChar char="-"/>
            </a:pPr>
            <a:r>
              <a:rPr lang="en-US" sz="1600" b="1" dirty="0" err="1"/>
              <a:t>Xit</a:t>
            </a:r>
            <a:r>
              <a:rPr lang="en-US" sz="1600" b="1" dirty="0"/>
              <a:t>(collection amount), </a:t>
            </a:r>
            <a:r>
              <a:rPr lang="en-US" sz="1600" dirty="0"/>
              <a:t>the amount paid by the customer</a:t>
            </a:r>
            <a:endParaRPr lang="en-US" sz="1600" b="1" dirty="0"/>
          </a:p>
          <a:p>
            <a:pPr marL="285750" indent="-285750">
              <a:buFontTx/>
              <a:buChar char="-"/>
            </a:pPr>
            <a:r>
              <a:rPr lang="en-US" sz="1600" b="1" dirty="0" err="1"/>
              <a:t>Yit</a:t>
            </a:r>
            <a:r>
              <a:rPr lang="en-US" sz="1600" b="1" dirty="0"/>
              <a:t>(Payment indicator), </a:t>
            </a:r>
            <a:r>
              <a:rPr lang="en-US" sz="1600" dirty="0"/>
              <a:t>1 or 0 </a:t>
            </a:r>
          </a:p>
          <a:p>
            <a:pPr marL="285750" indent="-285750">
              <a:buFontTx/>
              <a:buChar char="-"/>
            </a:pPr>
            <a:r>
              <a:rPr lang="en-US" sz="1600" b="1" dirty="0"/>
              <a:t>Zit(Covariates</a:t>
            </a:r>
            <a:r>
              <a:rPr lang="en-IN" sz="1600" dirty="0"/>
              <a:t>(Bit, Cit, Sit, </a:t>
            </a:r>
            <a:r>
              <a:rPr lang="en-IN" sz="1600" dirty="0" err="1"/>
              <a:t>Eit</a:t>
            </a:r>
            <a:r>
              <a:rPr lang="en-IN" sz="1600" dirty="0"/>
              <a:t>)</a:t>
            </a:r>
            <a:r>
              <a:rPr lang="en-US" sz="1600" b="1" dirty="0"/>
              <a:t>)</a:t>
            </a:r>
          </a:p>
          <a:p>
            <a:pPr marL="742950" lvl="1" indent="-285750">
              <a:buFontTx/>
              <a:buChar char="-"/>
            </a:pPr>
            <a:r>
              <a:rPr lang="en-US" sz="1600" b="1" dirty="0"/>
              <a:t>Bit,</a:t>
            </a:r>
            <a:r>
              <a:rPr lang="en-US" sz="1600" dirty="0"/>
              <a:t> balance amount</a:t>
            </a:r>
          </a:p>
          <a:p>
            <a:pPr marL="742950" lvl="1" indent="-285750">
              <a:buFontTx/>
              <a:buChar char="-"/>
            </a:pPr>
            <a:r>
              <a:rPr lang="en-US" sz="1600" b="1" dirty="0"/>
              <a:t>Cit, </a:t>
            </a:r>
            <a:r>
              <a:rPr lang="en-US" sz="1600" dirty="0"/>
              <a:t>credit score</a:t>
            </a:r>
          </a:p>
          <a:p>
            <a:pPr marL="742950" lvl="1" indent="-285750">
              <a:buFontTx/>
              <a:buChar char="-"/>
            </a:pPr>
            <a:r>
              <a:rPr lang="en-US" sz="1600" b="1" dirty="0"/>
              <a:t>Sit, </a:t>
            </a:r>
            <a:r>
              <a:rPr lang="en-US" sz="1600" dirty="0"/>
              <a:t>operational segment</a:t>
            </a:r>
          </a:p>
          <a:p>
            <a:pPr marL="742950" lvl="1" indent="-285750">
              <a:buFontTx/>
              <a:buChar char="-"/>
            </a:pPr>
            <a:r>
              <a:rPr lang="en-US" sz="1600" b="1" dirty="0" err="1"/>
              <a:t>Eit</a:t>
            </a:r>
            <a:r>
              <a:rPr lang="en-US" sz="1600" b="1" dirty="0"/>
              <a:t>,</a:t>
            </a:r>
            <a:r>
              <a:rPr lang="en-US" sz="1600" dirty="0"/>
              <a:t> eligibility indicator</a:t>
            </a:r>
          </a:p>
          <a:p>
            <a:r>
              <a:rPr lang="en-US" sz="1600" dirty="0"/>
              <a:t>Where</a:t>
            </a:r>
          </a:p>
          <a:p>
            <a:r>
              <a:rPr lang="en-US" sz="1600" dirty="0" err="1"/>
              <a:t>i</a:t>
            </a:r>
            <a:r>
              <a:rPr lang="en-US" sz="1600" dirty="0"/>
              <a:t> ranges from 1 to N,</a:t>
            </a:r>
          </a:p>
          <a:p>
            <a:r>
              <a:rPr lang="en-US" sz="1600" dirty="0"/>
              <a:t>t ranges from 1 to 12*7= 84 months</a:t>
            </a:r>
          </a:p>
          <a:p>
            <a:endParaRPr lang="en-IN" sz="1600" dirty="0"/>
          </a:p>
        </p:txBody>
      </p:sp>
      <p:pic>
        <p:nvPicPr>
          <p:cNvPr id="13" name="Picture 12">
            <a:extLst>
              <a:ext uri="{FF2B5EF4-FFF2-40B4-BE49-F238E27FC236}">
                <a16:creationId xmlns:a16="http://schemas.microsoft.com/office/drawing/2014/main" id="{A6187CC6-91B0-863B-56F3-9F88482EB498}"/>
              </a:ext>
            </a:extLst>
          </p:cNvPr>
          <p:cNvPicPr>
            <a:picLocks noChangeAspect="1"/>
          </p:cNvPicPr>
          <p:nvPr/>
        </p:nvPicPr>
        <p:blipFill>
          <a:blip r:embed="rId3"/>
          <a:stretch>
            <a:fillRect/>
          </a:stretch>
        </p:blipFill>
        <p:spPr>
          <a:xfrm>
            <a:off x="7157406" y="5220070"/>
            <a:ext cx="3698869" cy="1066340"/>
          </a:xfrm>
          <a:prstGeom prst="rect">
            <a:avLst/>
          </a:prstGeom>
        </p:spPr>
      </p:pic>
      <p:pic>
        <p:nvPicPr>
          <p:cNvPr id="15" name="Picture 14">
            <a:extLst>
              <a:ext uri="{FF2B5EF4-FFF2-40B4-BE49-F238E27FC236}">
                <a16:creationId xmlns:a16="http://schemas.microsoft.com/office/drawing/2014/main" id="{58AB9746-F969-6976-6D93-91E98F60056B}"/>
              </a:ext>
            </a:extLst>
          </p:cNvPr>
          <p:cNvPicPr>
            <a:picLocks noChangeAspect="1"/>
          </p:cNvPicPr>
          <p:nvPr/>
        </p:nvPicPr>
        <p:blipFill>
          <a:blip r:embed="rId4"/>
          <a:stretch>
            <a:fillRect/>
          </a:stretch>
        </p:blipFill>
        <p:spPr>
          <a:xfrm>
            <a:off x="6096000" y="3509217"/>
            <a:ext cx="5617434" cy="1140542"/>
          </a:xfrm>
          <a:prstGeom prst="rect">
            <a:avLst/>
          </a:prstGeom>
        </p:spPr>
      </p:pic>
    </p:spTree>
    <p:extLst>
      <p:ext uri="{BB962C8B-B14F-4D97-AF65-F5344CB8AC3E}">
        <p14:creationId xmlns:p14="http://schemas.microsoft.com/office/powerpoint/2010/main" val="346421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8975C8-A9FD-7595-8622-E29665C219C9}"/>
              </a:ext>
            </a:extLst>
          </p:cNvPr>
          <p:cNvSpPr txBox="1"/>
          <p:nvPr/>
        </p:nvSpPr>
        <p:spPr>
          <a:xfrm>
            <a:off x="629264" y="501445"/>
            <a:ext cx="9704438" cy="5355312"/>
          </a:xfrm>
          <a:prstGeom prst="rect">
            <a:avLst/>
          </a:prstGeom>
          <a:noFill/>
        </p:spPr>
        <p:txBody>
          <a:bodyPr wrap="square" rtlCol="0">
            <a:spAutoFit/>
          </a:bodyPr>
          <a:lstStyle/>
          <a:p>
            <a:r>
              <a:rPr lang="en-IN" b="1" dirty="0"/>
              <a:t>Methodology</a:t>
            </a:r>
          </a:p>
          <a:p>
            <a:pPr marL="285750" indent="-285750">
              <a:buFontTx/>
              <a:buChar char="-"/>
            </a:pPr>
            <a:r>
              <a:rPr lang="en-US" dirty="0"/>
              <a:t>the covariate values for N accounts are initialized via simulation from appropriate distributions to give heterogeneous </a:t>
            </a:r>
            <a:r>
              <a:rPr lang="en-US" dirty="0" err="1"/>
              <a:t>behaviour</a:t>
            </a:r>
            <a:r>
              <a:rPr lang="en-US" dirty="0"/>
              <a:t> similar to that observed in AGL’s </a:t>
            </a:r>
            <a:r>
              <a:rPr lang="en-US" dirty="0" err="1"/>
              <a:t>commerical</a:t>
            </a:r>
            <a:r>
              <a:rPr lang="en-US" dirty="0"/>
              <a:t> model</a:t>
            </a:r>
          </a:p>
          <a:p>
            <a:pPr marL="285750" indent="-285750">
              <a:buFontTx/>
              <a:buChar char="-"/>
            </a:pPr>
            <a:r>
              <a:rPr lang="en-US" dirty="0"/>
              <a:t>Si1 can be put into 1(20%), 2(20%) or 3(60%) </a:t>
            </a:r>
            <a:r>
              <a:rPr lang="en-US" dirty="0" err="1"/>
              <a:t>segement</a:t>
            </a:r>
            <a:r>
              <a:rPr lang="en-US" dirty="0"/>
              <a:t> . Where </a:t>
            </a:r>
          </a:p>
          <a:p>
            <a:pPr marL="742950" lvl="1" indent="-285750">
              <a:buFontTx/>
              <a:buChar char="-"/>
            </a:pPr>
            <a:r>
              <a:rPr lang="en-US" dirty="0"/>
              <a:t>1, mostly likely to pay</a:t>
            </a:r>
          </a:p>
          <a:p>
            <a:pPr marL="742950" lvl="1" indent="-285750">
              <a:buFontTx/>
              <a:buChar char="-"/>
            </a:pPr>
            <a:r>
              <a:rPr lang="en-US" dirty="0"/>
              <a:t>2, can pay </a:t>
            </a:r>
          </a:p>
          <a:p>
            <a:pPr marL="742950" lvl="1" indent="-285750">
              <a:buFontTx/>
              <a:buChar char="-"/>
            </a:pPr>
            <a:r>
              <a:rPr lang="en-US" dirty="0"/>
              <a:t>3, very difficult to pay amount</a:t>
            </a:r>
          </a:p>
          <a:p>
            <a:pPr marL="285750" indent="-285750">
              <a:buFontTx/>
              <a:buChar char="-"/>
            </a:pPr>
            <a:endParaRPr lang="en-US" dirty="0"/>
          </a:p>
          <a:p>
            <a:r>
              <a:rPr lang="en-US" b="1" dirty="0"/>
              <a:t>Segment transition</a:t>
            </a:r>
          </a:p>
          <a:p>
            <a:pPr marL="285750" indent="-285750">
              <a:buFontTx/>
              <a:buChar char="-"/>
            </a:pPr>
            <a:r>
              <a:rPr lang="en-US" dirty="0"/>
              <a:t>Accounts can transition between if the meet the </a:t>
            </a:r>
            <a:r>
              <a:rPr lang="en-US" dirty="0" err="1"/>
              <a:t>criterias</a:t>
            </a:r>
            <a:endParaRPr lang="en-US" dirty="0"/>
          </a:p>
          <a:p>
            <a:pPr marL="742950" lvl="1" indent="-285750">
              <a:buFontTx/>
              <a:buChar char="-"/>
            </a:pPr>
            <a:r>
              <a:rPr lang="en-US" dirty="0"/>
              <a:t>the account is eligible for transition; </a:t>
            </a:r>
          </a:p>
          <a:p>
            <a:pPr marL="742950" lvl="1" indent="-285750">
              <a:buFontTx/>
              <a:buChar char="-"/>
            </a:pPr>
            <a:r>
              <a:rPr lang="en-US" dirty="0"/>
              <a:t>the account is in Segment 3; </a:t>
            </a:r>
          </a:p>
          <a:p>
            <a:pPr marL="742950" lvl="1" indent="-285750">
              <a:buFontTx/>
              <a:buChar char="-"/>
            </a:pPr>
            <a:r>
              <a:rPr lang="en-US" dirty="0"/>
              <a:t>the account did not make a payment in the preceding month.</a:t>
            </a:r>
            <a:endParaRPr lang="en-US" b="1" dirty="0"/>
          </a:p>
          <a:p>
            <a:pPr marL="285750" indent="-285750">
              <a:buFontTx/>
              <a:buChar char="-"/>
            </a:pPr>
            <a:r>
              <a:rPr lang="en-US" b="1" dirty="0" err="1"/>
              <a:t>Eit</a:t>
            </a:r>
            <a:r>
              <a:rPr lang="en-US" b="1" dirty="0"/>
              <a:t> </a:t>
            </a:r>
            <a:r>
              <a:rPr lang="en-US" dirty="0"/>
              <a:t>Eligibility is decided according to a time-independent indicator covariate Ei which is initialized according to Ei ∼ Bernoulli(0.1).</a:t>
            </a:r>
          </a:p>
          <a:p>
            <a:pPr marL="285750" indent="-285750">
              <a:buFontTx/>
              <a:buChar char="-"/>
            </a:pPr>
            <a:r>
              <a:rPr lang="en-US" dirty="0"/>
              <a:t>Segment transition is also dependent on other payment pattern of other accounts </a:t>
            </a:r>
          </a:p>
          <a:p>
            <a:pPr marL="285750" indent="-285750">
              <a:buFontTx/>
              <a:buChar char="-"/>
            </a:pPr>
            <a:r>
              <a:rPr lang="en-US" dirty="0"/>
              <a:t>Macroeconomic is also a factor commonly, but not in scope of this paper</a:t>
            </a:r>
          </a:p>
          <a:p>
            <a:endParaRPr lang="en-US" dirty="0"/>
          </a:p>
          <a:p>
            <a:endParaRPr lang="en-IN" dirty="0"/>
          </a:p>
        </p:txBody>
      </p:sp>
    </p:spTree>
    <p:extLst>
      <p:ext uri="{BB962C8B-B14F-4D97-AF65-F5344CB8AC3E}">
        <p14:creationId xmlns:p14="http://schemas.microsoft.com/office/powerpoint/2010/main" val="451288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1960</Words>
  <Application>Microsoft Office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Efficient forecasting and uncertainty quantification for large scale account level Monte Carlo models of debt recovery</vt:lpstr>
      <vt:lpstr>PowerPoint Presentation</vt:lpstr>
      <vt:lpstr>Challenges &amp;  Solutions</vt:lpstr>
      <vt:lpstr>PowerPoint Presentation</vt:lpstr>
      <vt:lpstr>Results</vt:lpstr>
      <vt:lpstr>PowerPoint Presentation</vt:lpstr>
      <vt:lpstr>Representative model</vt:lpstr>
      <vt:lpstr>PowerPoint Presentation</vt:lpstr>
      <vt:lpstr>PowerPoint Presentation</vt:lpstr>
      <vt:lpstr>PowerPoint Presentation</vt:lpstr>
      <vt:lpstr>Error analysis and optimal number of realisations</vt:lpstr>
      <vt:lpstr>PowerPoint Presentation</vt:lpstr>
      <vt:lpstr>Uncertainty quantification </vt:lpstr>
      <vt:lpstr>PowerPoint Presentation</vt:lpstr>
      <vt:lpstr>Protection of portfolio-level forecasts</vt:lpstr>
      <vt:lpstr>PowerPoint Presentation</vt:lpstr>
      <vt:lpstr>Predicting the variance of independent accounts using Gaussian process emulators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forecasting and uncertainty quantification for large scale account level Monte Carlo models of debt recovery</dc:title>
  <dc:creator>abhishek thomas</dc:creator>
  <cp:lastModifiedBy>abhishek thomas</cp:lastModifiedBy>
  <cp:revision>11</cp:revision>
  <dcterms:created xsi:type="dcterms:W3CDTF">2024-05-28T12:41:57Z</dcterms:created>
  <dcterms:modified xsi:type="dcterms:W3CDTF">2024-05-28T18:52:04Z</dcterms:modified>
</cp:coreProperties>
</file>