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58" r:id="rId5"/>
    <p:sldId id="268" r:id="rId6"/>
    <p:sldId id="266" r:id="rId7"/>
    <p:sldId id="267" r:id="rId8"/>
    <p:sldId id="261" r:id="rId9"/>
    <p:sldId id="263" r:id="rId10"/>
    <p:sldId id="264" r:id="rId11"/>
    <p:sldId id="269" r:id="rId12"/>
    <p:sldId id="265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84882-311C-4527-953F-D13786CF1DFA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A7DE8-86E9-478A-9D81-D8704DAEE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23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D7C64F-3231-458C-8C71-57B02E411C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56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D7C64F-3231-458C-8C71-57B02E411C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25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A7DE8-86E9-478A-9D81-D8704DAEE3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21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rogram%20Files\TurningPoint\2003\Question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179489"/>
              </p:ext>
            </p:extLst>
          </p:nvPr>
        </p:nvGraphicFramePr>
        <p:xfrm>
          <a:off x="381000" y="152400"/>
          <a:ext cx="8534400" cy="6237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1299629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 smtClean="0">
                          <a:solidFill>
                            <a:schemeClr val="tx1"/>
                          </a:solidFill>
                        </a:rPr>
                        <a:t>Functions </a:t>
                      </a:r>
                      <a:endParaRPr lang="en-US" sz="6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536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Anonymous function</a:t>
                      </a:r>
                      <a:endParaRPr lang="en-US" sz="3200" dirty="0"/>
                    </a:p>
                  </a:txBody>
                  <a:tcPr/>
                </a:tc>
              </a:tr>
              <a:tr h="1952169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Functions:</a:t>
                      </a:r>
                      <a:r>
                        <a:rPr lang="en-US" sz="3200" baseline="0" dirty="0" smtClean="0"/>
                        <a:t>  - void function (no output variables)</a:t>
                      </a:r>
                    </a:p>
                    <a:p>
                      <a:r>
                        <a:rPr lang="en-US" sz="3200" baseline="0" dirty="0" smtClean="0"/>
                        <a:t>                     - one output variable  or more</a:t>
                      </a:r>
                    </a:p>
                    <a:p>
                      <a:r>
                        <a:rPr lang="en-US" sz="3200" baseline="0" dirty="0" smtClean="0"/>
                        <a:t>                     - input and output arrays </a:t>
                      </a:r>
                    </a:p>
                    <a:p>
                      <a:r>
                        <a:rPr lang="en-US" sz="3200" baseline="0" dirty="0" smtClean="0"/>
                        <a:t>                     </a:t>
                      </a:r>
                      <a:endParaRPr lang="en-US" sz="3200" dirty="0"/>
                    </a:p>
                  </a:txBody>
                  <a:tcPr/>
                </a:tc>
              </a:tr>
              <a:tr h="5536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Sub function example</a:t>
                      </a:r>
                      <a:endParaRPr lang="en-US" sz="3200" dirty="0"/>
                    </a:p>
                  </a:txBody>
                  <a:tcPr/>
                </a:tc>
              </a:tr>
              <a:tr h="5536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Nested function example </a:t>
                      </a:r>
                      <a:endParaRPr lang="en-US" sz="3200" dirty="0"/>
                    </a:p>
                  </a:txBody>
                  <a:tcPr/>
                </a:tc>
              </a:tr>
              <a:tr h="5536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Recursive</a:t>
                      </a:r>
                      <a:r>
                        <a:rPr lang="en-US" sz="3200" baseline="0" dirty="0" smtClean="0"/>
                        <a:t> functions</a:t>
                      </a:r>
                      <a:endParaRPr lang="en-US" sz="3200" dirty="0"/>
                    </a:p>
                  </a:txBody>
                  <a:tcPr/>
                </a:tc>
              </a:tr>
              <a:tr h="5536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Questions 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94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24945" y="228600"/>
            <a:ext cx="3505200" cy="3581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0" y="-152400"/>
            <a:ext cx="8229600" cy="1143000"/>
          </a:xfrm>
        </p:spPr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24944" y="381000"/>
            <a:ext cx="3519055" cy="3657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main_function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nested_function_1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      …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   </a:t>
            </a:r>
            <a:r>
              <a:rPr lang="en-US" sz="2400" dirty="0" smtClean="0"/>
              <a:t>end %end function 1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     </a:t>
            </a:r>
            <a:r>
              <a:rPr lang="en-US" sz="2400" dirty="0" smtClean="0"/>
              <a:t>nested_function_2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       …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    end %end function </a:t>
            </a:r>
            <a:r>
              <a:rPr lang="en-US" sz="2400" dirty="0" smtClean="0"/>
              <a:t>2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end   % </a:t>
            </a:r>
            <a:r>
              <a:rPr lang="en-US" sz="2400" dirty="0" err="1" smtClean="0"/>
              <a:t>main_function</a:t>
            </a:r>
            <a:endParaRPr lang="en-US" sz="2400" dirty="0"/>
          </a:p>
        </p:txBody>
      </p:sp>
      <p:sp>
        <p:nvSpPr>
          <p:cNvPr id="140292" name="FlagCount" hidden="1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825500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 b="1"/>
              <a:t>0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54" y="1274619"/>
            <a:ext cx="4329546" cy="20781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3810000"/>
            <a:ext cx="3848100" cy="1842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81600" y="5143500"/>
            <a:ext cx="3221182" cy="16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function  </a:t>
            </a:r>
            <a:r>
              <a:rPr lang="en-US" sz="2400" dirty="0" smtClean="0">
                <a:solidFill>
                  <a:schemeClr val="tx1"/>
                </a:solidFill>
              </a:rPr>
              <a:t>A=Area _</a:t>
            </a:r>
            <a:r>
              <a:rPr lang="en-US" sz="2400" dirty="0" err="1" smtClean="0">
                <a:solidFill>
                  <a:schemeClr val="tx1"/>
                </a:solidFill>
              </a:rPr>
              <a:t>Cyl</a:t>
            </a:r>
            <a:r>
              <a:rPr lang="en-US" sz="2400" dirty="0" smtClean="0">
                <a:solidFill>
                  <a:schemeClr val="tx1"/>
                </a:solidFill>
              </a:rPr>
              <a:t>(R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</a:t>
            </a:r>
            <a:r>
              <a:rPr lang="en-US" sz="2400" dirty="0" smtClean="0">
                <a:solidFill>
                  <a:schemeClr val="tx1"/>
                </a:solidFill>
              </a:rPr>
              <a:t>A= R^2*pi;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419135"/>
            <a:ext cx="4686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unction  W=</a:t>
            </a:r>
            <a:r>
              <a:rPr lang="en-US" sz="2400" dirty="0" err="1" smtClean="0"/>
              <a:t>Weight_Cyl</a:t>
            </a:r>
            <a:r>
              <a:rPr lang="en-US" sz="2400" dirty="0" smtClean="0"/>
              <a:t>(H,R,D)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V=</a:t>
            </a:r>
            <a:r>
              <a:rPr lang="en-US" sz="2400" dirty="0" err="1" smtClean="0"/>
              <a:t>Volume_Cyl</a:t>
            </a:r>
            <a:r>
              <a:rPr lang="en-US" sz="2400" dirty="0" smtClean="0"/>
              <a:t>(H,R)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W= D*V </a:t>
            </a:r>
            <a:endParaRPr lang="en-US" sz="2400" dirty="0"/>
          </a:p>
        </p:txBody>
      </p:sp>
      <p:cxnSp>
        <p:nvCxnSpPr>
          <p:cNvPr id="13" name="Elbow Connector 12"/>
          <p:cNvCxnSpPr/>
          <p:nvPr/>
        </p:nvCxnSpPr>
        <p:spPr>
          <a:xfrm rot="16200000" flipH="1">
            <a:off x="2598227" y="2251864"/>
            <a:ext cx="1876290" cy="1239982"/>
          </a:xfrm>
          <a:prstGeom prst="bentConnector3">
            <a:avLst>
              <a:gd name="adj1" fmla="val 528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3867880"/>
            <a:ext cx="4267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function  </a:t>
            </a:r>
            <a:r>
              <a:rPr lang="en-US" sz="2400" dirty="0" smtClean="0"/>
              <a:t>V=</a:t>
            </a:r>
            <a:r>
              <a:rPr lang="en-US" sz="2400" dirty="0" err="1" smtClean="0"/>
              <a:t>Volume_Cyl</a:t>
            </a:r>
            <a:r>
              <a:rPr lang="en-US" sz="2400" dirty="0" smtClean="0"/>
              <a:t>(H,R</a:t>
            </a:r>
            <a:r>
              <a:rPr lang="en-US" sz="2400" dirty="0"/>
              <a:t>)</a:t>
            </a:r>
            <a:endParaRPr lang="en-US" sz="2400" dirty="0" smtClean="0"/>
          </a:p>
          <a:p>
            <a:r>
              <a:rPr lang="en-US" sz="2400" dirty="0" smtClean="0"/>
              <a:t>        A=</a:t>
            </a:r>
            <a:r>
              <a:rPr lang="en-US" sz="2400" dirty="0" err="1" smtClean="0"/>
              <a:t>Area_Cyl</a:t>
            </a:r>
            <a:r>
              <a:rPr lang="en-US" sz="2400" dirty="0" smtClean="0"/>
              <a:t>(R)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V= A*H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endParaRPr lang="en-US" dirty="0"/>
          </a:p>
        </p:txBody>
      </p:sp>
      <p:cxnSp>
        <p:nvCxnSpPr>
          <p:cNvPr id="21" name="Elbow Connector 20"/>
          <p:cNvCxnSpPr/>
          <p:nvPr/>
        </p:nvCxnSpPr>
        <p:spPr>
          <a:xfrm>
            <a:off x="3276600" y="4407061"/>
            <a:ext cx="2119745" cy="1876291"/>
          </a:xfrm>
          <a:prstGeom prst="bentConnector3">
            <a:avLst>
              <a:gd name="adj1" fmla="val 41503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3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0"/>
            <a:ext cx="7924800" cy="6705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function W=</a:t>
            </a:r>
            <a:r>
              <a:rPr lang="en-US" sz="2800" dirty="0" err="1">
                <a:solidFill>
                  <a:schemeClr val="tx1"/>
                </a:solidFill>
              </a:rPr>
              <a:t>W</a:t>
            </a:r>
            <a:r>
              <a:rPr lang="en-US" sz="2800" dirty="0" err="1" smtClean="0">
                <a:solidFill>
                  <a:schemeClr val="tx1"/>
                </a:solidFill>
              </a:rPr>
              <a:t>eight_cyl</a:t>
            </a:r>
            <a:r>
              <a:rPr lang="en-US" sz="2800" dirty="0" smtClean="0">
                <a:solidFill>
                  <a:schemeClr val="tx1"/>
                </a:solidFill>
              </a:rPr>
              <a:t> (</a:t>
            </a:r>
            <a:r>
              <a:rPr lang="en-US" sz="2800" dirty="0">
                <a:solidFill>
                  <a:schemeClr val="tx1"/>
                </a:solidFill>
              </a:rPr>
              <a:t>H,R,D)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V=</a:t>
            </a:r>
            <a:r>
              <a:rPr lang="en-US" sz="2800" dirty="0" err="1">
                <a:solidFill>
                  <a:schemeClr val="tx1"/>
                </a:solidFill>
              </a:rPr>
              <a:t>Volume_Cyl</a:t>
            </a:r>
            <a:r>
              <a:rPr lang="en-US" sz="2800" dirty="0">
                <a:solidFill>
                  <a:schemeClr val="tx1"/>
                </a:solidFill>
              </a:rPr>
              <a:t>(H,R);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w= D*V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function V= </a:t>
            </a:r>
            <a:r>
              <a:rPr lang="en-US" sz="2800" dirty="0" err="1">
                <a:solidFill>
                  <a:schemeClr val="tx1"/>
                </a:solidFill>
              </a:rPr>
              <a:t>Volume_Cyl</a:t>
            </a:r>
            <a:r>
              <a:rPr lang="en-US" sz="2800" dirty="0">
                <a:solidFill>
                  <a:schemeClr val="tx1"/>
                </a:solidFill>
              </a:rPr>
              <a:t>(H,R)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A=</a:t>
            </a:r>
            <a:r>
              <a:rPr lang="en-US" sz="2800" dirty="0" err="1">
                <a:solidFill>
                  <a:schemeClr val="tx1"/>
                </a:solidFill>
              </a:rPr>
              <a:t>Area_Cyl</a:t>
            </a:r>
            <a:r>
              <a:rPr lang="en-US" sz="2800" dirty="0">
                <a:solidFill>
                  <a:schemeClr val="tx1"/>
                </a:solidFill>
              </a:rPr>
              <a:t>(R);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V= A*H;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end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function A= </a:t>
            </a:r>
            <a:r>
              <a:rPr lang="en-US" sz="2800" dirty="0" err="1">
                <a:solidFill>
                  <a:schemeClr val="tx1"/>
                </a:solidFill>
              </a:rPr>
              <a:t>Area_Cyl</a:t>
            </a:r>
            <a:r>
              <a:rPr lang="en-US" sz="2800" dirty="0">
                <a:solidFill>
                  <a:schemeClr val="tx1"/>
                </a:solidFill>
              </a:rPr>
              <a:t>(R)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A= R^2*pi;</a:t>
            </a:r>
          </a:p>
          <a:p>
            <a:r>
              <a:rPr lang="en-US" sz="2800" dirty="0">
                <a:solidFill>
                  <a:schemeClr val="tx1"/>
                </a:solidFill>
              </a:rPr>
              <a:t> end 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              output</a:t>
            </a:r>
          </a:p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      &gt;&gt; </a:t>
            </a:r>
            <a:r>
              <a:rPr lang="en-US" sz="2800" dirty="0" err="1" smtClean="0">
                <a:solidFill>
                  <a:schemeClr val="tx1"/>
                </a:solidFill>
              </a:rPr>
              <a:t>ans</a:t>
            </a:r>
            <a:r>
              <a:rPr lang="en-US" sz="2800" dirty="0" smtClean="0">
                <a:solidFill>
                  <a:schemeClr val="tx1"/>
                </a:solidFill>
              </a:rPr>
              <a:t>=</a:t>
            </a:r>
            <a:r>
              <a:rPr lang="en-US" sz="2800" dirty="0" err="1" smtClean="0">
                <a:solidFill>
                  <a:schemeClr val="tx1"/>
                </a:solidFill>
              </a:rPr>
              <a:t>Weight_cyl</a:t>
            </a:r>
            <a:r>
              <a:rPr lang="en-US" sz="2800" dirty="0" smtClean="0">
                <a:solidFill>
                  <a:schemeClr val="tx1"/>
                </a:solidFill>
              </a:rPr>
              <a:t>(1,2,3)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            37.6991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    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2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5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Recursive functions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99309" y="914400"/>
            <a:ext cx="5943600" cy="571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function </a:t>
            </a:r>
            <a:r>
              <a:rPr lang="en-US" sz="3200" dirty="0">
                <a:solidFill>
                  <a:schemeClr val="tx1"/>
                </a:solidFill>
              </a:rPr>
              <a:t>f= fact(n)</a:t>
            </a:r>
          </a:p>
          <a:p>
            <a:r>
              <a:rPr lang="en-US" sz="3200" dirty="0">
                <a:solidFill>
                  <a:schemeClr val="tx1"/>
                </a:solidFill>
              </a:rPr>
              <a:t> if n==0 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   f=1;</a:t>
            </a:r>
          </a:p>
          <a:p>
            <a:r>
              <a:rPr lang="en-US" sz="3200" dirty="0">
                <a:solidFill>
                  <a:schemeClr val="tx1"/>
                </a:solidFill>
              </a:rPr>
              <a:t> else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   f=n*fact(n-1);</a:t>
            </a:r>
          </a:p>
          <a:p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end</a:t>
            </a:r>
          </a:p>
          <a:p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Output: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&gt;&gt;fact(4)</a:t>
            </a:r>
          </a:p>
          <a:p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24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956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Q1- Write a void function to display an equilateral  triangle  on a polar plot.</a:t>
            </a:r>
          </a:p>
          <a:p>
            <a:endParaRPr lang="en-US" dirty="0"/>
          </a:p>
          <a:p>
            <a:r>
              <a:rPr lang="en-US" dirty="0" smtClean="0"/>
              <a:t>Q2- Write a recursive function to evaluate the Fibonacci function </a:t>
            </a:r>
          </a:p>
          <a:p>
            <a:endParaRPr lang="en-US" dirty="0"/>
          </a:p>
          <a:p>
            <a:r>
              <a:rPr lang="en-US" dirty="0" smtClean="0"/>
              <a:t>Q3- Write a function </a:t>
            </a:r>
            <a:r>
              <a:rPr lang="en-US" dirty="0" err="1" smtClean="0"/>
              <a:t>vout</a:t>
            </a:r>
            <a:r>
              <a:rPr lang="en-US" dirty="0" smtClean="0"/>
              <a:t>=</a:t>
            </a:r>
            <a:r>
              <a:rPr lang="en-US" dirty="0" err="1" smtClean="0"/>
              <a:t>insert_after</a:t>
            </a:r>
            <a:r>
              <a:rPr lang="en-US" dirty="0" smtClean="0"/>
              <a:t>(</a:t>
            </a:r>
            <a:r>
              <a:rPr lang="en-US" dirty="0" err="1" smtClean="0"/>
              <a:t>v,x,k</a:t>
            </a:r>
            <a:r>
              <a:rPr lang="en-US" dirty="0" smtClean="0"/>
              <a:t>) that insert the value x into vector v after the </a:t>
            </a:r>
            <a:r>
              <a:rPr lang="en-US" dirty="0" err="1" smtClean="0"/>
              <a:t>k’th</a:t>
            </a:r>
            <a:r>
              <a:rPr lang="en-US" dirty="0" smtClean="0"/>
              <a:t> element</a:t>
            </a:r>
          </a:p>
          <a:p>
            <a:endParaRPr lang="en-US" dirty="0" smtClean="0"/>
          </a:p>
          <a:p>
            <a:r>
              <a:rPr lang="en-US" dirty="0" smtClean="0"/>
              <a:t>Q4- Write a function that has two strings (s1,s2)and return 1,-1,0 if s1&gt;s2, s1&lt;s2 and s1=s2 respectively 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727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Anonymous function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lnSpc>
                <a:spcPct val="90000"/>
              </a:lnSpc>
              <a:buNone/>
            </a:pPr>
            <a:r>
              <a:rPr lang="en-US" altLang="en-US" sz="2800" dirty="0" smtClean="0"/>
              <a:t>Create  a function to implement  </a:t>
            </a:r>
            <a:r>
              <a:rPr lang="en-US" altLang="en-US" sz="2400" dirty="0"/>
              <a:t>y = x.^</a:t>
            </a:r>
            <a:r>
              <a:rPr lang="en-US" altLang="en-US" sz="2400" dirty="0" smtClean="0"/>
              <a:t>3+3*x-1 and save the function into </a:t>
            </a:r>
            <a:r>
              <a:rPr lang="en-US" altLang="en-US" sz="2400" dirty="0" err="1" smtClean="0"/>
              <a:t>mypoly.m</a:t>
            </a:r>
            <a:r>
              <a:rPr lang="en-US" altLang="en-US" sz="2400" dirty="0" smtClean="0"/>
              <a:t> file 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 smtClean="0"/>
              <a:t>                 </a:t>
            </a:r>
            <a:r>
              <a:rPr lang="en-US" altLang="en-US" sz="2400" dirty="0" smtClean="0">
                <a:solidFill>
                  <a:srgbClr val="FF0000"/>
                </a:solidFill>
              </a:rPr>
              <a:t>function y = 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mypoly</a:t>
            </a:r>
            <a:r>
              <a:rPr lang="en-US" altLang="en-US" sz="2400" dirty="0" smtClean="0">
                <a:solidFill>
                  <a:srgbClr val="FF0000"/>
                </a:solidFill>
              </a:rPr>
              <a:t>(x) ;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dirty="0" smtClean="0">
                <a:solidFill>
                  <a:srgbClr val="FF0000"/>
                </a:solidFill>
              </a:rPr>
              <a:t>              y = x.^3+3*x-1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dirty="0" smtClean="0">
                <a:solidFill>
                  <a:srgbClr val="FF0000"/>
                </a:solidFill>
              </a:rPr>
              <a:t>               end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In Anonymous function with the function handle @ , we create the function </a:t>
            </a:r>
            <a:r>
              <a:rPr lang="en-US" altLang="en-US" sz="2800" dirty="0" err="1" smtClean="0"/>
              <a:t>mypoly</a:t>
            </a:r>
            <a:r>
              <a:rPr lang="en-US" altLang="en-US" sz="2800" dirty="0" smtClean="0"/>
              <a:t> as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dirty="0" smtClean="0"/>
              <a:t>               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mypoly</a:t>
            </a:r>
            <a:r>
              <a:rPr lang="en-US" altLang="en-US" sz="2400" dirty="0" smtClean="0">
                <a:solidFill>
                  <a:srgbClr val="FF0000"/>
                </a:solidFill>
              </a:rPr>
              <a:t> = @(x) x.^3+3*x-1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dirty="0" smtClean="0">
                <a:solidFill>
                  <a:srgbClr val="FF0000"/>
                </a:solidFill>
              </a:rPr>
              <a:t>We can use the fun value as  (ex: fprintf(‘%f’, 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myploy</a:t>
            </a:r>
            <a:r>
              <a:rPr lang="en-US" altLang="en-US" sz="2400" dirty="0" smtClean="0">
                <a:solidFill>
                  <a:srgbClr val="FF0000"/>
                </a:solidFill>
              </a:rPr>
              <a:t>(10))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dirty="0" smtClean="0">
                <a:solidFill>
                  <a:srgbClr val="002060"/>
                </a:solidFill>
              </a:rPr>
              <a:t>                   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US" altLang="en-US" sz="2400" dirty="0" smtClean="0">
                <a:solidFill>
                  <a:srgbClr val="002060"/>
                </a:solidFill>
              </a:rPr>
              <a:t>                     </a:t>
            </a:r>
            <a:r>
              <a:rPr lang="en-US" altLang="en-US" sz="3200" dirty="0" smtClean="0">
                <a:solidFill>
                  <a:srgbClr val="002060"/>
                </a:solidFill>
              </a:rPr>
              <a:t>Purpose: save memory space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8810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% </a:t>
            </a:r>
            <a:r>
              <a:rPr lang="en-US" dirty="0" err="1"/>
              <a:t>anonFun.m</a:t>
            </a:r>
            <a:endParaRPr lang="en-US" dirty="0"/>
          </a:p>
          <a:p>
            <a:r>
              <a:rPr lang="en-US" dirty="0"/>
              <a:t>% anonymous function example</a:t>
            </a:r>
          </a:p>
          <a:p>
            <a:r>
              <a:rPr lang="en-US" dirty="0"/>
              <a:t>% Author:  </a:t>
            </a:r>
            <a:r>
              <a:rPr lang="en-US" dirty="0" err="1"/>
              <a:t>Th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myFun</a:t>
            </a:r>
            <a:r>
              <a:rPr lang="en-US" dirty="0"/>
              <a:t> = @(x) x.^2 - 3*x + 4;</a:t>
            </a:r>
          </a:p>
          <a:p>
            <a:r>
              <a:rPr lang="en-US" dirty="0"/>
              <a:t>y1 = </a:t>
            </a:r>
            <a:r>
              <a:rPr lang="en-US" dirty="0" err="1"/>
              <a:t>myFun</a:t>
            </a:r>
            <a:r>
              <a:rPr lang="en-US" dirty="0"/>
              <a:t>(4)</a:t>
            </a:r>
          </a:p>
          <a:p>
            <a:r>
              <a:rPr lang="en-US" dirty="0"/>
              <a:t>y2 = </a:t>
            </a:r>
            <a:r>
              <a:rPr lang="en-US" dirty="0" err="1"/>
              <a:t>myFun</a:t>
            </a:r>
            <a:r>
              <a:rPr lang="en-US" dirty="0"/>
              <a:t>(-2)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x = </a:t>
            </a:r>
            <a:r>
              <a:rPr lang="en-US" dirty="0" err="1"/>
              <a:t>linspace</a:t>
            </a:r>
            <a:r>
              <a:rPr lang="en-US" dirty="0"/>
              <a:t>(-10,10);</a:t>
            </a:r>
          </a:p>
          <a:p>
            <a:r>
              <a:rPr lang="en-US" dirty="0"/>
              <a:t>y = </a:t>
            </a:r>
            <a:r>
              <a:rPr lang="en-US" dirty="0" err="1"/>
              <a:t>myFun</a:t>
            </a:r>
            <a:r>
              <a:rPr lang="en-US" dirty="0"/>
              <a:t>(x);</a:t>
            </a:r>
          </a:p>
          <a:p>
            <a:r>
              <a:rPr lang="en-US" dirty="0"/>
              <a:t>plot(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/>
              <a:t>grid on</a:t>
            </a:r>
          </a:p>
          <a:p>
            <a:r>
              <a:rPr lang="en-US" dirty="0"/>
              <a:t>title('x^2 - 3x + 4', '</a:t>
            </a:r>
            <a:r>
              <a:rPr lang="en-US" dirty="0" err="1"/>
              <a:t>FontSize</a:t>
            </a:r>
            <a:r>
              <a:rPr lang="en-US" dirty="0"/>
              <a:t>', 16, '</a:t>
            </a:r>
            <a:r>
              <a:rPr lang="en-US" dirty="0" err="1"/>
              <a:t>Color','r</a:t>
            </a:r>
            <a:r>
              <a:rPr lang="en-US" dirty="0"/>
              <a:t>')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327" y="457200"/>
            <a:ext cx="4135503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21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76" y="-253134"/>
            <a:ext cx="9055924" cy="1143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2060"/>
                </a:solidFill>
              </a:rPr>
              <a:t>Function input and output …… to reduce complexity 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65125"/>
          </a:xfrm>
          <a:prstGeom prst="rect">
            <a:avLst/>
          </a:prstGeom>
        </p:spPr>
        <p:txBody>
          <a:bodyPr/>
          <a:lstStyle/>
          <a:p>
            <a:fld id="{DA511065-AE8D-4AAE-891B-8070784DBD0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31096" y="1130786"/>
            <a:ext cx="18357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 program 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a=101;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z=2;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f=</a:t>
            </a:r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mypoly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(z);</a:t>
            </a:r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55"/>
          <p:cNvGrpSpPr/>
          <p:nvPr/>
        </p:nvGrpSpPr>
        <p:grpSpPr>
          <a:xfrm>
            <a:off x="925988" y="830489"/>
            <a:ext cx="5972288" cy="3396343"/>
            <a:chOff x="925988" y="1472541"/>
            <a:chExt cx="5972288" cy="3396343"/>
          </a:xfrm>
        </p:grpSpPr>
        <p:sp>
          <p:nvSpPr>
            <p:cNvPr id="6" name="TextBox 5"/>
            <p:cNvSpPr txBox="1"/>
            <p:nvPr/>
          </p:nvSpPr>
          <p:spPr>
            <a:xfrm>
              <a:off x="4512623" y="1531918"/>
              <a:ext cx="238565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y=</a:t>
              </a:r>
              <a:r>
                <a:rPr lang="en-US" sz="2000" dirty="0" err="1" smtClean="0"/>
                <a:t>mypoly</a:t>
              </a:r>
              <a:r>
                <a:rPr lang="en-US" sz="2000" dirty="0" smtClean="0"/>
                <a:t>(x)</a:t>
              </a:r>
            </a:p>
            <a:p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08810" y="1971305"/>
              <a:ext cx="4085112" cy="28975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31424" y="1486422"/>
              <a:ext cx="998073" cy="4868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29989" y="1969326"/>
              <a:ext cx="998073" cy="4868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03506" y="1960433"/>
              <a:ext cx="645306" cy="285008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FFFF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41171" y="1520042"/>
              <a:ext cx="216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740" y="2028692"/>
              <a:ext cx="318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40083" y="1472541"/>
              <a:ext cx="356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z</a:t>
              </a:r>
              <a:endPara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49983" y="1993066"/>
              <a:ext cx="356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021290" y="2280064"/>
              <a:ext cx="805593" cy="1694187"/>
              <a:chOff x="1019306" y="2909455"/>
              <a:chExt cx="805593" cy="1694187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385512" y="2909455"/>
                <a:ext cx="439387" cy="439387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21281" y="294508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a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85512" y="3536855"/>
                <a:ext cx="439387" cy="439387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19306" y="357248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b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385512" y="4164255"/>
                <a:ext cx="439387" cy="439387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029206" y="419988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c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3" name="Group 35"/>
            <p:cNvGrpSpPr/>
            <p:nvPr/>
          </p:nvGrpSpPr>
          <p:grpSpPr>
            <a:xfrm>
              <a:off x="2206288" y="4225637"/>
              <a:ext cx="893172" cy="486888"/>
              <a:chOff x="2443794" y="5128160"/>
              <a:chExt cx="893172" cy="486888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443794" y="5128160"/>
                <a:ext cx="893172" cy="4868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622911" y="5187536"/>
                <a:ext cx="507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11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134581" y="4334747"/>
              <a:ext cx="356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y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25988" y="4339771"/>
              <a:ext cx="356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f</a:t>
              </a:r>
              <a:endPara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4" name="Group 36"/>
            <p:cNvGrpSpPr/>
            <p:nvPr/>
          </p:nvGrpSpPr>
          <p:grpSpPr>
            <a:xfrm>
              <a:off x="1313659" y="4226832"/>
              <a:ext cx="893172" cy="486888"/>
              <a:chOff x="2443794" y="5131335"/>
              <a:chExt cx="893172" cy="486888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443794" y="5131335"/>
                <a:ext cx="893172" cy="4868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622911" y="5187536"/>
                <a:ext cx="507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11</a:t>
                </a:r>
                <a:endParaRPr lang="en-US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2204344" y="4343434"/>
              <a:ext cx="174826" cy="25136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FFFF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454784" y="3002479"/>
              <a:ext cx="575896" cy="43938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101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90553" y="30381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2" name="Content Placeholder 2"/>
          <p:cNvSpPr txBox="1">
            <a:spLocks/>
          </p:cNvSpPr>
          <p:nvPr/>
        </p:nvSpPr>
        <p:spPr>
          <a:xfrm>
            <a:off x="6578926" y="2518012"/>
            <a:ext cx="2422565" cy="17238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function y=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mypoly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(x)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a=1;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b=2;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c=3;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y=a*x.^2+b*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x+c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347159" y="2804597"/>
            <a:ext cx="2512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local variables: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x, a, b, c, and y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8077" y="4323410"/>
            <a:ext cx="91870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  </a:t>
            </a:r>
            <a:r>
              <a:rPr lang="en-US" sz="2800" dirty="0" smtClean="0"/>
              <a:t>Variables </a:t>
            </a:r>
            <a:r>
              <a:rPr lang="en-US" sz="2800" dirty="0"/>
              <a:t>created inside the function are </a:t>
            </a:r>
            <a:r>
              <a:rPr lang="en-US" sz="2800" b="1" dirty="0"/>
              <a:t>local</a:t>
            </a:r>
            <a:r>
              <a:rPr lang="en-US" sz="2800" dirty="0"/>
              <a:t>—not </a:t>
            </a:r>
            <a:r>
              <a:rPr lang="en-US" sz="2800" dirty="0" smtClean="0"/>
              <a:t>    accessible </a:t>
            </a:r>
            <a:r>
              <a:rPr lang="en-US" sz="2800" dirty="0"/>
              <a:t>outside the function.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8077" y="5277653"/>
            <a:ext cx="88490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Local </a:t>
            </a:r>
            <a:r>
              <a:rPr lang="en-US" sz="2800" dirty="0"/>
              <a:t>variables are temporary. They are created when the function runs and disappear afterwards. </a:t>
            </a:r>
          </a:p>
        </p:txBody>
      </p:sp>
    </p:spTree>
    <p:extLst>
      <p:ext uri="{BB962C8B-B14F-4D97-AF65-F5344CB8AC3E}">
        <p14:creationId xmlns:p14="http://schemas.microsoft.com/office/powerpoint/2010/main" val="236827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Void function</a:t>
            </a:r>
            <a:br>
              <a:rPr lang="en-US" dirty="0" smtClean="0"/>
            </a:br>
            <a:r>
              <a:rPr lang="en-US" dirty="0" err="1"/>
              <a:t>function</a:t>
            </a:r>
            <a:r>
              <a:rPr lang="en-US" dirty="0"/>
              <a:t> [ ]= function name()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 [ ]= </a:t>
            </a:r>
            <a:r>
              <a:rPr lang="en-US" dirty="0" smtClean="0"/>
              <a:t>star()</a:t>
            </a:r>
          </a:p>
          <a:p>
            <a:r>
              <a:rPr lang="en-US" dirty="0"/>
              <a:t> </a:t>
            </a:r>
            <a:r>
              <a:rPr lang="en-US" dirty="0" smtClean="0"/>
              <a:t>      theta =pi/2: 8*pi: 4.8*pi    % 90:144:810</a:t>
            </a:r>
          </a:p>
          <a:p>
            <a:r>
              <a:rPr lang="en-US" dirty="0"/>
              <a:t> </a:t>
            </a:r>
            <a:r>
              <a:rPr lang="en-US" dirty="0" smtClean="0"/>
              <a:t>      r=ones(1,6)</a:t>
            </a:r>
          </a:p>
          <a:p>
            <a:r>
              <a:rPr lang="en-US" dirty="0" smtClean="0"/>
              <a:t>       Polar(</a:t>
            </a:r>
            <a:r>
              <a:rPr lang="en-US" dirty="0" err="1" smtClean="0"/>
              <a:t>theta,r</a:t>
            </a:r>
            <a:r>
              <a:rPr lang="en-US" dirty="0" smtClean="0"/>
              <a:t>)</a:t>
            </a:r>
          </a:p>
          <a:p>
            <a:r>
              <a:rPr lang="en-US" dirty="0"/>
              <a:t>e</a:t>
            </a:r>
            <a:r>
              <a:rPr lang="en-US" dirty="0" smtClean="0"/>
              <a:t>nd </a:t>
            </a:r>
          </a:p>
          <a:p>
            <a:endParaRPr lang="en-US" dirty="0" smtClean="0"/>
          </a:p>
          <a:p>
            <a:r>
              <a:rPr lang="en-US" dirty="0" err="1"/>
              <a:t>t</a:t>
            </a:r>
            <a:r>
              <a:rPr lang="en-US" dirty="0" err="1" smtClean="0"/>
              <a:t>hera</a:t>
            </a:r>
            <a:r>
              <a:rPr lang="en-US" dirty="0" smtClean="0"/>
              <a:t> =90,234,378,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522,666,810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819399"/>
            <a:ext cx="4419600" cy="3975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624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531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3100" b="1" dirty="0" smtClean="0">
                <a:solidFill>
                  <a:srgbClr val="002060"/>
                </a:solidFill>
              </a:rPr>
              <a:t>Functions</a:t>
            </a:r>
            <a:r>
              <a:rPr lang="en-US" sz="3100" b="1" dirty="0">
                <a:solidFill>
                  <a:srgbClr val="002060"/>
                </a:solidFill>
              </a:rPr>
              <a:t>:  </a:t>
            </a:r>
            <a:r>
              <a:rPr lang="en-US" sz="3100" b="1" dirty="0" smtClean="0">
                <a:solidFill>
                  <a:srgbClr val="002060"/>
                </a:solidFill>
              </a:rPr>
              <a:t>-  one </a:t>
            </a:r>
            <a:r>
              <a:rPr lang="en-US" sz="3100" b="1" dirty="0">
                <a:solidFill>
                  <a:srgbClr val="002060"/>
                </a:solidFill>
              </a:rPr>
              <a:t>output  or </a:t>
            </a:r>
            <a:r>
              <a:rPr lang="en-US" sz="3100" b="1" dirty="0" smtClean="0">
                <a:solidFill>
                  <a:srgbClr val="002060"/>
                </a:solidFill>
              </a:rPr>
              <a:t>more,  </a:t>
            </a:r>
            <a:r>
              <a:rPr lang="en-US" sz="3100" b="1" dirty="0">
                <a:solidFill>
                  <a:srgbClr val="002060"/>
                </a:solidFill>
              </a:rPr>
              <a:t>arrays , strings</a:t>
            </a:r>
            <a:r>
              <a:rPr lang="en-US" sz="2700" b="1" dirty="0" smtClean="0">
                <a:solidFill>
                  <a:srgbClr val="002060"/>
                </a:solidFill>
              </a:rPr>
              <a:t>,</a:t>
            </a:r>
            <a:br>
              <a:rPr lang="en-US" sz="2700" b="1" dirty="0" smtClean="0">
                <a:solidFill>
                  <a:srgbClr val="002060"/>
                </a:solidFill>
              </a:rPr>
            </a:br>
            <a:r>
              <a:rPr lang="en-US" sz="2700" b="1" dirty="0" smtClean="0">
                <a:solidFill>
                  <a:srgbClr val="002060"/>
                </a:solidFill>
              </a:rPr>
              <a:t>                                     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90600"/>
            <a:ext cx="4419600" cy="5867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                               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function </a:t>
            </a:r>
            <a:r>
              <a:rPr lang="en-US" sz="2400" dirty="0">
                <a:solidFill>
                  <a:schemeClr val="tx1"/>
                </a:solidFill>
              </a:rPr>
              <a:t>[max, index]= </a:t>
            </a:r>
            <a:r>
              <a:rPr lang="en-US" sz="2400" dirty="0" err="1">
                <a:solidFill>
                  <a:schemeClr val="tx1"/>
                </a:solidFill>
              </a:rPr>
              <a:t>my_max</a:t>
            </a:r>
            <a:r>
              <a:rPr lang="en-US" sz="2400" dirty="0">
                <a:solidFill>
                  <a:schemeClr val="tx1"/>
                </a:solidFill>
              </a:rPr>
              <a:t>(v)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n=length(v);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max=-</a:t>
            </a:r>
            <a:r>
              <a:rPr lang="en-US" sz="2400" dirty="0" err="1">
                <a:solidFill>
                  <a:schemeClr val="tx1"/>
                </a:solidFill>
              </a:rPr>
              <a:t>inf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for i=1:n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if v(i)&gt;max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  max=v(i</a:t>
            </a:r>
            <a:r>
              <a:rPr lang="en-US" sz="2400" dirty="0" smtClean="0">
                <a:solidFill>
                  <a:schemeClr val="tx1"/>
                </a:solidFill>
              </a:rPr>
              <a:t>);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        </a:t>
            </a:r>
            <a:r>
              <a:rPr lang="en-US" sz="2400" dirty="0" smtClean="0">
                <a:solidFill>
                  <a:schemeClr val="tx1"/>
                </a:solidFill>
              </a:rPr>
              <a:t>index=I;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    end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chemeClr val="tx1"/>
                </a:solidFill>
              </a:rPr>
              <a:t>end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Output: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&gt;&gt;a=[1:10 75:-1:50]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[</a:t>
            </a:r>
            <a:r>
              <a:rPr lang="en-US" sz="2400" dirty="0" err="1" smtClean="0">
                <a:solidFill>
                  <a:schemeClr val="tx1"/>
                </a:solidFill>
              </a:rPr>
              <a:t>max,index</a:t>
            </a:r>
            <a:r>
              <a:rPr lang="en-US" sz="2400" dirty="0" smtClean="0">
                <a:solidFill>
                  <a:schemeClr val="tx1"/>
                </a:solidFill>
              </a:rPr>
              <a:t>]=</a:t>
            </a:r>
            <a:r>
              <a:rPr lang="en-US" sz="2400" dirty="0" err="1" smtClean="0">
                <a:solidFill>
                  <a:schemeClr val="tx1"/>
                </a:solidFill>
              </a:rPr>
              <a:t>my_max</a:t>
            </a:r>
            <a:r>
              <a:rPr lang="en-US" sz="2400" dirty="0" smtClean="0">
                <a:solidFill>
                  <a:schemeClr val="tx1"/>
                </a:solidFill>
              </a:rPr>
              <a:t>(a)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m</a:t>
            </a:r>
            <a:r>
              <a:rPr lang="en-US" sz="2400" dirty="0" smtClean="0">
                <a:solidFill>
                  <a:schemeClr val="tx1"/>
                </a:solidFill>
              </a:rPr>
              <a:t>ax =75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Index=11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  </a:t>
            </a:r>
            <a:r>
              <a:rPr lang="en-US" sz="2800" dirty="0" smtClean="0">
                <a:solidFill>
                  <a:schemeClr val="tx1"/>
                </a:solidFill>
              </a:rPr>
              <a:t>`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995855"/>
            <a:ext cx="4419600" cy="5867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function b= </a:t>
            </a:r>
            <a:r>
              <a:rPr lang="en-US" sz="2000" dirty="0" err="1" smtClean="0">
                <a:solidFill>
                  <a:schemeClr val="tx1"/>
                </a:solidFill>
              </a:rPr>
              <a:t>output_array</a:t>
            </a:r>
            <a:r>
              <a:rPr lang="en-US" sz="2000" dirty="0" smtClean="0">
                <a:solidFill>
                  <a:schemeClr val="tx1"/>
                </a:solidFill>
              </a:rPr>
              <a:t>(v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</a:rPr>
              <a:t>b</a:t>
            </a:r>
            <a:r>
              <a:rPr lang="en-US" sz="2000" dirty="0" smtClean="0">
                <a:solidFill>
                  <a:schemeClr val="tx1"/>
                </a:solidFill>
              </a:rPr>
              <a:t>=v.^2;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output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dirty="0">
                <a:solidFill>
                  <a:schemeClr val="tx1"/>
                </a:solidFill>
              </a:rPr>
              <a:t>&gt;&gt;a</a:t>
            </a:r>
            <a:r>
              <a:rPr lang="en-US" sz="2000" dirty="0" smtClean="0">
                <a:solidFill>
                  <a:schemeClr val="tx1"/>
                </a:solidFill>
              </a:rPr>
              <a:t>=[1:3]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b=</a:t>
            </a:r>
            <a:r>
              <a:rPr lang="en-US" sz="2000" dirty="0" err="1" smtClean="0">
                <a:solidFill>
                  <a:schemeClr val="tx1"/>
                </a:solidFill>
              </a:rPr>
              <a:t>my_max</a:t>
            </a:r>
            <a:r>
              <a:rPr lang="en-US" sz="2000" dirty="0" smtClean="0">
                <a:solidFill>
                  <a:schemeClr val="tx1"/>
                </a:solidFill>
              </a:rPr>
              <a:t>(a)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---------------------------</a:t>
            </a:r>
          </a:p>
          <a:p>
            <a:r>
              <a:rPr lang="en-US" sz="2000" dirty="0">
                <a:solidFill>
                  <a:schemeClr val="tx1"/>
                </a:solidFill>
              </a:rPr>
              <a:t>function </a:t>
            </a:r>
            <a:r>
              <a:rPr lang="en-US" sz="2000" dirty="0" smtClean="0">
                <a:solidFill>
                  <a:schemeClr val="tx1"/>
                </a:solidFill>
              </a:rPr>
              <a:t>[a b]= </a:t>
            </a:r>
            <a:r>
              <a:rPr lang="en-US" sz="2000" dirty="0" err="1">
                <a:solidFill>
                  <a:schemeClr val="tx1"/>
                </a:solidFill>
              </a:rPr>
              <a:t>output_array</a:t>
            </a:r>
            <a:r>
              <a:rPr lang="en-US" sz="2000" dirty="0">
                <a:solidFill>
                  <a:schemeClr val="tx1"/>
                </a:solidFill>
              </a:rPr>
              <a:t>(v)</a:t>
            </a:r>
          </a:p>
          <a:p>
            <a:r>
              <a:rPr lang="en-US" sz="2000" dirty="0">
                <a:solidFill>
                  <a:schemeClr val="tx1"/>
                </a:solidFill>
              </a:rPr>
              <a:t>b=v.^</a:t>
            </a:r>
            <a:r>
              <a:rPr lang="en-US" sz="2000" dirty="0" smtClean="0">
                <a:solidFill>
                  <a:schemeClr val="tx1"/>
                </a:solidFill>
              </a:rPr>
              <a:t>2;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a=v.^3;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output: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&gt;&gt;a=[</a:t>
            </a:r>
            <a:r>
              <a:rPr lang="en-US" sz="2000" dirty="0">
                <a:solidFill>
                  <a:schemeClr val="tx1"/>
                </a:solidFill>
              </a:rPr>
              <a:t>1:3]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[x y]=</a:t>
            </a:r>
            <a:r>
              <a:rPr lang="en-US" sz="2000" dirty="0" err="1" smtClean="0">
                <a:solidFill>
                  <a:schemeClr val="tx1"/>
                </a:solidFill>
              </a:rPr>
              <a:t>my_max</a:t>
            </a:r>
            <a:r>
              <a:rPr lang="en-US" sz="2000" dirty="0" smtClean="0">
                <a:solidFill>
                  <a:schemeClr val="tx1"/>
                </a:solidFill>
              </a:rPr>
              <a:t>(a)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x= 1 4 9</a:t>
            </a:r>
          </a:p>
          <a:p>
            <a:r>
              <a:rPr lang="en-US" sz="2000" dirty="0">
                <a:solidFill>
                  <a:schemeClr val="tx1"/>
                </a:solidFill>
              </a:rPr>
              <a:t>y</a:t>
            </a:r>
            <a:r>
              <a:rPr lang="en-US" sz="2000" dirty="0" smtClean="0">
                <a:solidFill>
                  <a:schemeClr val="tx1"/>
                </a:solidFill>
              </a:rPr>
              <a:t>=  1 9 27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48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1563"/>
            <a:ext cx="4572000" cy="6359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function b= </a:t>
            </a:r>
            <a:r>
              <a:rPr lang="en-US" dirty="0" err="1">
                <a:solidFill>
                  <a:schemeClr val="tx1"/>
                </a:solidFill>
              </a:rPr>
              <a:t>output_array</a:t>
            </a:r>
            <a:r>
              <a:rPr lang="en-US" dirty="0">
                <a:solidFill>
                  <a:schemeClr val="tx1"/>
                </a:solidFill>
              </a:rPr>
              <a:t>(v)</a:t>
            </a:r>
          </a:p>
          <a:p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=v</a:t>
            </a:r>
            <a:r>
              <a:rPr lang="en-US" dirty="0">
                <a:solidFill>
                  <a:schemeClr val="tx1"/>
                </a:solidFill>
              </a:rPr>
              <a:t>.^2;</a:t>
            </a:r>
          </a:p>
          <a:p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1=v</a:t>
            </a:r>
            <a:r>
              <a:rPr lang="en-US" dirty="0">
                <a:solidFill>
                  <a:schemeClr val="tx1"/>
                </a:solidFill>
              </a:rPr>
              <a:t>.^3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b=[x </a:t>
            </a:r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1]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output:</a:t>
            </a:r>
          </a:p>
          <a:p>
            <a:r>
              <a:rPr lang="en-US" dirty="0">
                <a:solidFill>
                  <a:schemeClr val="tx1"/>
                </a:solidFill>
              </a:rPr>
              <a:t>&gt;&gt;a=[1:3]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output=</a:t>
            </a:r>
            <a:r>
              <a:rPr lang="en-US" dirty="0" err="1" smtClean="0">
                <a:solidFill>
                  <a:schemeClr val="tx1"/>
                </a:solidFill>
              </a:rPr>
              <a:t>my_max</a:t>
            </a:r>
            <a:r>
              <a:rPr lang="en-US" dirty="0" smtClean="0">
                <a:solidFill>
                  <a:schemeClr val="tx1"/>
                </a:solidFill>
              </a:rPr>
              <a:t>(a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output= </a:t>
            </a:r>
            <a:r>
              <a:rPr lang="en-US" dirty="0">
                <a:solidFill>
                  <a:schemeClr val="tx1"/>
                </a:solidFill>
              </a:rPr>
              <a:t>1 4 </a:t>
            </a:r>
            <a:r>
              <a:rPr lang="en-US" dirty="0" smtClean="0">
                <a:solidFill>
                  <a:schemeClr val="tx1"/>
                </a:solidFill>
              </a:rPr>
              <a:t>9  </a:t>
            </a:r>
            <a:r>
              <a:rPr lang="en-US" dirty="0">
                <a:solidFill>
                  <a:schemeClr val="tx1"/>
                </a:solidFill>
              </a:rPr>
              <a:t>1 9 </a:t>
            </a:r>
            <a:r>
              <a:rPr lang="en-US" dirty="0" smtClean="0">
                <a:solidFill>
                  <a:schemeClr val="tx1"/>
                </a:solidFill>
              </a:rPr>
              <a:t>27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-------------------------</a:t>
            </a:r>
          </a:p>
          <a:p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smtClean="0">
                <a:solidFill>
                  <a:schemeClr val="tx1"/>
                </a:solidFill>
              </a:rPr>
              <a:t>s= </a:t>
            </a:r>
            <a:r>
              <a:rPr lang="en-US" dirty="0" err="1" smtClean="0">
                <a:solidFill>
                  <a:schemeClr val="tx1"/>
                </a:solidFill>
              </a:rPr>
              <a:t>output_array</a:t>
            </a:r>
            <a:r>
              <a:rPr lang="en-US" dirty="0" smtClean="0">
                <a:solidFill>
                  <a:schemeClr val="tx1"/>
                </a:solidFill>
              </a:rPr>
              <a:t>(s1, s2)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s=[s1  s2]; % con </a:t>
            </a:r>
            <a:r>
              <a:rPr lang="en-US" dirty="0" err="1" smtClean="0">
                <a:solidFill>
                  <a:schemeClr val="tx1"/>
                </a:solidFill>
              </a:rPr>
              <a:t>cateating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Output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&gt;&gt;s=</a:t>
            </a:r>
            <a:r>
              <a:rPr lang="en-US" dirty="0" err="1" smtClean="0">
                <a:solidFill>
                  <a:schemeClr val="tx1"/>
                </a:solidFill>
              </a:rPr>
              <a:t>output_array</a:t>
            </a:r>
            <a:r>
              <a:rPr lang="en-US" dirty="0" smtClean="0">
                <a:solidFill>
                  <a:schemeClr val="tx1"/>
                </a:solidFill>
              </a:rPr>
              <a:t>(‘</a:t>
            </a:r>
            <a:r>
              <a:rPr lang="en-US" dirty="0" err="1" smtClean="0">
                <a:solidFill>
                  <a:schemeClr val="tx1"/>
                </a:solidFill>
              </a:rPr>
              <a:t>ddd</a:t>
            </a:r>
            <a:r>
              <a:rPr lang="en-US" dirty="0" smtClean="0">
                <a:solidFill>
                  <a:schemeClr val="tx1"/>
                </a:solidFill>
              </a:rPr>
              <a:t>’, ‘</a:t>
            </a:r>
            <a:r>
              <a:rPr lang="en-US" dirty="0" err="1" smtClean="0">
                <a:solidFill>
                  <a:schemeClr val="tx1"/>
                </a:solidFill>
              </a:rPr>
              <a:t>aaa</a:t>
            </a:r>
            <a:r>
              <a:rPr lang="en-US" dirty="0" smtClean="0">
                <a:solidFill>
                  <a:schemeClr val="tx1"/>
                </a:solidFill>
              </a:rPr>
              <a:t>’)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end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55418"/>
            <a:ext cx="4495800" cy="63453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function </a:t>
            </a:r>
            <a:r>
              <a:rPr lang="en-US" dirty="0" smtClean="0">
                <a:solidFill>
                  <a:schemeClr val="tx1"/>
                </a:solidFill>
              </a:rPr>
              <a:t>b= </a:t>
            </a:r>
            <a:r>
              <a:rPr lang="en-US" dirty="0" err="1">
                <a:solidFill>
                  <a:schemeClr val="tx1"/>
                </a:solidFill>
              </a:rPr>
              <a:t>output_array</a:t>
            </a:r>
            <a:r>
              <a:rPr lang="en-US" dirty="0">
                <a:solidFill>
                  <a:schemeClr val="tx1"/>
                </a:solidFill>
              </a:rPr>
              <a:t>(v)</a:t>
            </a:r>
          </a:p>
          <a:p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=v</a:t>
            </a:r>
            <a:r>
              <a:rPr lang="en-US" dirty="0">
                <a:solidFill>
                  <a:schemeClr val="tx1"/>
                </a:solidFill>
              </a:rPr>
              <a:t>.^2;</a:t>
            </a:r>
          </a:p>
          <a:p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1=v</a:t>
            </a:r>
            <a:r>
              <a:rPr lang="en-US" dirty="0">
                <a:solidFill>
                  <a:schemeClr val="tx1"/>
                </a:solidFill>
              </a:rPr>
              <a:t>.^3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b=[x </a:t>
            </a:r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1]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output:</a:t>
            </a:r>
          </a:p>
          <a:p>
            <a:r>
              <a:rPr lang="en-US" dirty="0">
                <a:solidFill>
                  <a:schemeClr val="tx1"/>
                </a:solidFill>
              </a:rPr>
              <a:t>&gt;&gt;a=[1:3]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output=</a:t>
            </a:r>
            <a:r>
              <a:rPr lang="en-US" dirty="0" err="1" smtClean="0">
                <a:solidFill>
                  <a:schemeClr val="tx1"/>
                </a:solidFill>
              </a:rPr>
              <a:t>my_max</a:t>
            </a:r>
            <a:r>
              <a:rPr lang="en-US" dirty="0" smtClean="0">
                <a:solidFill>
                  <a:schemeClr val="tx1"/>
                </a:solidFill>
              </a:rPr>
              <a:t>(a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output= </a:t>
            </a:r>
            <a:r>
              <a:rPr lang="en-US" dirty="0">
                <a:solidFill>
                  <a:schemeClr val="tx1"/>
                </a:solidFill>
              </a:rPr>
              <a:t>1 4 </a:t>
            </a:r>
            <a:r>
              <a:rPr lang="en-US" dirty="0" smtClean="0">
                <a:solidFill>
                  <a:schemeClr val="tx1"/>
                </a:solidFill>
              </a:rPr>
              <a:t>9  </a:t>
            </a:r>
            <a:r>
              <a:rPr lang="en-US" dirty="0">
                <a:solidFill>
                  <a:schemeClr val="tx1"/>
                </a:solidFill>
              </a:rPr>
              <a:t>1 9 </a:t>
            </a:r>
            <a:r>
              <a:rPr lang="en-US" dirty="0" smtClean="0">
                <a:solidFill>
                  <a:schemeClr val="tx1"/>
                </a:solidFill>
              </a:rPr>
              <a:t>27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72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038" y="44797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 </a:t>
            </a:r>
            <a:r>
              <a:rPr lang="en-US" dirty="0"/>
              <a:t>structure-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 </a:t>
            </a:r>
            <a:r>
              <a:rPr lang="en-US" dirty="0"/>
              <a:t>function 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191" y="1757084"/>
            <a:ext cx="2922494" cy="3254188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myprog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function myfun1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function myfun2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65125"/>
          </a:xfrm>
          <a:prstGeom prst="rect">
            <a:avLst/>
          </a:prstGeom>
        </p:spPr>
        <p:txBody>
          <a:bodyPr/>
          <a:lstStyle/>
          <a:p>
            <a:fld id="{DA511065-AE8D-4AAE-891B-8070784DBD0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6825" y="125505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myprog.m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27838" y="1672674"/>
            <a:ext cx="2744662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rimary function</a:t>
            </a:r>
            <a:endParaRPr lang="en-US" sz="2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81600" y="2704637"/>
            <a:ext cx="2484976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200" i="1" dirty="0" err="1" smtClean="0">
                <a:latin typeface="Arial" pitchFamily="34" charset="0"/>
                <a:cs typeface="Arial" pitchFamily="34" charset="0"/>
              </a:rPr>
              <a:t>subfunctions</a:t>
            </a:r>
            <a:endParaRPr lang="en-US" sz="3200" i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348676" y="1880492"/>
            <a:ext cx="9947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288021" y="2889303"/>
            <a:ext cx="133981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394598" y="2997024"/>
            <a:ext cx="1233240" cy="6884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23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564"/>
            <a:ext cx="7848600" cy="670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function [SA,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Vol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]= Barbell(r1,r2,h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400" dirty="0"/>
              <a:t> </a:t>
            </a:r>
            <a:r>
              <a:rPr lang="en-US" sz="1400" dirty="0" smtClean="0"/>
              <a:t>                                                                             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% This function finds the surface area and volume of a barbell (ignoring 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%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fact that the ends of the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bartake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away from the SA and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vol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of the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%   sphere)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% INPUTS: r1, the radius of the sphere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%         r2, radius of the cylinder, scalar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%         h, the height of the cylinder, scalar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% OUTPUTS: SA, surface area of the barbell, scalar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%    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Vol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volume of the barbell, scalar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% Sample call:  [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SABarbell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VolBarbell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] = Barbell(4,.5,10)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[SA1,Vol1] =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SAVolSphere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(r1);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SA2,Vol2] =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SAVolCylinder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(r2,h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SA = 2*SA1+SA2;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Vol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= Vol1+Vol2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;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%======================================================================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function [SA,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Vol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]=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SAVolSphere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(r)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% This function finds the surface area and volume of a sphere given its radius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SA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= 4*pi*r^2;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Vol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= 4/3*pi*r^3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;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%=====================================================================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function [SA,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Vol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SAVolCylinder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r,h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%  Thus function finds the surface area and volume of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%  an open cylinder with radius r and height h.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SA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= 2*pi*r*h;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Vol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= pi*r^2*h;</a:t>
            </a: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5181599" y="1600200"/>
            <a:ext cx="3686175" cy="227128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&gt;&gt; [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SA,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Vol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]=Barbell(.2,.03,1.5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1.2881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Vol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0.0378</a:t>
            </a:r>
          </a:p>
          <a:p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48491"/>
            <a:ext cx="2895600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Sub function </a:t>
            </a:r>
            <a:r>
              <a:rPr lang="en-US" sz="4000" dirty="0" smtClean="0"/>
              <a:t>example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8950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957</Words>
  <Application>Microsoft Office PowerPoint</Application>
  <PresentationFormat>On-screen Show (4:3)</PresentationFormat>
  <Paragraphs>313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PowerPoint Presentation</vt:lpstr>
      <vt:lpstr>Anonymous function </vt:lpstr>
      <vt:lpstr>PowerPoint Presentation</vt:lpstr>
      <vt:lpstr>Function input and output …… to reduce complexity </vt:lpstr>
      <vt:lpstr>Void function function [ ]= function name() </vt:lpstr>
      <vt:lpstr> Functions:  -  one output  or more,  arrays , strings,                                       </vt:lpstr>
      <vt:lpstr>PowerPoint Presentation</vt:lpstr>
      <vt:lpstr>Program structure-  Sub function example </vt:lpstr>
      <vt:lpstr>PowerPoint Presentation</vt:lpstr>
      <vt:lpstr>Nested functions</vt:lpstr>
      <vt:lpstr>PowerPoint Presentation</vt:lpstr>
      <vt:lpstr>Recursive functions 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Thamira Hindo</dc:creator>
  <cp:lastModifiedBy>Amber Slocum</cp:lastModifiedBy>
  <cp:revision>65</cp:revision>
  <dcterms:created xsi:type="dcterms:W3CDTF">2006-08-16T00:00:00Z</dcterms:created>
  <dcterms:modified xsi:type="dcterms:W3CDTF">2016-10-27T13:21:13Z</dcterms:modified>
</cp:coreProperties>
</file>