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1" r:id="rId3"/>
    <p:sldId id="262" r:id="rId4"/>
    <p:sldId id="264" r:id="rId5"/>
    <p:sldId id="263" r:id="rId6"/>
    <p:sldId id="265" r:id="rId7"/>
    <p:sldId id="260" r:id="rId8"/>
    <p:sldId id="273" r:id="rId9"/>
    <p:sldId id="274" r:id="rId10"/>
    <p:sldId id="275" r:id="rId11"/>
    <p:sldId id="276" r:id="rId12"/>
    <p:sldId id="277" r:id="rId13"/>
    <p:sldId id="266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52D59-DEB0-4EFF-8204-D0755F29B07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AB40-1D88-46B2-9626-559CD77C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F32E-F5F5-489C-90E2-771C96D0E3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AB40-1D88-46B2-9626-559CD77C5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04801"/>
            <a:ext cx="3429000" cy="685800"/>
          </a:xfrm>
          <a:ln w="38100"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Outlines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7086600" cy="4191000"/>
          </a:xfrm>
          <a:ln w="38100">
            <a:solidFill>
              <a:srgbClr val="7030A0"/>
            </a:solidFill>
          </a:ln>
        </p:spPr>
        <p:txBody>
          <a:bodyPr>
            <a:normAutofit fontScale="25000" lnSpcReduction="20000"/>
          </a:bodyPr>
          <a:lstStyle/>
          <a:p>
            <a:pPr algn="l"/>
            <a:r>
              <a:rPr lang="en-US" sz="5500" b="1" dirty="0" smtClean="0">
                <a:solidFill>
                  <a:schemeClr val="tx1"/>
                </a:solidFill>
              </a:rPr>
              <a:t>              </a:t>
            </a:r>
            <a:endParaRPr lang="en-US" sz="7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1200" b="1" dirty="0" smtClean="0">
                <a:solidFill>
                  <a:srgbClr val="7030A0"/>
                </a:solidFill>
              </a:rPr>
              <a:t>Animation</a:t>
            </a:r>
            <a:endParaRPr lang="en-US" sz="11200" b="1" dirty="0" smtClean="0">
              <a:solidFill>
                <a:srgbClr val="7030A0"/>
              </a:solidFill>
            </a:endParaRPr>
          </a:p>
          <a:p>
            <a:pPr algn="l"/>
            <a:r>
              <a:rPr lang="en-US" sz="6400" b="1" dirty="0">
                <a:solidFill>
                  <a:schemeClr val="tx1"/>
                </a:solidFill>
              </a:rPr>
              <a:t> </a:t>
            </a:r>
            <a:r>
              <a:rPr lang="en-US" sz="6400" b="1" dirty="0" smtClean="0">
                <a:solidFill>
                  <a:schemeClr val="tx1"/>
                </a:solidFill>
              </a:rPr>
              <a:t>            Move a point horizontally, vertically, linearly,  with and without trace.</a:t>
            </a:r>
          </a:p>
          <a:p>
            <a:pPr algn="l"/>
            <a:r>
              <a:rPr lang="en-US" sz="6400" b="1" dirty="0">
                <a:solidFill>
                  <a:schemeClr val="tx1"/>
                </a:solidFill>
              </a:rPr>
              <a:t> </a:t>
            </a:r>
            <a:r>
              <a:rPr lang="en-US" sz="6400" b="1" dirty="0" smtClean="0">
                <a:solidFill>
                  <a:schemeClr val="tx1"/>
                </a:solidFill>
              </a:rPr>
              <a:t>           Animate Circular motion</a:t>
            </a:r>
          </a:p>
          <a:p>
            <a:pPr algn="l"/>
            <a:r>
              <a:rPr lang="en-US" sz="6400" b="1" dirty="0">
                <a:solidFill>
                  <a:schemeClr val="tx1"/>
                </a:solidFill>
              </a:rPr>
              <a:t> </a:t>
            </a:r>
            <a:r>
              <a:rPr lang="en-US" sz="6400" b="1" dirty="0" smtClean="0">
                <a:solidFill>
                  <a:schemeClr val="tx1"/>
                </a:solidFill>
              </a:rPr>
              <a:t>           Animate functions (sin)</a:t>
            </a:r>
          </a:p>
          <a:p>
            <a:pPr algn="l"/>
            <a:r>
              <a:rPr lang="en-US" sz="6400" b="1" dirty="0">
                <a:solidFill>
                  <a:schemeClr val="tx1"/>
                </a:solidFill>
              </a:rPr>
              <a:t> </a:t>
            </a:r>
            <a:r>
              <a:rPr lang="en-US" sz="6400" b="1" dirty="0" smtClean="0">
                <a:solidFill>
                  <a:schemeClr val="tx1"/>
                </a:solidFill>
              </a:rPr>
              <a:t>           Animation using comet</a:t>
            </a: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9600" b="1" dirty="0" smtClean="0">
                <a:solidFill>
                  <a:srgbClr val="7030A0"/>
                </a:solidFill>
              </a:rPr>
              <a:t> Application with Animation</a:t>
            </a:r>
          </a:p>
          <a:p>
            <a:pPr algn="l"/>
            <a:r>
              <a:rPr lang="en-US" sz="6400" b="1" dirty="0" smtClean="0">
                <a:solidFill>
                  <a:schemeClr val="tx1"/>
                </a:solidFill>
              </a:rPr>
              <a:t>                  </a:t>
            </a:r>
            <a:r>
              <a:rPr lang="en-US" sz="7200" b="1" dirty="0" smtClean="0">
                <a:solidFill>
                  <a:schemeClr val="tx1"/>
                </a:solidFill>
              </a:rPr>
              <a:t>1- Freefell application</a:t>
            </a:r>
          </a:p>
          <a:p>
            <a:pPr algn="l"/>
            <a:r>
              <a:rPr lang="en-US" sz="7200" b="1" dirty="0" smtClean="0">
                <a:solidFill>
                  <a:schemeClr val="tx1"/>
                </a:solidFill>
              </a:rPr>
              <a:t>                2- Dynamic swing of a mass from a gantry</a:t>
            </a:r>
            <a:br>
              <a:rPr lang="en-US" sz="7200" b="1" dirty="0" smtClean="0">
                <a:solidFill>
                  <a:schemeClr val="tx1"/>
                </a:solidFill>
              </a:rPr>
            </a:br>
            <a:r>
              <a:rPr lang="en-US" sz="5500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5500" b="1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55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500" b="1" dirty="0" smtClean="0">
              <a:solidFill>
                <a:schemeClr val="tx1"/>
              </a:solidFill>
            </a:endParaRPr>
          </a:p>
          <a:p>
            <a:pPr algn="l"/>
            <a:r>
              <a:rPr lang="en-US" sz="5500" b="1" dirty="0" smtClean="0">
                <a:solidFill>
                  <a:schemeClr val="tx1"/>
                </a:solidFill>
              </a:rPr>
              <a:t>          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Animate 1 Dim Constant Velocity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4953000" cy="58674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clc</a:t>
            </a:r>
            <a:r>
              <a:rPr lang="en-US" dirty="0"/>
              <a:t>; clear ;close</a:t>
            </a:r>
          </a:p>
          <a:p>
            <a:r>
              <a:rPr lang="en-US" dirty="0"/>
              <a:t>v0=0.1; x0=0;</a:t>
            </a:r>
          </a:p>
          <a:p>
            <a:r>
              <a:rPr lang="en-US" dirty="0" err="1"/>
              <a:t>Tf</a:t>
            </a:r>
            <a:r>
              <a:rPr lang="en-US" dirty="0"/>
              <a:t>=10;</a:t>
            </a:r>
          </a:p>
          <a:p>
            <a:r>
              <a:rPr lang="en-US" dirty="0" err="1"/>
              <a:t>deltat</a:t>
            </a:r>
            <a:r>
              <a:rPr lang="en-US" dirty="0"/>
              <a:t>=0.05;</a:t>
            </a:r>
          </a:p>
          <a:p>
            <a:r>
              <a:rPr lang="en-US" dirty="0"/>
              <a:t>%initialization</a:t>
            </a:r>
          </a:p>
          <a:p>
            <a:r>
              <a:rPr lang="en-US" dirty="0"/>
              <a:t>t=[0:deltat:Tf];</a:t>
            </a:r>
          </a:p>
          <a:p>
            <a:r>
              <a:rPr lang="en-US" dirty="0" err="1"/>
              <a:t>Nt</a:t>
            </a:r>
            <a:r>
              <a:rPr lang="en-US" dirty="0"/>
              <a:t>=length(t);</a:t>
            </a:r>
          </a:p>
          <a:p>
            <a:r>
              <a:rPr lang="en-US" dirty="0"/>
              <a:t>x=zeros(1,Nt); v=zeros(1,Nt); </a:t>
            </a:r>
          </a:p>
          <a:p>
            <a:r>
              <a:rPr lang="en-US" dirty="0"/>
              <a:t>x(1)=x0;  v(1)=v0;</a:t>
            </a:r>
          </a:p>
          <a:p>
            <a:r>
              <a:rPr lang="en-US" dirty="0" smtClean="0"/>
              <a:t>% </a:t>
            </a:r>
            <a:r>
              <a:rPr lang="en-US" dirty="0"/>
              <a:t>calculate the motion equation</a:t>
            </a:r>
          </a:p>
          <a:p>
            <a:r>
              <a:rPr lang="en-US" dirty="0"/>
              <a:t>for it=2:Nt</a:t>
            </a:r>
          </a:p>
          <a:p>
            <a:r>
              <a:rPr lang="en-US" dirty="0"/>
              <a:t>    v(it)=v(it-1);</a:t>
            </a:r>
          </a:p>
          <a:p>
            <a:r>
              <a:rPr lang="en-US" dirty="0"/>
              <a:t>    x(it)=x(it-1)+v(it)*</a:t>
            </a:r>
            <a:r>
              <a:rPr lang="en-US" dirty="0" err="1"/>
              <a:t>deltat</a:t>
            </a:r>
            <a:r>
              <a:rPr lang="en-US" dirty="0"/>
              <a:t>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27" y="914400"/>
            <a:ext cx="35814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% plot motion</a:t>
            </a:r>
          </a:p>
          <a:p>
            <a:r>
              <a:rPr lang="en-US" sz="2400" dirty="0" err="1"/>
              <a:t>xmax</a:t>
            </a:r>
            <a:r>
              <a:rPr lang="en-US" sz="2400" dirty="0"/>
              <a:t>=max(x);</a:t>
            </a:r>
          </a:p>
          <a:p>
            <a:r>
              <a:rPr lang="en-US" sz="2400" dirty="0" err="1"/>
              <a:t>xmin</a:t>
            </a:r>
            <a:r>
              <a:rPr lang="en-US" sz="2400" dirty="0"/>
              <a:t>=min(x);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it=1:Nt</a:t>
            </a:r>
          </a:p>
          <a:p>
            <a:r>
              <a:rPr lang="en-US" sz="2400" dirty="0"/>
              <a:t>    plot(x(it),0,'bo');</a:t>
            </a:r>
          </a:p>
          <a:p>
            <a:r>
              <a:rPr lang="en-US" sz="2400" dirty="0"/>
              <a:t>    axis([</a:t>
            </a:r>
            <a:r>
              <a:rPr lang="en-US" sz="2400" dirty="0" err="1"/>
              <a:t>xmin</a:t>
            </a:r>
            <a:r>
              <a:rPr lang="en-US" sz="2400" dirty="0"/>
              <a:t>  </a:t>
            </a:r>
            <a:r>
              <a:rPr lang="en-US" sz="2400" dirty="0" err="1"/>
              <a:t>xmax</a:t>
            </a:r>
            <a:r>
              <a:rPr lang="en-US" sz="2400" dirty="0"/>
              <a:t>  -1  1]);    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xlabel</a:t>
            </a:r>
            <a:r>
              <a:rPr lang="en-US" sz="2400" dirty="0"/>
              <a:t>('x(m)');</a:t>
            </a:r>
            <a:r>
              <a:rPr lang="en-US" sz="2400" dirty="0" err="1"/>
              <a:t>ylabel</a:t>
            </a:r>
            <a:r>
              <a:rPr lang="en-US" sz="2400" dirty="0"/>
              <a:t>('y(m)');</a:t>
            </a:r>
          </a:p>
          <a:p>
            <a:r>
              <a:rPr lang="en-US" sz="2400" dirty="0"/>
              <a:t>    pause(.01)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drawnow</a:t>
            </a:r>
            <a:endParaRPr lang="en-US" sz="2400" dirty="0"/>
          </a:p>
          <a:p>
            <a:r>
              <a:rPr lang="en-US" sz="24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52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Animate 1 Dim Constant </a:t>
            </a:r>
            <a:r>
              <a:rPr lang="en-US" sz="3200" dirty="0" smtClean="0"/>
              <a:t>Velocity with bounces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724400" cy="56388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endParaRPr lang="en-US" sz="4200" dirty="0" smtClean="0"/>
          </a:p>
          <a:p>
            <a:r>
              <a:rPr lang="en-US" sz="4200" dirty="0" err="1" smtClean="0"/>
              <a:t>clc</a:t>
            </a:r>
            <a:r>
              <a:rPr lang="en-US" sz="4200" dirty="0"/>
              <a:t>; clear ;close</a:t>
            </a:r>
          </a:p>
          <a:p>
            <a:r>
              <a:rPr lang="en-US" sz="4200" dirty="0"/>
              <a:t>v0=0.1; x0=0;</a:t>
            </a:r>
          </a:p>
          <a:p>
            <a:r>
              <a:rPr lang="en-US" sz="4200" dirty="0" err="1"/>
              <a:t>Tf</a:t>
            </a:r>
            <a:r>
              <a:rPr lang="en-US" sz="4200" dirty="0"/>
              <a:t>=10;</a:t>
            </a:r>
          </a:p>
          <a:p>
            <a:r>
              <a:rPr lang="en-US" sz="4200" dirty="0" err="1"/>
              <a:t>deltat</a:t>
            </a:r>
            <a:r>
              <a:rPr lang="en-US" sz="4200" dirty="0"/>
              <a:t>=0.01;L=0.1;</a:t>
            </a:r>
          </a:p>
          <a:p>
            <a:r>
              <a:rPr lang="en-US" sz="4200" dirty="0"/>
              <a:t>%initialization</a:t>
            </a:r>
          </a:p>
          <a:p>
            <a:r>
              <a:rPr lang="en-US" sz="4200" dirty="0"/>
              <a:t>t=[0:deltat:Tf];</a:t>
            </a:r>
          </a:p>
          <a:p>
            <a:r>
              <a:rPr lang="en-US" sz="4200" dirty="0" err="1"/>
              <a:t>Nt</a:t>
            </a:r>
            <a:r>
              <a:rPr lang="en-US" sz="4200" dirty="0"/>
              <a:t>=length(t);</a:t>
            </a:r>
          </a:p>
          <a:p>
            <a:r>
              <a:rPr lang="en-US" sz="4200" dirty="0"/>
              <a:t>x=zeros(1,Nt); v=zeros(1,Nt); </a:t>
            </a:r>
          </a:p>
          <a:p>
            <a:r>
              <a:rPr lang="en-US" sz="4200" dirty="0"/>
              <a:t>x(1)=x0;  v(1)=v0;</a:t>
            </a:r>
          </a:p>
          <a:p>
            <a:r>
              <a:rPr lang="en-US" sz="4200" dirty="0"/>
              <a:t>%      calculate the motion equation</a:t>
            </a:r>
          </a:p>
          <a:p>
            <a:r>
              <a:rPr lang="en-US" sz="4200" dirty="0"/>
              <a:t>for it=2:Nt</a:t>
            </a:r>
          </a:p>
          <a:p>
            <a:r>
              <a:rPr lang="en-US" sz="4200" dirty="0"/>
              <a:t>    v(it)=v(it-1);</a:t>
            </a:r>
          </a:p>
          <a:p>
            <a:r>
              <a:rPr lang="en-US" sz="4200" dirty="0"/>
              <a:t>    x(it)=x(it-1)+v(it)*</a:t>
            </a:r>
            <a:r>
              <a:rPr lang="en-US" sz="4200" dirty="0" err="1"/>
              <a:t>deltat</a:t>
            </a:r>
            <a:r>
              <a:rPr lang="en-US" sz="4200" dirty="0"/>
              <a:t>;</a:t>
            </a:r>
          </a:p>
          <a:p>
            <a:r>
              <a:rPr lang="en-US" sz="4200" dirty="0"/>
              <a:t>    % bounce condition</a:t>
            </a:r>
          </a:p>
          <a:p>
            <a:r>
              <a:rPr lang="en-US" sz="4200" dirty="0"/>
              <a:t>    if x(it)&gt;L</a:t>
            </a:r>
          </a:p>
          <a:p>
            <a:r>
              <a:rPr lang="en-US" sz="4200" dirty="0"/>
              <a:t>        v(it)=-abs(v(it)) % flip to the left moving</a:t>
            </a:r>
          </a:p>
          <a:p>
            <a:r>
              <a:rPr lang="en-US" sz="4200" dirty="0"/>
              <a:t>    </a:t>
            </a:r>
            <a:r>
              <a:rPr lang="en-US" sz="4200" dirty="0" err="1"/>
              <a:t>elseif</a:t>
            </a:r>
            <a:r>
              <a:rPr lang="en-US" sz="4200" dirty="0"/>
              <a:t> x(it&lt;0)</a:t>
            </a:r>
          </a:p>
          <a:p>
            <a:r>
              <a:rPr lang="en-US" sz="4200" dirty="0"/>
              <a:t>        v(it)=abs(v(it)) % flip to the right moving</a:t>
            </a:r>
          </a:p>
          <a:p>
            <a:r>
              <a:rPr lang="en-US" sz="4200" dirty="0"/>
              <a:t>    end      </a:t>
            </a:r>
          </a:p>
          <a:p>
            <a:r>
              <a:rPr lang="en-US" sz="4200" dirty="0" smtClean="0"/>
              <a:t>end</a:t>
            </a:r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95400"/>
            <a:ext cx="3581400" cy="3139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% plot motion</a:t>
            </a:r>
          </a:p>
          <a:p>
            <a:r>
              <a:rPr lang="en-US" dirty="0" err="1"/>
              <a:t>xmax</a:t>
            </a:r>
            <a:r>
              <a:rPr lang="en-US" dirty="0"/>
              <a:t>=max(x);</a:t>
            </a:r>
          </a:p>
          <a:p>
            <a:r>
              <a:rPr lang="en-US" dirty="0" err="1"/>
              <a:t>xmin</a:t>
            </a:r>
            <a:r>
              <a:rPr lang="en-US" dirty="0"/>
              <a:t>=min(x);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it=1:Nt</a:t>
            </a:r>
          </a:p>
          <a:p>
            <a:r>
              <a:rPr lang="en-US" dirty="0"/>
              <a:t>    plot(x(it),0,'bo');</a:t>
            </a:r>
          </a:p>
          <a:p>
            <a:r>
              <a:rPr lang="en-US" dirty="0"/>
              <a:t>    axis([</a:t>
            </a:r>
            <a:r>
              <a:rPr lang="en-US" dirty="0" err="1"/>
              <a:t>xmin</a:t>
            </a:r>
            <a:r>
              <a:rPr lang="en-US" dirty="0"/>
              <a:t>  </a:t>
            </a:r>
            <a:r>
              <a:rPr lang="en-US" dirty="0" err="1"/>
              <a:t>xmax</a:t>
            </a:r>
            <a:r>
              <a:rPr lang="en-US" dirty="0"/>
              <a:t>  -1  1]);        </a:t>
            </a:r>
          </a:p>
          <a:p>
            <a:r>
              <a:rPr lang="en-US" dirty="0"/>
              <a:t>    </a:t>
            </a:r>
            <a:r>
              <a:rPr lang="en-US" dirty="0" err="1"/>
              <a:t>xlabel</a:t>
            </a:r>
            <a:r>
              <a:rPr lang="en-US" dirty="0"/>
              <a:t>('x(m)');</a:t>
            </a:r>
            <a:r>
              <a:rPr lang="en-US" dirty="0" err="1"/>
              <a:t>ylabel</a:t>
            </a:r>
            <a:r>
              <a:rPr lang="en-US" dirty="0"/>
              <a:t>('y(m)');</a:t>
            </a:r>
          </a:p>
          <a:p>
            <a:r>
              <a:rPr lang="en-US" dirty="0"/>
              <a:t>    </a:t>
            </a:r>
            <a:r>
              <a:rPr lang="en-US" dirty="0" err="1"/>
              <a:t>drawnow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2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Animate </a:t>
            </a:r>
            <a:r>
              <a:rPr lang="en-US" sz="3200" dirty="0" smtClean="0"/>
              <a:t>2 </a:t>
            </a:r>
            <a:r>
              <a:rPr lang="en-US" sz="3200" dirty="0"/>
              <a:t>Dim Constant </a:t>
            </a:r>
            <a:r>
              <a:rPr lang="en-US" sz="3200" dirty="0" smtClean="0"/>
              <a:t>acceleration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762001"/>
            <a:ext cx="4724400" cy="5562599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lc</a:t>
            </a:r>
            <a:r>
              <a:rPr lang="en-US" dirty="0"/>
              <a:t>; clear ;close</a:t>
            </a:r>
          </a:p>
          <a:p>
            <a:r>
              <a:rPr lang="en-US" dirty="0"/>
              <a:t>g=9.81;ax=0;ay=-g;</a:t>
            </a:r>
          </a:p>
          <a:p>
            <a:r>
              <a:rPr lang="en-US" dirty="0"/>
              <a:t>x0=0;y0=0;</a:t>
            </a:r>
          </a:p>
          <a:p>
            <a:r>
              <a:rPr lang="en-US" dirty="0"/>
              <a:t>vx0=0;vy0=10;</a:t>
            </a:r>
          </a:p>
          <a:p>
            <a:r>
              <a:rPr lang="en-US" dirty="0" err="1"/>
              <a:t>Tf</a:t>
            </a:r>
            <a:r>
              <a:rPr lang="en-US" dirty="0"/>
              <a:t>=5; </a:t>
            </a:r>
            <a:r>
              <a:rPr lang="en-US" dirty="0" err="1"/>
              <a:t>Nt</a:t>
            </a:r>
            <a:r>
              <a:rPr lang="en-US" dirty="0"/>
              <a:t>=1000; </a:t>
            </a:r>
          </a:p>
          <a:p>
            <a:r>
              <a:rPr lang="en-US" dirty="0" err="1"/>
              <a:t>deltat</a:t>
            </a:r>
            <a:r>
              <a:rPr lang="en-US" dirty="0"/>
              <a:t>=0.01;</a:t>
            </a:r>
          </a:p>
          <a:p>
            <a:r>
              <a:rPr lang="en-US" dirty="0"/>
              <a:t>%%initialization</a:t>
            </a:r>
          </a:p>
          <a:p>
            <a:r>
              <a:rPr lang="en-US" dirty="0"/>
              <a:t>t=</a:t>
            </a:r>
            <a:r>
              <a:rPr lang="en-US" dirty="0" err="1"/>
              <a:t>linspace</a:t>
            </a:r>
            <a:r>
              <a:rPr lang="en-US" dirty="0"/>
              <a:t>(0,Tf,Nt);</a:t>
            </a:r>
          </a:p>
          <a:p>
            <a:r>
              <a:rPr lang="en-US" dirty="0"/>
              <a:t>x=zeros(1,Nt); </a:t>
            </a:r>
            <a:endParaRPr lang="en-US" dirty="0" smtClean="0"/>
          </a:p>
          <a:p>
            <a:r>
              <a:rPr lang="en-US" dirty="0" smtClean="0"/>
              <a:t>y=zeros(1,Nt</a:t>
            </a:r>
            <a:r>
              <a:rPr lang="en-US" dirty="0"/>
              <a:t>); </a:t>
            </a:r>
            <a:r>
              <a:rPr lang="en-US" dirty="0" smtClean="0"/>
              <a:t>v</a:t>
            </a:r>
          </a:p>
          <a:p>
            <a:r>
              <a:rPr lang="en-US" dirty="0" smtClean="0"/>
              <a:t>x=zeros(1,Nt);</a:t>
            </a:r>
          </a:p>
          <a:p>
            <a:r>
              <a:rPr lang="en-US" dirty="0" err="1" smtClean="0"/>
              <a:t>vy</a:t>
            </a:r>
            <a:r>
              <a:rPr lang="en-US" dirty="0" smtClean="0"/>
              <a:t>=zeros(1,Nt</a:t>
            </a:r>
            <a:r>
              <a:rPr lang="en-US" dirty="0"/>
              <a:t>);</a:t>
            </a:r>
          </a:p>
          <a:p>
            <a:r>
              <a:rPr lang="en-US" dirty="0"/>
              <a:t>x(1)=x0; y(1)=y0;</a:t>
            </a:r>
          </a:p>
          <a:p>
            <a:r>
              <a:rPr lang="en-US" dirty="0" err="1"/>
              <a:t>vx</a:t>
            </a:r>
            <a:r>
              <a:rPr lang="en-US" dirty="0"/>
              <a:t>(1)=vx0; </a:t>
            </a:r>
            <a:r>
              <a:rPr lang="en-US" dirty="0" err="1"/>
              <a:t>vy</a:t>
            </a:r>
            <a:r>
              <a:rPr lang="en-US" dirty="0"/>
              <a:t>(1)=vy0;</a:t>
            </a:r>
          </a:p>
          <a:p>
            <a:r>
              <a:rPr lang="en-US" dirty="0"/>
              <a:t>%      calculate the motion equation</a:t>
            </a:r>
          </a:p>
          <a:p>
            <a:r>
              <a:rPr lang="en-US" dirty="0"/>
              <a:t>for it=1:Nt-1</a:t>
            </a:r>
          </a:p>
          <a:p>
            <a:r>
              <a:rPr lang="en-US" dirty="0"/>
              <a:t>    </a:t>
            </a:r>
            <a:r>
              <a:rPr lang="en-US" dirty="0" err="1"/>
              <a:t>vx</a:t>
            </a:r>
            <a:r>
              <a:rPr lang="en-US" dirty="0"/>
              <a:t>(it+1)=</a:t>
            </a:r>
            <a:r>
              <a:rPr lang="en-US" dirty="0" err="1"/>
              <a:t>vx</a:t>
            </a:r>
            <a:r>
              <a:rPr lang="en-US" dirty="0"/>
              <a:t>(it)+ax*</a:t>
            </a:r>
            <a:r>
              <a:rPr lang="en-US" dirty="0" err="1"/>
              <a:t>deltat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vy</a:t>
            </a:r>
            <a:r>
              <a:rPr lang="en-US" dirty="0"/>
              <a:t>(it+1)=</a:t>
            </a:r>
            <a:r>
              <a:rPr lang="en-US" dirty="0" err="1"/>
              <a:t>vy</a:t>
            </a:r>
            <a:r>
              <a:rPr lang="en-US" dirty="0"/>
              <a:t>(it)+ay*</a:t>
            </a:r>
            <a:r>
              <a:rPr lang="en-US" dirty="0" err="1"/>
              <a:t>deltat</a:t>
            </a:r>
            <a:r>
              <a:rPr lang="en-US" dirty="0"/>
              <a:t>;</a:t>
            </a:r>
          </a:p>
          <a:p>
            <a:r>
              <a:rPr lang="en-US" dirty="0"/>
              <a:t>    x(it+1)=x(it)+0.5*(</a:t>
            </a:r>
            <a:r>
              <a:rPr lang="en-US" dirty="0" err="1"/>
              <a:t>vx</a:t>
            </a:r>
            <a:r>
              <a:rPr lang="en-US" dirty="0"/>
              <a:t>(it+1)+</a:t>
            </a:r>
            <a:r>
              <a:rPr lang="en-US" dirty="0" err="1"/>
              <a:t>vx</a:t>
            </a:r>
            <a:r>
              <a:rPr lang="en-US" dirty="0"/>
              <a:t>(it))*</a:t>
            </a:r>
            <a:r>
              <a:rPr lang="en-US" dirty="0" err="1"/>
              <a:t>deltat</a:t>
            </a:r>
            <a:r>
              <a:rPr lang="en-US" dirty="0"/>
              <a:t>;</a:t>
            </a:r>
          </a:p>
          <a:p>
            <a:r>
              <a:rPr lang="en-US" dirty="0"/>
              <a:t>   y(it+1)=y(it)+0.5*(</a:t>
            </a:r>
            <a:r>
              <a:rPr lang="en-US" dirty="0" err="1"/>
              <a:t>vy</a:t>
            </a:r>
            <a:r>
              <a:rPr lang="en-US" dirty="0"/>
              <a:t>(it+1)+</a:t>
            </a:r>
            <a:r>
              <a:rPr lang="en-US" dirty="0" err="1"/>
              <a:t>vy</a:t>
            </a:r>
            <a:r>
              <a:rPr lang="en-US" dirty="0"/>
              <a:t>(it))*</a:t>
            </a:r>
            <a:r>
              <a:rPr lang="en-US" dirty="0" err="1"/>
              <a:t>deltat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838200"/>
            <a:ext cx="36576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y(it+1)&lt;0</a:t>
            </a:r>
          </a:p>
          <a:p>
            <a:r>
              <a:rPr lang="en-US" dirty="0"/>
              <a:t>       </a:t>
            </a:r>
            <a:r>
              <a:rPr lang="en-US" dirty="0" err="1"/>
              <a:t>vy</a:t>
            </a:r>
            <a:r>
              <a:rPr lang="en-US" dirty="0"/>
              <a:t>(it+1)=abs(</a:t>
            </a:r>
            <a:r>
              <a:rPr lang="en-US" dirty="0" err="1"/>
              <a:t>vy</a:t>
            </a:r>
            <a:r>
              <a:rPr lang="en-US" dirty="0"/>
              <a:t>(it+1));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% plot motion</a:t>
            </a:r>
          </a:p>
          <a:p>
            <a:r>
              <a:rPr lang="en-US" dirty="0" err="1"/>
              <a:t>xmax</a:t>
            </a:r>
            <a:r>
              <a:rPr lang="en-US" dirty="0"/>
              <a:t>=max(x);</a:t>
            </a:r>
          </a:p>
          <a:p>
            <a:r>
              <a:rPr lang="en-US" dirty="0" err="1"/>
              <a:t>xmin</a:t>
            </a:r>
            <a:r>
              <a:rPr lang="en-US" dirty="0"/>
              <a:t>=min(x);</a:t>
            </a:r>
          </a:p>
          <a:p>
            <a:r>
              <a:rPr lang="en-US" dirty="0" err="1"/>
              <a:t>ymax</a:t>
            </a:r>
            <a:r>
              <a:rPr lang="en-US" dirty="0"/>
              <a:t>=max(y);</a:t>
            </a:r>
          </a:p>
          <a:p>
            <a:r>
              <a:rPr lang="en-US" dirty="0" err="1"/>
              <a:t>ymin</a:t>
            </a:r>
            <a:r>
              <a:rPr lang="en-US" dirty="0"/>
              <a:t>=min(y);</a:t>
            </a:r>
          </a:p>
          <a:p>
            <a:r>
              <a:rPr lang="fi-FI" dirty="0"/>
              <a:t>axis([xmin  1  ymin  ymax]);</a:t>
            </a:r>
          </a:p>
          <a:p>
            <a:r>
              <a:rPr lang="en-US" dirty="0"/>
              <a:t>for it=1:Nt</a:t>
            </a:r>
          </a:p>
          <a:p>
            <a:r>
              <a:rPr lang="en-US" dirty="0"/>
              <a:t>    plot(x(it),y(it),'</a:t>
            </a:r>
            <a:r>
              <a:rPr lang="en-US" dirty="0" err="1"/>
              <a:t>bo</a:t>
            </a:r>
            <a:r>
              <a:rPr lang="en-US" dirty="0"/>
              <a:t>',...</a:t>
            </a:r>
          </a:p>
          <a:p>
            <a:r>
              <a:rPr lang="en-US" dirty="0"/>
              <a:t>         x(1:it),y(1:it),'r');    </a:t>
            </a:r>
          </a:p>
          <a:p>
            <a:r>
              <a:rPr lang="en-US" dirty="0"/>
              <a:t>    </a:t>
            </a:r>
            <a:r>
              <a:rPr lang="en-US" dirty="0" err="1"/>
              <a:t>xlabel</a:t>
            </a:r>
            <a:r>
              <a:rPr lang="en-US" dirty="0"/>
              <a:t>('x(m)');</a:t>
            </a:r>
            <a:r>
              <a:rPr lang="en-US" dirty="0" err="1"/>
              <a:t>ylabel</a:t>
            </a:r>
            <a:r>
              <a:rPr lang="en-US" dirty="0"/>
              <a:t>('y(m)');</a:t>
            </a:r>
          </a:p>
          <a:p>
            <a:r>
              <a:rPr lang="en-US" dirty="0"/>
              <a:t>    pause(.01)</a:t>
            </a:r>
          </a:p>
          <a:p>
            <a:r>
              <a:rPr lang="en-US" dirty="0"/>
              <a:t>    </a:t>
            </a:r>
            <a:r>
              <a:rPr lang="en-US" dirty="0" err="1"/>
              <a:t>drawnow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Freefall application: </a:t>
                </a:r>
                <a:br>
                  <a:rPr lang="en-US" sz="2800" b="1" dirty="0" smtClean="0">
                    <a:solidFill>
                      <a:srgbClr val="7030A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calculate the position of an object that was thrown from a height h and show it in an animation </a:t>
                </a:r>
                <a:br>
                  <a:rPr lang="en-US" sz="2800" b="1" dirty="0" smtClean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𝒑𝒐𝒔𝒊𝒕𝒊𝒐𝒏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.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𝟖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,   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𝒑𝒐𝒔𝒊𝒕𝒊𝒐𝒏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5638" r="-2296" b="-4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1981200"/>
            <a:ext cx="7010400" cy="452431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 err="1">
                <a:solidFill>
                  <a:srgbClr val="0070C0"/>
                </a:solidFill>
              </a:rPr>
              <a:t>freefall</a:t>
            </a:r>
            <a:r>
              <a:rPr lang="en-US" b="1" dirty="0">
                <a:solidFill>
                  <a:srgbClr val="0070C0"/>
                </a:solidFill>
              </a:rPr>
              <a:t>(h,tf,x0,v0)</a:t>
            </a:r>
          </a:p>
          <a:p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b="1" dirty="0" err="1">
                <a:solidFill>
                  <a:srgbClr val="0070C0"/>
                </a:solidFill>
              </a:rPr>
              <a:t>freefall</a:t>
            </a:r>
            <a:r>
              <a:rPr lang="en-US" b="1" dirty="0">
                <a:solidFill>
                  <a:srgbClr val="0070C0"/>
                </a:solidFill>
              </a:rPr>
              <a:t> will calculate the position of an object that was thrown from a</a:t>
            </a:r>
          </a:p>
          <a:p>
            <a:r>
              <a:rPr lang="en-US" b="1" dirty="0">
                <a:solidFill>
                  <a:srgbClr val="0070C0"/>
                </a:solidFill>
              </a:rPr>
              <a:t>%height h and show it in an animation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t=0:0.01:tf</a:t>
            </a:r>
          </a:p>
          <a:p>
            <a:r>
              <a:rPr lang="en-US" b="1" dirty="0">
                <a:solidFill>
                  <a:srgbClr val="0070C0"/>
                </a:solidFill>
              </a:rPr>
              <a:t>for ii=1:1:length(t)</a:t>
            </a:r>
          </a:p>
          <a:p>
            <a:r>
              <a:rPr lang="en-US" b="1" dirty="0">
                <a:solidFill>
                  <a:srgbClr val="0070C0"/>
                </a:solidFill>
              </a:rPr>
              <a:t>    % find y= at^2</a:t>
            </a:r>
          </a:p>
          <a:p>
            <a:r>
              <a:rPr lang="en-US" b="1" dirty="0">
                <a:solidFill>
                  <a:srgbClr val="0070C0"/>
                </a:solidFill>
              </a:rPr>
              <a:t>    % find x</a:t>
            </a:r>
          </a:p>
          <a:p>
            <a:r>
              <a:rPr lang="en-US" b="1" dirty="0">
                <a:solidFill>
                  <a:srgbClr val="0070C0"/>
                </a:solidFill>
              </a:rPr>
              <a:t>    % plot </a:t>
            </a:r>
            <a:r>
              <a:rPr lang="en-US" b="1" dirty="0" err="1">
                <a:solidFill>
                  <a:srgbClr val="0070C0"/>
                </a:solidFill>
              </a:rPr>
              <a:t>x,y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    y(ii</a:t>
            </a:r>
            <a:r>
              <a:rPr lang="en-US" b="1" dirty="0">
                <a:solidFill>
                  <a:srgbClr val="0070C0"/>
                </a:solidFill>
              </a:rPr>
              <a:t>)= h-9.8*(t(ii))^2;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     x(ii</a:t>
            </a:r>
            <a:r>
              <a:rPr lang="en-US" b="1" dirty="0">
                <a:solidFill>
                  <a:srgbClr val="0070C0"/>
                </a:solidFill>
              </a:rPr>
              <a:t>)=x0+ v0*t(ii);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      plot(x(ii</a:t>
            </a:r>
            <a:r>
              <a:rPr lang="en-US" b="1" dirty="0">
                <a:solidFill>
                  <a:srgbClr val="0070C0"/>
                </a:solidFill>
              </a:rPr>
              <a:t>),y(ii),'*b');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      hold </a:t>
            </a:r>
            <a:r>
              <a:rPr lang="en-US" b="1" dirty="0">
                <a:solidFill>
                  <a:srgbClr val="0070C0"/>
                </a:solidFill>
              </a:rPr>
              <a:t>on;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</a:rPr>
              <a:t>drawnow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&gt;&gt; </a:t>
            </a:r>
            <a:r>
              <a:rPr lang="en-US" b="1" dirty="0" err="1" smtClean="0">
                <a:solidFill>
                  <a:srgbClr val="0070C0"/>
                </a:solidFill>
              </a:rPr>
              <a:t>freefall</a:t>
            </a:r>
            <a:r>
              <a:rPr lang="en-US" b="1" smtClean="0">
                <a:solidFill>
                  <a:srgbClr val="0070C0"/>
                </a:solidFill>
              </a:rPr>
              <a:t>(100,2,0,20)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" y="2286000"/>
            <a:ext cx="4261573" cy="4371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71450"/>
            <a:ext cx="3943349" cy="455294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09" y="4953000"/>
            <a:ext cx="4228440" cy="1057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6050"/>
            <a:ext cx="174690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00" y="171450"/>
            <a:ext cx="2819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Find the dynamic for the following system. A I Kg mass swings from a gantry which weight 2 Kg. The length of the rope is 1. The energy equations are derived as: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8458200" cy="50783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/>
              <a:t>RunCart.m</a:t>
            </a:r>
            <a:endParaRPr lang="en-US" dirty="0"/>
          </a:p>
          <a:p>
            <a:r>
              <a:rPr lang="en-US" dirty="0"/>
              <a:t>% find the dynamics of 1 Kg swings from a gantry which weight 2 Kg.</a:t>
            </a:r>
          </a:p>
          <a:p>
            <a:r>
              <a:rPr lang="en-US" dirty="0"/>
              <a:t>% the </a:t>
            </a:r>
            <a:r>
              <a:rPr lang="en-US" dirty="0" err="1"/>
              <a:t>progarm</a:t>
            </a:r>
            <a:r>
              <a:rPr lang="en-US" dirty="0"/>
              <a:t> call </a:t>
            </a:r>
            <a:r>
              <a:rPr lang="en-US" dirty="0" err="1"/>
              <a:t>CartDynamics</a:t>
            </a:r>
            <a:r>
              <a:rPr lang="en-US" dirty="0"/>
              <a:t>(X) and return </a:t>
            </a:r>
            <a:r>
              <a:rPr lang="en-US" dirty="0" err="1"/>
              <a:t>dX</a:t>
            </a:r>
            <a:endParaRPr lang="en-US" dirty="0"/>
          </a:p>
          <a:p>
            <a:r>
              <a:rPr lang="en-US" dirty="0"/>
              <a:t>% X= [ x; </a:t>
            </a:r>
            <a:r>
              <a:rPr lang="en-US" dirty="0" err="1"/>
              <a:t>q;dx</a:t>
            </a:r>
            <a:r>
              <a:rPr lang="en-US" dirty="0"/>
              <a:t>; </a:t>
            </a:r>
            <a:r>
              <a:rPr lang="en-US" dirty="0" err="1"/>
              <a:t>dq</a:t>
            </a:r>
            <a:r>
              <a:rPr lang="en-US" dirty="0"/>
              <a:t>] where x=[</a:t>
            </a:r>
            <a:r>
              <a:rPr lang="en-US" dirty="0" err="1"/>
              <a:t>position,angle</a:t>
            </a:r>
            <a:r>
              <a:rPr lang="en-US" dirty="0"/>
              <a:t>, velocity, angular velocity]</a:t>
            </a:r>
          </a:p>
          <a:p>
            <a:r>
              <a:rPr lang="en-US" dirty="0"/>
              <a:t>% </a:t>
            </a:r>
            <a:r>
              <a:rPr lang="en-US" dirty="0" err="1"/>
              <a:t>dX</a:t>
            </a:r>
            <a:r>
              <a:rPr lang="en-US" dirty="0"/>
              <a:t>=[</a:t>
            </a:r>
            <a:r>
              <a:rPr lang="en-US" dirty="0" err="1"/>
              <a:t>dx;dq;ddx</a:t>
            </a:r>
            <a:r>
              <a:rPr lang="en-US" dirty="0"/>
              <a:t>], Where dx is the following array</a:t>
            </a:r>
          </a:p>
          <a:p>
            <a:r>
              <a:rPr lang="en-US" dirty="0"/>
              <a:t>% </a:t>
            </a:r>
            <a:r>
              <a:rPr lang="en-US" dirty="0" err="1"/>
              <a:t>dX</a:t>
            </a:r>
            <a:r>
              <a:rPr lang="en-US" dirty="0"/>
              <a:t> =[ velocity, angular velocity, acceleration, angular </a:t>
            </a:r>
            <a:r>
              <a:rPr lang="en-US" dirty="0" err="1"/>
              <a:t>acceleratio</a:t>
            </a:r>
            <a:r>
              <a:rPr lang="en-US" dirty="0"/>
              <a:t>] </a:t>
            </a:r>
          </a:p>
          <a:p>
            <a:r>
              <a:rPr lang="en-US" dirty="0"/>
              <a:t>% % Initially X=[0; 0; 0.5; 0]</a:t>
            </a:r>
          </a:p>
          <a:p>
            <a:r>
              <a:rPr lang="en-US" dirty="0"/>
              <a:t>% </a:t>
            </a:r>
            <a:r>
              <a:rPr lang="en-US" dirty="0" err="1"/>
              <a:t>dt</a:t>
            </a:r>
            <a:r>
              <a:rPr lang="en-US" dirty="0"/>
              <a:t> is the  time step</a:t>
            </a:r>
          </a:p>
          <a:p>
            <a:r>
              <a:rPr lang="en-US" dirty="0"/>
              <a:t>clear </a:t>
            </a:r>
          </a:p>
          <a:p>
            <a:r>
              <a:rPr lang="en-US" dirty="0" err="1"/>
              <a:t>clc</a:t>
            </a:r>
            <a:endParaRPr lang="en-US" dirty="0"/>
          </a:p>
          <a:p>
            <a:r>
              <a:rPr lang="en-US" dirty="0"/>
              <a:t>close all</a:t>
            </a:r>
          </a:p>
          <a:p>
            <a:r>
              <a:rPr lang="en-US" dirty="0" err="1"/>
              <a:t>dt</a:t>
            </a:r>
            <a:r>
              <a:rPr lang="en-US" dirty="0"/>
              <a:t> =0.01;</a:t>
            </a:r>
          </a:p>
          <a:p>
            <a:r>
              <a:rPr lang="en-US" dirty="0"/>
              <a:t>X=[0;0.5;0;0];</a:t>
            </a:r>
          </a:p>
          <a:p>
            <a:r>
              <a:rPr lang="en-US" dirty="0"/>
              <a:t>for i=1:1000</a:t>
            </a:r>
          </a:p>
          <a:p>
            <a:r>
              <a:rPr lang="en-US" dirty="0"/>
              <a:t>    </a:t>
            </a:r>
            <a:r>
              <a:rPr lang="en-US" dirty="0" err="1"/>
              <a:t>dX</a:t>
            </a:r>
            <a:r>
              <a:rPr lang="en-US" dirty="0"/>
              <a:t>=</a:t>
            </a:r>
            <a:r>
              <a:rPr lang="en-US" dirty="0" err="1"/>
              <a:t>CartDynamics</a:t>
            </a:r>
            <a:r>
              <a:rPr lang="en-US" dirty="0"/>
              <a:t>(X);</a:t>
            </a:r>
          </a:p>
          <a:p>
            <a:r>
              <a:rPr lang="en-US" dirty="0"/>
              <a:t>    X=</a:t>
            </a:r>
            <a:r>
              <a:rPr lang="en-US" dirty="0" err="1"/>
              <a:t>CartI</a:t>
            </a:r>
            <a:r>
              <a:rPr lang="en-US" dirty="0"/>
              <a:t>(</a:t>
            </a:r>
            <a:r>
              <a:rPr lang="en-US" dirty="0" err="1"/>
              <a:t>X,dX,dt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 err="1"/>
              <a:t>CartDisplay</a:t>
            </a:r>
            <a:r>
              <a:rPr lang="en-US" dirty="0"/>
              <a:t>(X);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"/>
            <a:ext cx="2667000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err="1" smtClean="0"/>
              <a:t>RunCart.m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02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" y="655310"/>
            <a:ext cx="3810000" cy="424731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[</a:t>
            </a:r>
            <a:r>
              <a:rPr lang="en-US" dirty="0" err="1"/>
              <a:t>dX</a:t>
            </a:r>
            <a:r>
              <a:rPr lang="en-US" dirty="0"/>
              <a:t>] = </a:t>
            </a:r>
            <a:r>
              <a:rPr lang="en-US" dirty="0" err="1"/>
              <a:t>CartDynamics</a:t>
            </a:r>
            <a:r>
              <a:rPr lang="en-US" dirty="0"/>
              <a:t>(X)</a:t>
            </a:r>
          </a:p>
          <a:p>
            <a:r>
              <a:rPr lang="en-US" dirty="0"/>
              <a:t>% [dx]=</a:t>
            </a:r>
            <a:r>
              <a:rPr lang="en-US" dirty="0" err="1"/>
              <a:t>CartDynamics</a:t>
            </a:r>
            <a:endParaRPr lang="en-US" dirty="0"/>
          </a:p>
          <a:p>
            <a:r>
              <a:rPr lang="en-US" dirty="0"/>
              <a:t>%x(1)=x</a:t>
            </a:r>
          </a:p>
          <a:p>
            <a:r>
              <a:rPr lang="en-US" dirty="0"/>
              <a:t>%x(2)= q;</a:t>
            </a:r>
          </a:p>
          <a:p>
            <a:r>
              <a:rPr lang="en-US" dirty="0"/>
              <a:t>%x(3)=dx;</a:t>
            </a:r>
          </a:p>
          <a:p>
            <a:r>
              <a:rPr lang="en-US" dirty="0"/>
              <a:t>%x=(4)=</a:t>
            </a:r>
            <a:r>
              <a:rPr lang="en-US" dirty="0" err="1"/>
              <a:t>dq</a:t>
            </a:r>
            <a:endParaRPr lang="en-US" dirty="0"/>
          </a:p>
          <a:p>
            <a:r>
              <a:rPr lang="en-US" dirty="0"/>
              <a:t>x=X(1)</a:t>
            </a:r>
          </a:p>
          <a:p>
            <a:r>
              <a:rPr lang="en-US" dirty="0"/>
              <a:t>q=X(2);  </a:t>
            </a:r>
          </a:p>
          <a:p>
            <a:r>
              <a:rPr lang="en-US" dirty="0"/>
              <a:t>dx=X(3);</a:t>
            </a:r>
          </a:p>
          <a:p>
            <a:r>
              <a:rPr lang="en-US" dirty="0" err="1"/>
              <a:t>dq</a:t>
            </a:r>
            <a:r>
              <a:rPr lang="en-US" dirty="0"/>
              <a:t>= X(4);</a:t>
            </a:r>
          </a:p>
          <a:p>
            <a:r>
              <a:rPr lang="en-US" dirty="0"/>
              <a:t>m =[3,2*</a:t>
            </a:r>
            <a:r>
              <a:rPr lang="en-US" dirty="0" err="1"/>
              <a:t>cos</a:t>
            </a:r>
            <a:r>
              <a:rPr lang="en-US" dirty="0"/>
              <a:t>(q);</a:t>
            </a:r>
            <a:r>
              <a:rPr lang="en-US" dirty="0" err="1"/>
              <a:t>cos</a:t>
            </a:r>
            <a:r>
              <a:rPr lang="en-US" dirty="0"/>
              <a:t>(q),1]</a:t>
            </a:r>
          </a:p>
          <a:p>
            <a:r>
              <a:rPr lang="en-US" dirty="0"/>
              <a:t>b=[2*</a:t>
            </a:r>
            <a:r>
              <a:rPr lang="en-US" dirty="0" err="1"/>
              <a:t>dq</a:t>
            </a:r>
            <a:r>
              <a:rPr lang="en-US" dirty="0"/>
              <a:t>*</a:t>
            </a:r>
            <a:r>
              <a:rPr lang="en-US" dirty="0" err="1"/>
              <a:t>dq</a:t>
            </a:r>
            <a:r>
              <a:rPr lang="en-US" dirty="0"/>
              <a:t>*sin(q);-9.8*sin(q)]</a:t>
            </a:r>
          </a:p>
          <a:p>
            <a:r>
              <a:rPr lang="en-US" dirty="0" err="1"/>
              <a:t>ddx</a:t>
            </a:r>
            <a:r>
              <a:rPr lang="en-US" dirty="0"/>
              <a:t>=</a:t>
            </a:r>
            <a:r>
              <a:rPr lang="en-US" dirty="0" err="1"/>
              <a:t>inv</a:t>
            </a:r>
            <a:r>
              <a:rPr lang="en-US" dirty="0"/>
              <a:t>(m)*b</a:t>
            </a:r>
          </a:p>
          <a:p>
            <a:r>
              <a:rPr lang="en-US" dirty="0" err="1"/>
              <a:t>dX</a:t>
            </a:r>
            <a:r>
              <a:rPr lang="en-US" dirty="0"/>
              <a:t>=[</a:t>
            </a:r>
            <a:r>
              <a:rPr lang="en-US" dirty="0" err="1"/>
              <a:t>dx;dq;ddx</a:t>
            </a:r>
            <a:r>
              <a:rPr lang="en-US" dirty="0"/>
              <a:t>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00" y="119390"/>
            <a:ext cx="3810000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dirty="0" err="1" smtClean="0"/>
              <a:t>CartDynamics</a:t>
            </a:r>
            <a:r>
              <a:rPr lang="en-US" sz="2800" dirty="0" smtClean="0"/>
              <a:t>(X)                  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9550" y="5562600"/>
            <a:ext cx="3568700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[X] = </a:t>
            </a:r>
            <a:r>
              <a:rPr lang="en-US" dirty="0" err="1"/>
              <a:t>CartI</a:t>
            </a:r>
            <a:r>
              <a:rPr lang="en-US" dirty="0"/>
              <a:t>(</a:t>
            </a:r>
            <a:r>
              <a:rPr lang="en-US" dirty="0" err="1"/>
              <a:t>X,dX,dt</a:t>
            </a:r>
            <a:r>
              <a:rPr lang="en-US" dirty="0"/>
              <a:t>)</a:t>
            </a:r>
          </a:p>
          <a:p>
            <a:r>
              <a:rPr lang="en-US" dirty="0"/>
              <a:t>X=X+(</a:t>
            </a:r>
            <a:r>
              <a:rPr lang="en-US" dirty="0" err="1"/>
              <a:t>dX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900" y="4935637"/>
            <a:ext cx="3810000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err="1" smtClean="0"/>
              <a:t>CartI</a:t>
            </a:r>
            <a:r>
              <a:rPr lang="en-US" sz="2800" dirty="0" smtClean="0"/>
              <a:t>(</a:t>
            </a:r>
            <a:r>
              <a:rPr lang="en-US" sz="2800" dirty="0" err="1" smtClean="0"/>
              <a:t>X,dx,dt</a:t>
            </a:r>
            <a:r>
              <a:rPr lang="en-US" sz="2800" dirty="0" smtClean="0"/>
              <a:t>)                   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642610"/>
            <a:ext cx="4953000" cy="646330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CartDisplay</a:t>
            </a:r>
            <a:r>
              <a:rPr lang="en-US" dirty="0"/>
              <a:t>(X)</a:t>
            </a:r>
          </a:p>
          <a:p>
            <a:r>
              <a:rPr lang="en-US" dirty="0"/>
              <a:t>%Display x=X(1) and q=X(2);</a:t>
            </a:r>
          </a:p>
          <a:p>
            <a:endParaRPr lang="en-US" dirty="0" smtClean="0"/>
          </a:p>
          <a:p>
            <a:r>
              <a:rPr lang="en-US" dirty="0" smtClean="0"/>
              <a:t>x=X(1</a:t>
            </a:r>
            <a:r>
              <a:rPr lang="en-US" dirty="0"/>
              <a:t>);q=X(2);</a:t>
            </a:r>
          </a:p>
          <a:p>
            <a:r>
              <a:rPr lang="en-US" dirty="0"/>
              <a:t>hold off</a:t>
            </a:r>
          </a:p>
          <a:p>
            <a:r>
              <a:rPr lang="en-US" dirty="0"/>
              <a:t>plot([-2 2],[2 -2],'.')</a:t>
            </a:r>
          </a:p>
          <a:p>
            <a:r>
              <a:rPr lang="en-US" dirty="0"/>
              <a:t>hold on</a:t>
            </a:r>
          </a:p>
          <a:p>
            <a:r>
              <a:rPr lang="en-US" dirty="0"/>
              <a:t>plot([-2 2],[0 0],'-')</a:t>
            </a:r>
          </a:p>
          <a:p>
            <a:r>
              <a:rPr lang="en-US" dirty="0"/>
              <a:t>% Draw the box</a:t>
            </a:r>
          </a:p>
          <a:p>
            <a:r>
              <a:rPr lang="en-US" dirty="0"/>
              <a:t>x1=x; y1=0;</a:t>
            </a:r>
          </a:p>
          <a:p>
            <a:r>
              <a:rPr lang="en-US" dirty="0"/>
              <a:t>plot([x1-0.2, x1+0.2,x1+0.2,x1-0.2,x1-0.2], [0,0,0.1,0.1,0],'-');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%Draw Pendulum</a:t>
            </a:r>
          </a:p>
          <a:p>
            <a:r>
              <a:rPr lang="en-US" dirty="0"/>
              <a:t>x2=x1+sin(q);y2=y1-cos(q);</a:t>
            </a:r>
          </a:p>
          <a:p>
            <a:r>
              <a:rPr lang="en-US" dirty="0"/>
              <a:t>plot([x1,x2],[y1,y2],'r-');</a:t>
            </a:r>
          </a:p>
          <a:p>
            <a:r>
              <a:rPr lang="es-ES" dirty="0" err="1"/>
              <a:t>plot</a:t>
            </a:r>
            <a:r>
              <a:rPr lang="es-ES" dirty="0"/>
              <a:t>([x2-0.05,x2+.05,x2+.05,x2-.05,x2-.05],[y2-0.05,y2-0.05,y2+0.05,y2+0.05,y2-0.05],'-');</a:t>
            </a:r>
          </a:p>
          <a:p>
            <a:r>
              <a:rPr lang="en-US" dirty="0"/>
              <a:t>pause(0.01);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119390"/>
            <a:ext cx="4419600" cy="52322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CartDisplay</a:t>
            </a:r>
            <a:r>
              <a:rPr lang="en-US" sz="28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4641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Animation is a series of still images that give appearance of motion.</a:t>
            </a:r>
          </a:p>
          <a:p>
            <a:endParaRPr lang="en-US" dirty="0" smtClean="0"/>
          </a:p>
          <a:p>
            <a:r>
              <a:rPr lang="en-US" dirty="0" smtClean="0"/>
              <a:t>Fundamental structure:</a:t>
            </a:r>
          </a:p>
          <a:p>
            <a:pPr lvl="3">
              <a:buNone/>
            </a:pPr>
            <a:r>
              <a:rPr lang="en-US" dirty="0" smtClean="0"/>
              <a:t>set parameters</a:t>
            </a:r>
          </a:p>
          <a:p>
            <a:pPr lvl="3">
              <a:buNone/>
            </a:pPr>
            <a:r>
              <a:rPr lang="en-US" dirty="0" smtClean="0"/>
              <a:t>calculate motion (and other information)</a:t>
            </a:r>
          </a:p>
          <a:p>
            <a:pPr lvl="3">
              <a:buNone/>
            </a:pPr>
            <a:r>
              <a:rPr lang="en-US" dirty="0" smtClean="0"/>
              <a:t>animate</a:t>
            </a:r>
          </a:p>
          <a:p>
            <a:pPr lvl="4">
              <a:buNone/>
            </a:pPr>
            <a:r>
              <a:rPr lang="en-US" dirty="0" smtClean="0"/>
              <a:t>for it=1:Nt</a:t>
            </a:r>
          </a:p>
          <a:p>
            <a:pPr lvl="4">
              <a:buNone/>
            </a:pPr>
            <a:r>
              <a:rPr lang="en-US" dirty="0" smtClean="0"/>
              <a:t> 	  plot… (optional: line, text, patch, image…)</a:t>
            </a:r>
          </a:p>
          <a:p>
            <a:pPr lvl="4">
              <a:buNone/>
            </a:pPr>
            <a:r>
              <a:rPr lang="en-US" dirty="0" smtClean="0"/>
              <a:t>     axis([</a:t>
            </a:r>
            <a:r>
              <a:rPr lang="en-US" dirty="0" err="1" smtClean="0"/>
              <a:t>xmin</a:t>
            </a:r>
            <a:r>
              <a:rPr lang="en-US" dirty="0" smtClean="0"/>
              <a:t> </a:t>
            </a:r>
            <a:r>
              <a:rPr lang="en-US" dirty="0" err="1" smtClean="0"/>
              <a:t>xmax</a:t>
            </a:r>
            <a:r>
              <a:rPr lang="en-US" dirty="0" smtClean="0"/>
              <a:t> </a:t>
            </a:r>
            <a:r>
              <a:rPr lang="en-US" dirty="0" err="1" smtClean="0"/>
              <a:t>ymin</a:t>
            </a:r>
            <a:r>
              <a:rPr lang="en-US" dirty="0" smtClean="0"/>
              <a:t> </a:t>
            </a:r>
            <a:r>
              <a:rPr lang="en-US" dirty="0" err="1" smtClean="0"/>
              <a:t>ymax</a:t>
            </a:r>
            <a:r>
              <a:rPr lang="en-US" dirty="0" smtClean="0"/>
              <a:t>])</a:t>
            </a:r>
          </a:p>
          <a:p>
            <a:pPr lvl="4">
              <a:buNone/>
            </a:pPr>
            <a:r>
              <a:rPr lang="en-US" dirty="0"/>
              <a:t> </a:t>
            </a:r>
            <a:r>
              <a:rPr lang="en-US" dirty="0" smtClean="0"/>
              <a:t>    label axes</a:t>
            </a:r>
          </a:p>
          <a:p>
            <a:pPr lvl="4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drawnow</a:t>
            </a:r>
            <a:endParaRPr lang="en-US" dirty="0" smtClean="0"/>
          </a:p>
          <a:p>
            <a:pPr lvl="4">
              <a:buNone/>
            </a:pPr>
            <a:r>
              <a:rPr lang="en-US" dirty="0" smtClean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1350818"/>
            <a:ext cx="3657600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%% create vector</a:t>
            </a:r>
          </a:p>
          <a:p>
            <a:r>
              <a:rPr lang="en-US" dirty="0"/>
              <a:t>x = </a:t>
            </a:r>
            <a:r>
              <a:rPr lang="en-US" dirty="0" err="1"/>
              <a:t>linspace</a:t>
            </a:r>
            <a:r>
              <a:rPr lang="en-US" dirty="0"/>
              <a:t>(</a:t>
            </a:r>
            <a:r>
              <a:rPr lang="en-US" dirty="0" err="1"/>
              <a:t>xmin,xmax,Nt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%% animate position</a:t>
            </a:r>
          </a:p>
          <a:p>
            <a:r>
              <a:rPr lang="en-US" dirty="0"/>
              <a:t>for it = 1:Nt</a:t>
            </a:r>
          </a:p>
          <a:p>
            <a:r>
              <a:rPr lang="en-US" dirty="0"/>
              <a:t>    plot(x(it),yval,'ro','MarkerSize',8,'MarkerFaceColor','r')</a:t>
            </a:r>
          </a:p>
          <a:p>
            <a:r>
              <a:rPr lang="en-US" dirty="0"/>
              <a:t>    axis([0 1 0 1]), grid on</a:t>
            </a:r>
          </a:p>
          <a:p>
            <a:r>
              <a:rPr lang="en-US" dirty="0"/>
              <a:t>    </a:t>
            </a:r>
            <a:r>
              <a:rPr lang="en-US" dirty="0" err="1"/>
              <a:t>xlabel</a:t>
            </a:r>
            <a:r>
              <a:rPr lang="en-US" dirty="0"/>
              <a:t>('x')</a:t>
            </a:r>
          </a:p>
          <a:p>
            <a:r>
              <a:rPr lang="en-US" dirty="0"/>
              <a:t>    </a:t>
            </a:r>
            <a:r>
              <a:rPr lang="en-US" dirty="0" err="1"/>
              <a:t>ylabel</a:t>
            </a:r>
            <a:r>
              <a:rPr lang="en-US" dirty="0"/>
              <a:t>('y')</a:t>
            </a:r>
          </a:p>
          <a:p>
            <a:r>
              <a:rPr lang="en-US" dirty="0"/>
              <a:t>    title('Motion of a Point')</a:t>
            </a:r>
          </a:p>
          <a:p>
            <a:r>
              <a:rPr lang="en-US" dirty="0"/>
              <a:t>    </a:t>
            </a:r>
            <a:r>
              <a:rPr lang="en-US" dirty="0" err="1"/>
              <a:t>drawnow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3581400" cy="424731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SimpleAnimation.m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SimpleAnimation.m</a:t>
            </a:r>
            <a:endParaRPr lang="en-US" dirty="0"/>
          </a:p>
          <a:p>
            <a:r>
              <a:rPr lang="en-US" dirty="0"/>
              <a:t>%   move a particle represented </a:t>
            </a:r>
            <a:r>
              <a:rPr lang="en-US" dirty="0" err="1"/>
              <a:t>ny</a:t>
            </a:r>
            <a:r>
              <a:rPr lang="en-US" dirty="0"/>
              <a:t> a circle symbol</a:t>
            </a:r>
          </a:p>
          <a:p>
            <a:r>
              <a:rPr lang="en-US" dirty="0"/>
              <a:t>%   to illustrate the basics of animation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%%  set parameters</a:t>
            </a:r>
          </a:p>
          <a:p>
            <a:r>
              <a:rPr lang="en-US" dirty="0" err="1"/>
              <a:t>Nt</a:t>
            </a:r>
            <a:r>
              <a:rPr lang="en-US" dirty="0"/>
              <a:t> = 100;  % Number of time steps</a:t>
            </a:r>
          </a:p>
          <a:p>
            <a:r>
              <a:rPr lang="en-US" dirty="0" err="1"/>
              <a:t>xmin</a:t>
            </a:r>
            <a:r>
              <a:rPr lang="en-US" dirty="0"/>
              <a:t> = 0.1;</a:t>
            </a:r>
          </a:p>
          <a:p>
            <a:r>
              <a:rPr lang="en-US" dirty="0" err="1"/>
              <a:t>xmax</a:t>
            </a:r>
            <a:r>
              <a:rPr lang="en-US" dirty="0"/>
              <a:t> = 0.9;</a:t>
            </a:r>
          </a:p>
          <a:p>
            <a:r>
              <a:rPr lang="en-US" dirty="0" err="1"/>
              <a:t>yval</a:t>
            </a:r>
            <a:r>
              <a:rPr lang="en-US" dirty="0"/>
              <a:t> = 0.3;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0678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Move a point in </a:t>
            </a:r>
            <a:r>
              <a:rPr lang="en-US" dirty="0" smtClean="0"/>
              <a:t>‘horizontal’ motion: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plot(x(it</a:t>
            </a:r>
            <a:r>
              <a:rPr lang="en-US" sz="2800" dirty="0">
                <a:solidFill>
                  <a:schemeClr val="tx2"/>
                </a:solidFill>
              </a:rPr>
              <a:t>),yval,'ro','MarkerSize',8,'MarkerFaceColor','r</a:t>
            </a:r>
            <a:r>
              <a:rPr lang="en-US" sz="2800" dirty="0" smtClean="0">
                <a:solidFill>
                  <a:schemeClr val="tx2"/>
                </a:solidFill>
              </a:rPr>
              <a:t>')</a:t>
            </a:r>
          </a:p>
          <a:p>
            <a:endParaRPr lang="en-US" sz="3500" dirty="0" smtClean="0"/>
          </a:p>
          <a:p>
            <a:r>
              <a:rPr lang="en-US" sz="3500" dirty="0" smtClean="0"/>
              <a:t>Move </a:t>
            </a:r>
            <a:r>
              <a:rPr lang="en-US" sz="3500" dirty="0"/>
              <a:t>a point in </a:t>
            </a:r>
            <a:r>
              <a:rPr lang="en-US" sz="3500" dirty="0" smtClean="0"/>
              <a:t>‘Vertical’  </a:t>
            </a:r>
            <a:r>
              <a:rPr lang="en-US" sz="3500" dirty="0"/>
              <a:t>motion: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plot(</a:t>
            </a:r>
            <a:r>
              <a:rPr lang="en-US" sz="2800" dirty="0" err="1" smtClean="0">
                <a:solidFill>
                  <a:schemeClr val="tx2"/>
                </a:solidFill>
              </a:rPr>
              <a:t>xval</a:t>
            </a:r>
            <a:r>
              <a:rPr lang="en-US" sz="2800" dirty="0" smtClean="0">
                <a:solidFill>
                  <a:schemeClr val="tx2"/>
                </a:solidFill>
              </a:rPr>
              <a:t>, y(it),'ro</a:t>
            </a:r>
            <a:r>
              <a:rPr lang="en-US" sz="2800" dirty="0">
                <a:solidFill>
                  <a:schemeClr val="tx2"/>
                </a:solidFill>
              </a:rPr>
              <a:t>','MarkerSize',8,'MarkerFaceColor','r</a:t>
            </a:r>
            <a:r>
              <a:rPr lang="en-US" sz="2800" dirty="0" smtClean="0">
                <a:solidFill>
                  <a:schemeClr val="tx2"/>
                </a:solidFill>
              </a:rPr>
              <a:t>')</a:t>
            </a:r>
            <a:br>
              <a:rPr lang="en-US" sz="2800" dirty="0" smtClean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r>
              <a:rPr lang="en-US" dirty="0"/>
              <a:t>Move a point in </a:t>
            </a:r>
            <a:r>
              <a:rPr lang="en-US" dirty="0" smtClean="0"/>
              <a:t>‘Linear’  </a:t>
            </a:r>
            <a:r>
              <a:rPr lang="en-US" dirty="0"/>
              <a:t>motion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plot(x(it), </a:t>
            </a:r>
            <a:r>
              <a:rPr lang="en-US" dirty="0">
                <a:solidFill>
                  <a:schemeClr val="tx2"/>
                </a:solidFill>
              </a:rPr>
              <a:t>y(it),'ro','MarkerSize',8,'MarkerFaceColor','r')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Move </a:t>
            </a:r>
            <a:r>
              <a:rPr lang="en-US" dirty="0" smtClean="0"/>
              <a:t>a </a:t>
            </a:r>
            <a:r>
              <a:rPr lang="en-US" dirty="0"/>
              <a:t>point in </a:t>
            </a:r>
            <a:r>
              <a:rPr lang="en-US" dirty="0" smtClean="0"/>
              <a:t>linear motion and draw a trace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plot(x(1:it</a:t>
            </a:r>
            <a:r>
              <a:rPr lang="en-US" dirty="0">
                <a:solidFill>
                  <a:schemeClr val="tx2"/>
                </a:solidFill>
              </a:rPr>
              <a:t>), </a:t>
            </a:r>
            <a:r>
              <a:rPr lang="en-US" dirty="0" smtClean="0">
                <a:solidFill>
                  <a:schemeClr val="tx2"/>
                </a:solidFill>
              </a:rPr>
              <a:t>y(1:it</a:t>
            </a:r>
            <a:r>
              <a:rPr lang="en-US" dirty="0">
                <a:solidFill>
                  <a:schemeClr val="tx2"/>
                </a:solidFill>
              </a:rPr>
              <a:t>),'ro','MarkerSize',8,'MarkerFaceColor','r')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77383"/>
            <a:ext cx="3962400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AnimateCircularMotion.m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% </a:t>
            </a:r>
            <a:r>
              <a:rPr lang="en-US" dirty="0" err="1"/>
              <a:t>AnimateCircularMotion.m</a:t>
            </a:r>
            <a:endParaRPr lang="en-US" dirty="0"/>
          </a:p>
          <a:p>
            <a:r>
              <a:rPr lang="en-US" dirty="0"/>
              <a:t>%   move a particle in a circle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%% set parameters</a:t>
            </a:r>
          </a:p>
          <a:p>
            <a:r>
              <a:rPr lang="en-US" dirty="0" err="1"/>
              <a:t>Nt</a:t>
            </a:r>
            <a:r>
              <a:rPr lang="en-US" dirty="0"/>
              <a:t>=100;       % Number of time steps</a:t>
            </a:r>
          </a:p>
          <a:p>
            <a:r>
              <a:rPr lang="en-US" dirty="0"/>
              <a:t>R=1;          % radius of circle</a:t>
            </a:r>
          </a:p>
          <a:p>
            <a:r>
              <a:rPr lang="en-US" dirty="0"/>
              <a:t>T=1;          % period of motion (assume time goes from 0 to 1)</a:t>
            </a:r>
          </a:p>
          <a:p>
            <a:r>
              <a:rPr lang="en-US" dirty="0" err="1"/>
              <a:t>dt</a:t>
            </a:r>
            <a:r>
              <a:rPr lang="en-US" dirty="0"/>
              <a:t>=0.03;      % time step in seconds--change to vary speed</a:t>
            </a:r>
          </a:p>
          <a:p>
            <a:r>
              <a:rPr lang="en-US" dirty="0" err="1"/>
              <a:t>tmin</a:t>
            </a:r>
            <a:r>
              <a:rPr lang="en-US" dirty="0"/>
              <a:t> = 0;</a:t>
            </a:r>
          </a:p>
          <a:p>
            <a:r>
              <a:rPr lang="en-US" dirty="0" err="1"/>
              <a:t>tmax</a:t>
            </a:r>
            <a:r>
              <a:rPr lang="en-US" dirty="0"/>
              <a:t> = 2*pi;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%% initialize arrays</a:t>
            </a:r>
          </a:p>
          <a:p>
            <a:r>
              <a:rPr lang="en-US" dirty="0"/>
              <a:t>t=</a:t>
            </a:r>
            <a:r>
              <a:rPr lang="en-US" dirty="0" err="1"/>
              <a:t>linspace</a:t>
            </a:r>
            <a:r>
              <a:rPr lang="en-US" dirty="0"/>
              <a:t>(</a:t>
            </a:r>
            <a:r>
              <a:rPr lang="en-US" dirty="0" err="1"/>
              <a:t>tmin,tmax,Nt</a:t>
            </a:r>
            <a:r>
              <a:rPr lang="en-US" dirty="0"/>
              <a:t>);</a:t>
            </a:r>
          </a:p>
          <a:p>
            <a:r>
              <a:rPr lang="en-US" dirty="0"/>
              <a:t>x=R*</a:t>
            </a:r>
            <a:r>
              <a:rPr lang="en-US" dirty="0" err="1"/>
              <a:t>cos</a:t>
            </a:r>
            <a:r>
              <a:rPr lang="en-US" dirty="0"/>
              <a:t>(2*pi*t/T);</a:t>
            </a:r>
          </a:p>
          <a:p>
            <a:r>
              <a:rPr lang="en-US" smtClean="0"/>
              <a:t>y=R*sin(2*pi*t/T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143000"/>
            <a:ext cx="4114800" cy="37548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%% animate circular motion with trailing line</a:t>
            </a:r>
          </a:p>
          <a:p>
            <a:r>
              <a:rPr lang="en-US" sz="2000" dirty="0"/>
              <a:t>for it=1:Nt</a:t>
            </a:r>
          </a:p>
          <a:p>
            <a:r>
              <a:rPr lang="en-US" sz="2000" dirty="0"/>
              <a:t>    plot(x(1:it),y(1:it),'r',...  % plots curve</a:t>
            </a:r>
          </a:p>
          <a:p>
            <a:r>
              <a:rPr lang="en-US" sz="2000" dirty="0"/>
              <a:t>          x(it), y(it),'</a:t>
            </a:r>
            <a:r>
              <a:rPr lang="en-US" sz="2000" dirty="0" err="1"/>
              <a:t>ro</a:t>
            </a:r>
            <a:r>
              <a:rPr lang="en-US" sz="2000" dirty="0"/>
              <a:t>');     % plots point</a:t>
            </a:r>
          </a:p>
          <a:p>
            <a:r>
              <a:rPr lang="en-US" sz="2000" dirty="0"/>
              <a:t>    axis(1.2*[-1 1 -1 1]);</a:t>
            </a:r>
          </a:p>
          <a:p>
            <a:r>
              <a:rPr lang="en-US" sz="2000" dirty="0"/>
              <a:t>    axis square</a:t>
            </a:r>
          </a:p>
          <a:p>
            <a:r>
              <a:rPr lang="en-US" sz="2000" dirty="0"/>
              <a:t>    pause(</a:t>
            </a:r>
            <a:r>
              <a:rPr lang="en-US" sz="2000" dirty="0" err="1"/>
              <a:t>dt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drawnow</a:t>
            </a:r>
            <a:endParaRPr lang="en-US" sz="2000" dirty="0"/>
          </a:p>
          <a:p>
            <a:r>
              <a:rPr lang="en-US" sz="2000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animated sin(x-a)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676400"/>
            <a:ext cx="5715000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clear all </a:t>
            </a:r>
          </a:p>
          <a:p>
            <a:r>
              <a:rPr lang="en-US" sz="3200" dirty="0"/>
              <a:t>close all</a:t>
            </a:r>
          </a:p>
          <a:p>
            <a:r>
              <a:rPr lang="en-US" sz="3200" dirty="0"/>
              <a:t>x=</a:t>
            </a:r>
            <a:r>
              <a:rPr lang="en-US" sz="3200" dirty="0" err="1"/>
              <a:t>linspace</a:t>
            </a:r>
            <a:r>
              <a:rPr lang="en-US" sz="3200" dirty="0"/>
              <a:t>(0,4*pi,100);</a:t>
            </a:r>
          </a:p>
          <a:p>
            <a:r>
              <a:rPr lang="en-US" sz="3200" dirty="0"/>
              <a:t>for a= </a:t>
            </a:r>
            <a:r>
              <a:rPr lang="en-US" sz="3200" dirty="0" err="1"/>
              <a:t>linspace</a:t>
            </a:r>
            <a:r>
              <a:rPr lang="en-US" sz="3200" dirty="0"/>
              <a:t>(0,8*pi,100)</a:t>
            </a:r>
          </a:p>
          <a:p>
            <a:r>
              <a:rPr lang="en-US" sz="3200" dirty="0"/>
              <a:t>    plot(</a:t>
            </a:r>
            <a:r>
              <a:rPr lang="en-US" sz="3200" dirty="0" err="1"/>
              <a:t>x,sin</a:t>
            </a:r>
            <a:r>
              <a:rPr lang="en-US" sz="3200" dirty="0"/>
              <a:t>(x-a));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xlim</a:t>
            </a:r>
            <a:r>
              <a:rPr lang="en-US" sz="3200" dirty="0"/>
              <a:t>([min(x),max(x)])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drawnow</a:t>
            </a:r>
            <a:r>
              <a:rPr lang="en-US" sz="3200" dirty="0"/>
              <a:t>;</a:t>
            </a:r>
          </a:p>
          <a:p>
            <a:r>
              <a:rPr lang="en-US" sz="3200" dirty="0"/>
              <a:t>    pause(1/20);</a:t>
            </a:r>
          </a:p>
          <a:p>
            <a:r>
              <a:rPr lang="en-US" sz="3200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1"/>
            <a:ext cx="8229600" cy="2743200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       Animation using </a:t>
            </a:r>
            <a:r>
              <a:rPr lang="en-US" sz="3900" dirty="0" smtClean="0">
                <a:solidFill>
                  <a:srgbClr val="C00000"/>
                </a:solidFill>
              </a:rPr>
              <a:t>comet</a:t>
            </a:r>
            <a:r>
              <a:rPr lang="en-US" sz="3900" dirty="0" smtClean="0"/>
              <a:t> </a:t>
            </a:r>
            <a:endParaRPr lang="en-US" sz="3900" dirty="0"/>
          </a:p>
          <a:p>
            <a:r>
              <a:rPr lang="en-US" sz="2800" dirty="0" smtClean="0"/>
              <a:t>comet(y</a:t>
            </a:r>
            <a:r>
              <a:rPr lang="en-US" sz="2800" dirty="0"/>
              <a:t>) displays a comet graph of the vector y. A comet graph is an animated graph in which a circle (the comet </a:t>
            </a:r>
            <a:r>
              <a:rPr lang="en-US" sz="2800" i="1" dirty="0"/>
              <a:t>head</a:t>
            </a:r>
            <a:r>
              <a:rPr lang="en-US" sz="2800" dirty="0"/>
              <a:t>) traces the data points on the screen. The comet </a:t>
            </a:r>
            <a:r>
              <a:rPr lang="en-US" sz="2800" i="1" dirty="0"/>
              <a:t>body</a:t>
            </a:r>
            <a:r>
              <a:rPr lang="en-US" sz="2800" dirty="0"/>
              <a:t> is a trailing segment that follows the head. The </a:t>
            </a:r>
            <a:r>
              <a:rPr lang="en-US" sz="2800" i="1" dirty="0"/>
              <a:t>tail</a:t>
            </a:r>
            <a:r>
              <a:rPr lang="en-US" sz="2800" dirty="0"/>
              <a:t> is a solid line that traces the entire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276600"/>
            <a:ext cx="297180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 = 0:.01:2*pi; x = cos(2*t).*(cos(t).^2); y = sin(2*t).*(sin(t).^2); </a:t>
            </a:r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(</a:t>
            </a:r>
            <a:r>
              <a:rPr lang="fr-FR" dirty="0" err="1"/>
              <a:t>x,y</a:t>
            </a:r>
            <a:r>
              <a:rPr lang="fr-FR" dirty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124200"/>
            <a:ext cx="3352800" cy="2031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</a:t>
            </a:r>
            <a:r>
              <a:rPr lang="en-US" dirty="0" err="1"/>
              <a:t>linspace</a:t>
            </a:r>
            <a:r>
              <a:rPr lang="en-US" dirty="0"/>
              <a:t>(0,10,1000)</a:t>
            </a:r>
          </a:p>
          <a:p>
            <a:r>
              <a:rPr lang="en-US" dirty="0"/>
              <a:t>for k=2:length(x)</a:t>
            </a:r>
          </a:p>
          <a:p>
            <a:r>
              <a:rPr lang="en-US" dirty="0"/>
              <a:t>    y1=sin(x);y2=</a:t>
            </a:r>
            <a:r>
              <a:rPr lang="en-US" dirty="0" err="1"/>
              <a:t>cos</a:t>
            </a:r>
            <a:r>
              <a:rPr lang="en-US" dirty="0"/>
              <a:t>(x);</a:t>
            </a:r>
          </a:p>
          <a:p>
            <a:r>
              <a:rPr lang="en-US" dirty="0"/>
              <a:t>    %plot(x,y1,x,y2)</a:t>
            </a:r>
          </a:p>
          <a:p>
            <a:r>
              <a:rPr lang="en-US" dirty="0"/>
              <a:t>    comet(x,y1);comet(x,y2);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Kinematic motion</a:t>
            </a:r>
            <a:endParaRPr lang="en-US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90678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Motion can be described in terms of three quantities: position, velocity, and acceleration. These three quantities are connected by the idea of instantaneous rate of change as: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𝒅𝒗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l-GR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𝜟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𝒂</m:t>
                    </m:r>
                    <m:r>
                      <a:rPr lang="el-GR" sz="2800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800" b="1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𝒅𝒙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l-GR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𝜟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⇒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l-GR" sz="2800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800" b="1" dirty="0" smtClean="0">
                  <a:solidFill>
                    <a:schemeClr val="tx2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2"/>
                    </a:solidFill>
                  </a:rPr>
                  <a:t>For time marching equation, </a:t>
                </a:r>
                <a:r>
                  <a:rPr lang="en-US" sz="2800" b="1" dirty="0" err="1" smtClean="0">
                    <a:solidFill>
                      <a:schemeClr val="tx2"/>
                    </a:solidFill>
                  </a:rPr>
                  <a:t>Eular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 method is applied to find the average speed as: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]</m:t>
                    </m:r>
                    <m:r>
                      <a:rPr lang="el-GR" sz="2800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800" b="1" dirty="0" smtClean="0">
                  <a:solidFill>
                    <a:schemeClr val="tx2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2"/>
                    </a:solidFill>
                  </a:rPr>
                  <a:t>The above equations are used for one </a:t>
                </a:r>
                <a:r>
                  <a:rPr lang="en-US" sz="2800" b="1" dirty="0" err="1" smtClean="0">
                    <a:solidFill>
                      <a:schemeClr val="tx2"/>
                    </a:solidFill>
                  </a:rPr>
                  <a:t>dimention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endParaRPr lang="en-US" sz="2800" b="1" dirty="0">
                  <a:solidFill>
                    <a:schemeClr val="tx2"/>
                  </a:solidFill>
                </a:endParaRPr>
              </a:p>
              <a:p>
                <a:endParaRPr lang="en-US" sz="2800" b="1" dirty="0">
                  <a:solidFill>
                    <a:schemeClr val="tx2"/>
                  </a:solidFill>
                </a:endParaRPr>
              </a:p>
              <a:p>
                <a:endParaRPr lang="en-US" sz="2800" b="1" dirty="0" smtClean="0">
                  <a:solidFill>
                    <a:schemeClr val="tx2"/>
                  </a:solidFill>
                </a:endParaRPr>
              </a:p>
              <a:p>
                <a:endParaRPr lang="en-US" sz="2800" b="1" dirty="0">
                  <a:solidFill>
                    <a:schemeClr val="tx2"/>
                  </a:solidFill>
                </a:endParaRPr>
              </a:p>
              <a:p>
                <a:endParaRPr lang="en-US" sz="2800" b="1" i="1" dirty="0" smtClean="0">
                  <a:solidFill>
                    <a:schemeClr val="tx2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9067800" cy="5410200"/>
              </a:xfrm>
              <a:blipFill rotWithShape="1">
                <a:blip r:embed="rId2"/>
                <a:stretch>
                  <a:fillRect l="-1547" t="-2368" r="-2421" b="-5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28600"/>
                <a:ext cx="9144000" cy="57911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two dimensional </a:t>
                </a:r>
                <a:r>
                  <a:rPr lang="en-US" dirty="0" smtClean="0"/>
                  <a:t>constant acceleration, time marching equations using Euler method are:</a:t>
                </a:r>
              </a:p>
              <a:p>
                <a:r>
                  <a:rPr lang="en-US" b="0" dirty="0" smtClean="0"/>
                  <a:t>If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b="0" dirty="0" smtClean="0"/>
                  <a:t>then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l-GR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l-GR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]</m:t>
                    </m:r>
                    <m:r>
                      <a:rPr lang="el-GR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l-GR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]</m:t>
                    </m:r>
                    <m:r>
                      <a:rPr lang="el-GR" b="1" i="1">
                        <a:solidFill>
                          <a:schemeClr val="tx2"/>
                        </a:solidFill>
                        <a:latin typeface="Cambria Math"/>
                      </a:rPr>
                      <m:t>𝜟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8600"/>
                <a:ext cx="9144000" cy="5791199"/>
              </a:xfrm>
              <a:blipFill rotWithShape="1">
                <a:blip r:embed="rId2"/>
                <a:stretch>
                  <a:fillRect l="-1467" t="-137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5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1489</Words>
  <Application>Microsoft Office PowerPoint</Application>
  <PresentationFormat>On-screen Show (4:3)</PresentationFormat>
  <Paragraphs>306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Outlines  </vt:lpstr>
      <vt:lpstr>Animation</vt:lpstr>
      <vt:lpstr>PowerPoint Presentation</vt:lpstr>
      <vt:lpstr>PowerPoint Presentation</vt:lpstr>
      <vt:lpstr>PowerPoint Presentation</vt:lpstr>
      <vt:lpstr>Draw animated sin(x-a)</vt:lpstr>
      <vt:lpstr>PowerPoint Presentation</vt:lpstr>
      <vt:lpstr>Kinematic motion</vt:lpstr>
      <vt:lpstr>PowerPoint Presentation</vt:lpstr>
      <vt:lpstr>Animate 1 Dim Constant Velocity</vt:lpstr>
      <vt:lpstr>Animate 1 Dim Constant Velocity with bounces</vt:lpstr>
      <vt:lpstr>Animate 2 Dim Constant acceleration</vt:lpstr>
      <vt:lpstr>Freefall application:  calculate the position of an object that was thrown from a height h and show it in an animation  y_(position )=h-9.8∗(t)^2,    x_position=x0+v0∗t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Definition: Binomial Theorem</dc:title>
  <dc:creator>Thamira Hindo</dc:creator>
  <cp:lastModifiedBy>thamira_hindi</cp:lastModifiedBy>
  <cp:revision>92</cp:revision>
  <dcterms:created xsi:type="dcterms:W3CDTF">2006-08-16T00:00:00Z</dcterms:created>
  <dcterms:modified xsi:type="dcterms:W3CDTF">2016-11-08T06:32:11Z</dcterms:modified>
</cp:coreProperties>
</file>