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455" r:id="rId2"/>
    <p:sldId id="462" r:id="rId3"/>
    <p:sldId id="459" r:id="rId4"/>
    <p:sldId id="469" r:id="rId5"/>
    <p:sldId id="470" r:id="rId6"/>
    <p:sldId id="472" r:id="rId7"/>
    <p:sldId id="473" r:id="rId8"/>
    <p:sldId id="464" r:id="rId9"/>
    <p:sldId id="458" r:id="rId10"/>
    <p:sldId id="467" r:id="rId11"/>
    <p:sldId id="450" r:id="rId12"/>
    <p:sldId id="488" r:id="rId13"/>
    <p:sldId id="453" r:id="rId14"/>
    <p:sldId id="476" r:id="rId15"/>
    <p:sldId id="477" r:id="rId16"/>
    <p:sldId id="479" r:id="rId17"/>
    <p:sldId id="480" r:id="rId18"/>
    <p:sldId id="481" r:id="rId19"/>
    <p:sldId id="482" r:id="rId20"/>
    <p:sldId id="483" r:id="rId21"/>
    <p:sldId id="484" r:id="rId22"/>
    <p:sldId id="485" r:id="rId23"/>
    <p:sldId id="486" r:id="rId24"/>
    <p:sldId id="487" r:id="rId25"/>
    <p:sldId id="460" r:id="rId26"/>
  </p:sldIdLst>
  <p:sldSz cx="9144000" cy="6858000" type="screen4x3"/>
  <p:notesSz cx="6997700" cy="9283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80" autoAdjust="0"/>
    <p:restoredTop sz="94634" autoAdjust="0"/>
  </p:normalViewPr>
  <p:slideViewPr>
    <p:cSldViewPr snapToGrid="0">
      <p:cViewPr varScale="1">
        <p:scale>
          <a:sx n="70" d="100"/>
          <a:sy n="70" d="100"/>
        </p:scale>
        <p:origin x="-1410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1354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-2868" y="-90"/>
      </p:cViewPr>
      <p:guideLst>
        <p:guide orient="horz" pos="2924"/>
        <p:guide pos="22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2125" cy="463550"/>
          </a:xfrm>
          <a:prstGeom prst="rect">
            <a:avLst/>
          </a:prstGeom>
        </p:spPr>
        <p:txBody>
          <a:bodyPr vert="horz" lIns="93025" tIns="46513" rIns="93025" bIns="46513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63988" y="0"/>
            <a:ext cx="3032125" cy="463550"/>
          </a:xfrm>
          <a:prstGeom prst="rect">
            <a:avLst/>
          </a:prstGeom>
        </p:spPr>
        <p:txBody>
          <a:bodyPr vert="horz" lIns="93025" tIns="46513" rIns="93025" bIns="46513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0B97A6B9-6BA9-48AA-8D83-819D80AB18F8}" type="datetimeFigureOut">
              <a:rPr lang="en-US"/>
              <a:pPr>
                <a:defRPr/>
              </a:pPr>
              <a:t>10/5/2015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18563"/>
            <a:ext cx="3032125" cy="463550"/>
          </a:xfrm>
          <a:prstGeom prst="rect">
            <a:avLst/>
          </a:prstGeom>
        </p:spPr>
        <p:txBody>
          <a:bodyPr vert="horz" lIns="93025" tIns="46513" rIns="93025" bIns="46513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63988" y="8818563"/>
            <a:ext cx="3032125" cy="463550"/>
          </a:xfrm>
          <a:prstGeom prst="rect">
            <a:avLst/>
          </a:prstGeom>
        </p:spPr>
        <p:txBody>
          <a:bodyPr vert="horz" lIns="93025" tIns="46513" rIns="93025" bIns="46513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77F6597C-8259-45D9-B360-A07F30DEB5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3216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2125" cy="463550"/>
          </a:xfrm>
          <a:prstGeom prst="rect">
            <a:avLst/>
          </a:prstGeom>
        </p:spPr>
        <p:txBody>
          <a:bodyPr vert="horz" lIns="93025" tIns="46513" rIns="93025" bIns="46513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63988" y="0"/>
            <a:ext cx="3032125" cy="463550"/>
          </a:xfrm>
          <a:prstGeom prst="rect">
            <a:avLst/>
          </a:prstGeom>
        </p:spPr>
        <p:txBody>
          <a:bodyPr vert="horz" lIns="93025" tIns="46513" rIns="93025" bIns="46513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EB652986-39F2-4078-9A0D-8004418C7E1F}" type="datetimeFigureOut">
              <a:rPr lang="en-US"/>
              <a:pPr>
                <a:defRPr/>
              </a:pPr>
              <a:t>10/5/2015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77925" y="696913"/>
            <a:ext cx="4641850" cy="3481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025" tIns="46513" rIns="93025" bIns="46513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0088" y="4410075"/>
            <a:ext cx="5597525" cy="4176713"/>
          </a:xfrm>
          <a:prstGeom prst="rect">
            <a:avLst/>
          </a:prstGeom>
        </p:spPr>
        <p:txBody>
          <a:bodyPr vert="horz" lIns="93025" tIns="46513" rIns="93025" bIns="46513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66658981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963988" y="8818563"/>
            <a:ext cx="3032125" cy="463550"/>
          </a:xfrm>
          <a:prstGeom prst="rect">
            <a:avLst/>
          </a:prstGeom>
        </p:spPr>
        <p:txBody>
          <a:bodyPr/>
          <a:lstStyle/>
          <a:p>
            <a:fld id="{DAB6C774-3188-417B-87AB-CB57942C8C41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CODE: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whileDemo.m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963988" y="8818563"/>
            <a:ext cx="3032125" cy="463550"/>
          </a:xfrm>
          <a:prstGeom prst="rect">
            <a:avLst/>
          </a:prstGeom>
        </p:spPr>
        <p:txBody>
          <a:bodyPr/>
          <a:lstStyle/>
          <a:p>
            <a:fld id="{DAB6C774-3188-417B-87AB-CB57942C8C41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963988" y="8818563"/>
            <a:ext cx="3032125" cy="463550"/>
          </a:xfrm>
          <a:prstGeom prst="rect">
            <a:avLst/>
          </a:prstGeom>
        </p:spPr>
        <p:txBody>
          <a:bodyPr/>
          <a:lstStyle/>
          <a:p>
            <a:fld id="{9093F32E-F5F5-489C-90E2-771C96D0E3B0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963988" y="8818563"/>
            <a:ext cx="3032125" cy="463550"/>
          </a:xfrm>
          <a:prstGeom prst="rect">
            <a:avLst/>
          </a:prstGeom>
        </p:spPr>
        <p:txBody>
          <a:bodyPr/>
          <a:lstStyle/>
          <a:p>
            <a:fld id="{DAB6C774-3188-417B-87AB-CB57942C8C41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2;3;6;0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963988" y="8818563"/>
            <a:ext cx="3032125" cy="463550"/>
          </a:xfrm>
          <a:prstGeom prst="rect">
            <a:avLst/>
          </a:prstGeom>
        </p:spPr>
        <p:txBody>
          <a:bodyPr/>
          <a:lstStyle/>
          <a:p>
            <a:fld id="{9093F32E-F5F5-489C-90E2-771C96D0E3B0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a=4;  b=8-4=4; b=4-4=0;</a:t>
            </a:r>
            <a:r>
              <a:rPr lang="en-US" baseline="0" dirty="0" smtClean="0"/>
              <a:t> a=4;</a:t>
            </a:r>
            <a:r>
              <a:rPr lang="en-US" dirty="0" smtClean="0"/>
              <a:t> GCD=4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963988" y="8818563"/>
            <a:ext cx="3032125" cy="463550"/>
          </a:xfrm>
          <a:prstGeom prst="rect">
            <a:avLst/>
          </a:prstGeom>
        </p:spPr>
        <p:txBody>
          <a:bodyPr/>
          <a:lstStyle/>
          <a:p>
            <a:fld id="{9093F32E-F5F5-489C-90E2-771C96D0E3B0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10"/>
          <p:cNvCxnSpPr/>
          <p:nvPr userDrawn="1"/>
        </p:nvCxnSpPr>
        <p:spPr>
          <a:xfrm>
            <a:off x="0" y="817563"/>
            <a:ext cx="9144000" cy="0"/>
          </a:xfrm>
          <a:prstGeom prst="line">
            <a:avLst/>
          </a:prstGeom>
          <a:ln w="38100">
            <a:gradFill flip="none" rotWithShape="1">
              <a:gsLst>
                <a:gs pos="0">
                  <a:schemeClr val="bg2">
                    <a:lumMod val="50000"/>
                  </a:schemeClr>
                </a:gs>
                <a:gs pos="50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15"/>
          <p:cNvCxnSpPr/>
          <p:nvPr userDrawn="1"/>
        </p:nvCxnSpPr>
        <p:spPr>
          <a:xfrm>
            <a:off x="0" y="6261100"/>
            <a:ext cx="9144000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bg2">
                    <a:lumMod val="50000"/>
                  </a:schemeClr>
                </a:gs>
                <a:gs pos="50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280416" y="6398564"/>
            <a:ext cx="457200" cy="365125"/>
          </a:xfrm>
          <a:prstGeom prst="rect">
            <a:avLst/>
          </a:prstGeom>
        </p:spPr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b="1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6067930-01E3-4455-A924-25CA6EA4CB1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9" name="Straight Connector 19"/>
          <p:cNvCxnSpPr/>
          <p:nvPr userDrawn="1"/>
        </p:nvCxnSpPr>
        <p:spPr>
          <a:xfrm>
            <a:off x="0" y="865188"/>
            <a:ext cx="9144000" cy="0"/>
          </a:xfrm>
          <a:prstGeom prst="line">
            <a:avLst/>
          </a:prstGeom>
          <a:ln w="38100">
            <a:gradFill flip="none" rotWithShape="1">
              <a:gsLst>
                <a:gs pos="0">
                  <a:schemeClr val="bg2">
                    <a:lumMod val="50000"/>
                  </a:schemeClr>
                </a:gs>
                <a:gs pos="50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122238"/>
            <a:ext cx="8229600" cy="71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066800"/>
            <a:ext cx="8229600" cy="5059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0502352"/>
              </p:ext>
            </p:extLst>
          </p:nvPr>
        </p:nvGraphicFramePr>
        <p:xfrm>
          <a:off x="136478" y="455304"/>
          <a:ext cx="8911988" cy="53679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60358"/>
                <a:gridCol w="1951630"/>
              </a:tblGrid>
              <a:tr h="770513"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</a:rPr>
                        <a:t>Control Flow </a:t>
                      </a:r>
                      <a:br>
                        <a:rPr lang="en-US" sz="3200" dirty="0" smtClean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</a:rPr>
                      </a:br>
                      <a:r>
                        <a:rPr lang="en-US" sz="3200" dirty="0" smtClean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</a:rPr>
                        <a:t>(Nested for loop, while , switch) </a:t>
                      </a:r>
                      <a:endParaRPr lang="en-US" sz="3200" dirty="0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  10/6</a:t>
                      </a:r>
                      <a:endParaRPr lang="en-US" sz="3200" dirty="0"/>
                    </a:p>
                  </a:txBody>
                  <a:tcPr/>
                </a:tc>
              </a:tr>
              <a:tr h="77051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/>
                        <a:t>Bisection algorithm (Excel and </a:t>
                      </a:r>
                      <a:r>
                        <a:rPr lang="en-US" sz="3200" dirty="0" err="1" smtClean="0"/>
                        <a:t>Matlab</a:t>
                      </a:r>
                      <a:r>
                        <a:rPr lang="en-US" sz="3200" dirty="0" smtClean="0"/>
                        <a:t>) </a:t>
                      </a:r>
                    </a:p>
                    <a:p>
                      <a:pPr rtl="0"/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 10/8</a:t>
                      </a:r>
                      <a:endParaRPr lang="en-US" sz="3200" dirty="0"/>
                    </a:p>
                  </a:txBody>
                  <a:tcPr/>
                </a:tc>
              </a:tr>
              <a:tr h="11007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/>
                        <a:t>Newton </a:t>
                      </a:r>
                      <a:r>
                        <a:rPr lang="en-US" sz="3200" dirty="0" err="1" smtClean="0"/>
                        <a:t>Raphson</a:t>
                      </a:r>
                      <a:r>
                        <a:rPr lang="en-US" sz="3200" dirty="0" smtClean="0"/>
                        <a:t> algorithm (</a:t>
                      </a:r>
                      <a:r>
                        <a:rPr lang="en-US" sz="3200" dirty="0" err="1" smtClean="0"/>
                        <a:t>Excell</a:t>
                      </a:r>
                      <a:r>
                        <a:rPr lang="en-US" sz="3200" dirty="0" smtClean="0"/>
                        <a:t> and </a:t>
                      </a:r>
                      <a:r>
                        <a:rPr lang="en-US" sz="3200" dirty="0" err="1" smtClean="0"/>
                        <a:t>Matlab</a:t>
                      </a:r>
                      <a:r>
                        <a:rPr lang="en-US" sz="3200" dirty="0" smtClean="0"/>
                        <a:t>)</a:t>
                      </a:r>
                    </a:p>
                    <a:p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 10/13</a:t>
                      </a:r>
                      <a:endParaRPr lang="en-US" sz="3200" dirty="0"/>
                    </a:p>
                  </a:txBody>
                  <a:tcPr/>
                </a:tc>
              </a:tr>
              <a:tr h="1100733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Built Functions in </a:t>
                      </a:r>
                      <a:r>
                        <a:rPr lang="en-US" sz="3200" err="1" smtClean="0"/>
                        <a:t>Matlab</a:t>
                      </a:r>
                      <a:r>
                        <a:rPr lang="en-US" sz="3200" smtClean="0"/>
                        <a:t>  (no HW)  </a:t>
                      </a:r>
                      <a:r>
                        <a:rPr lang="en-US" sz="3200" dirty="0" smtClean="0"/>
                        <a:t/>
                      </a:r>
                      <a:br>
                        <a:rPr lang="en-US" sz="3200" dirty="0" smtClean="0"/>
                      </a:b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 10/15</a:t>
                      </a:r>
                      <a:endParaRPr lang="en-US" sz="3200" dirty="0"/>
                    </a:p>
                  </a:txBody>
                  <a:tcPr/>
                </a:tc>
              </a:tr>
              <a:tr h="446409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Test 2 (Functions are not included)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 10/20</a:t>
                      </a:r>
                      <a:endParaRPr lang="en-US" sz="3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62018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 and continue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5217" y="1164016"/>
            <a:ext cx="7833815" cy="5059363"/>
          </a:xfrm>
        </p:spPr>
        <p:txBody>
          <a:bodyPr/>
          <a:lstStyle/>
          <a:p>
            <a:r>
              <a:rPr lang="en-US" dirty="0"/>
              <a:t>for i=1:3</a:t>
            </a:r>
          </a:p>
          <a:p>
            <a:r>
              <a:rPr lang="en-US" dirty="0"/>
              <a:t>    for </a:t>
            </a:r>
            <a:r>
              <a:rPr lang="en-US" dirty="0" smtClean="0"/>
              <a:t>j=1:10</a:t>
            </a:r>
            <a:endParaRPr lang="en-US" dirty="0"/>
          </a:p>
          <a:p>
            <a:r>
              <a:rPr lang="en-US" dirty="0"/>
              <a:t>       </a:t>
            </a:r>
            <a:r>
              <a:rPr lang="en-US" dirty="0" smtClean="0"/>
              <a:t>      </a:t>
            </a:r>
            <a:r>
              <a:rPr lang="en-US" dirty="0"/>
              <a:t>fprintf('%2.0f %2.0f\n', </a:t>
            </a:r>
            <a:r>
              <a:rPr lang="en-US" dirty="0" err="1"/>
              <a:t>i,j</a:t>
            </a:r>
            <a:r>
              <a:rPr lang="en-US" dirty="0"/>
              <a:t>);</a:t>
            </a:r>
          </a:p>
          <a:p>
            <a:r>
              <a:rPr lang="en-US" dirty="0"/>
              <a:t>      </a:t>
            </a:r>
            <a:r>
              <a:rPr lang="en-US" dirty="0" smtClean="0"/>
              <a:t>   </a:t>
            </a:r>
            <a:r>
              <a:rPr lang="en-US" dirty="0"/>
              <a:t>if j==2</a:t>
            </a:r>
          </a:p>
          <a:p>
            <a:r>
              <a:rPr lang="en-US" dirty="0"/>
              <a:t>            </a:t>
            </a:r>
            <a:r>
              <a:rPr lang="en-US" dirty="0" smtClean="0"/>
              <a:t>break  </a:t>
            </a:r>
            <a:r>
              <a:rPr lang="en-US" dirty="0" smtClean="0">
                <a:solidFill>
                  <a:srgbClr val="FF0000"/>
                </a:solidFill>
              </a:rPr>
              <a:t>% break out  the inner loop 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        </a:t>
            </a:r>
            <a:r>
              <a:rPr lang="en-US" dirty="0" smtClean="0"/>
              <a:t> end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 smtClean="0"/>
              <a:t>  </a:t>
            </a:r>
            <a:r>
              <a:rPr lang="en-US" dirty="0"/>
              <a:t>end</a:t>
            </a:r>
          </a:p>
          <a:p>
            <a:r>
              <a:rPr lang="en-US" dirty="0" smtClean="0"/>
              <a:t>end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067930-01E3-4455-A924-25CA6EA4CB1C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326340" y="3643952"/>
            <a:ext cx="4312693" cy="2579427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1  2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2  1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2  2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3  1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3  2</a:t>
            </a:r>
            <a:endParaRPr lang="en-US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Curved Right Arrow 6"/>
          <p:cNvSpPr/>
          <p:nvPr/>
        </p:nvSpPr>
        <p:spPr>
          <a:xfrm>
            <a:off x="109182" y="1801504"/>
            <a:ext cx="709684" cy="2388359"/>
          </a:xfrm>
          <a:prstGeom prst="curvedRightArrow">
            <a:avLst/>
          </a:prstGeom>
          <a:solidFill>
            <a:srgbClr val="FFFF9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34463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TPS: while &amp; switch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686800" y="6400800"/>
            <a:ext cx="457200" cy="365125"/>
          </a:xfrm>
          <a:prstGeom prst="rect">
            <a:avLst/>
          </a:prstGeom>
        </p:spPr>
        <p:txBody>
          <a:bodyPr/>
          <a:lstStyle/>
          <a:p>
            <a:fld id="{DA511065-AE8D-4AAE-891B-8070784DBD0C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486526" y="1042736"/>
            <a:ext cx="3079689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n=1;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while n&gt;0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switch n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    case 1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        n=n+1;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    case 2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        n=n+1;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    case 3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        n=n+3;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    otherwise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        n=0;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end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disp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(num2str(n));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end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36827" y="5646821"/>
            <a:ext cx="25763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Arial" pitchFamily="34" charset="0"/>
                <a:cs typeface="Arial" pitchFamily="34" charset="0"/>
              </a:rPr>
              <a:t>What is displayed? </a:t>
            </a:r>
            <a:endParaRPr lang="en-US" sz="2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65307" y="5134842"/>
            <a:ext cx="3129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2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3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6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476547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previous homework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matrix a = [0, 2, 1; 3, 1, 0; 4, 6, 4; 2, 0, 2</a:t>
            </a:r>
            <a:r>
              <a:rPr lang="en-US" dirty="0" smtClean="0"/>
              <a:t>], create </a:t>
            </a:r>
            <a:r>
              <a:rPr lang="en-US" dirty="0"/>
              <a:t>a matrix containing all 0’s except the maximum elements </a:t>
            </a:r>
            <a:r>
              <a:rPr lang="en-US" dirty="0" smtClean="0"/>
              <a:t> </a:t>
            </a:r>
            <a:r>
              <a:rPr lang="en-US" dirty="0"/>
              <a:t>in each row of a (i.e. b = [0, 2, 0; 3, 0, 0; 0,6, 0; 2, 0, 2</a:t>
            </a:r>
            <a:r>
              <a:rPr lang="en-US" dirty="0" smtClean="0"/>
              <a:t>]).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067930-01E3-4455-A924-25CA6EA4CB1C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2654400"/>
              </p:ext>
            </p:extLst>
          </p:nvPr>
        </p:nvGraphicFramePr>
        <p:xfrm>
          <a:off x="0" y="2333767"/>
          <a:ext cx="9048466" cy="7694026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4524233"/>
                <a:gridCol w="4524233"/>
              </a:tblGrid>
              <a:tr h="43672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 with out for loop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with for  loop</a:t>
                      </a:r>
                    </a:p>
                    <a:p>
                      <a:pPr algn="ctr"/>
                      <a:endParaRPr lang="en-US" sz="2000" dirty="0"/>
                    </a:p>
                  </a:txBody>
                  <a:tcPr/>
                </a:tc>
              </a:tr>
              <a:tr h="3335386">
                <a:tc>
                  <a:txBody>
                    <a:bodyPr/>
                    <a:lstStyle/>
                    <a:p>
                      <a:r>
                        <a:rPr lang="es-E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y=[1 2 3 ;4 5 6 ;7 8 9 ;10 30 30]</a:t>
                      </a:r>
                      <a:br>
                        <a:rPr lang="es-E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s-E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y1=y;</a:t>
                      </a:r>
                      <a:br>
                        <a:rPr lang="es-E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s-E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m1=</a:t>
                      </a:r>
                      <a:r>
                        <a:rPr lang="es-E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find</a:t>
                      </a:r>
                      <a:r>
                        <a:rPr lang="es-E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(y(1,:)==</a:t>
                      </a:r>
                      <a:r>
                        <a:rPr lang="es-E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max</a:t>
                      </a:r>
                      <a:r>
                        <a:rPr lang="es-E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(y(1,:)));</a:t>
                      </a:r>
                    </a:p>
                    <a:p>
                      <a:r>
                        <a:rPr lang="es-E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m2=</a:t>
                      </a:r>
                      <a:r>
                        <a:rPr lang="es-E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find</a:t>
                      </a:r>
                      <a:r>
                        <a:rPr lang="es-E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(y(2,:)==</a:t>
                      </a:r>
                      <a:r>
                        <a:rPr lang="es-E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max</a:t>
                      </a:r>
                      <a:r>
                        <a:rPr lang="es-E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(y(2,:)));</a:t>
                      </a:r>
                    </a:p>
                    <a:p>
                      <a:r>
                        <a:rPr lang="es-E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m3=</a:t>
                      </a:r>
                      <a:r>
                        <a:rPr lang="es-E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find</a:t>
                      </a:r>
                      <a:r>
                        <a:rPr lang="es-E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(y(3,:)==</a:t>
                      </a:r>
                      <a:r>
                        <a:rPr lang="es-E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max</a:t>
                      </a:r>
                      <a:r>
                        <a:rPr lang="es-E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(y(3,:)));</a:t>
                      </a:r>
                    </a:p>
                    <a:p>
                      <a:r>
                        <a:rPr lang="es-E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m4=</a:t>
                      </a:r>
                      <a:r>
                        <a:rPr lang="es-E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find</a:t>
                      </a:r>
                      <a:r>
                        <a:rPr lang="es-E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(y(4,:)==</a:t>
                      </a:r>
                      <a:r>
                        <a:rPr lang="es-E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max</a:t>
                      </a:r>
                      <a:r>
                        <a:rPr lang="es-E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(y(4,:)));</a:t>
                      </a:r>
                    </a:p>
                    <a:p>
                      <a:r>
                        <a:rPr lang="es-E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y=</a:t>
                      </a:r>
                      <a:r>
                        <a:rPr lang="es-E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zeros</a:t>
                      </a:r>
                      <a:r>
                        <a:rPr lang="es-E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(4,3)</a:t>
                      </a:r>
                      <a:br>
                        <a:rPr lang="es-E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s-E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y(1,m1)=y1(1,m1);</a:t>
                      </a:r>
                    </a:p>
                    <a:p>
                      <a:r>
                        <a:rPr lang="es-E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y(2,m2)=y1(2,m2);</a:t>
                      </a:r>
                    </a:p>
                    <a:p>
                      <a:r>
                        <a:rPr lang="es-E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y(3,m3)=y1(3,m3)</a:t>
                      </a:r>
                    </a:p>
                    <a:p>
                      <a:r>
                        <a:rPr lang="es-E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y(4,m4)=y1(4,m4)</a:t>
                      </a:r>
                    </a:p>
                    <a:p>
                      <a:r>
                        <a:rPr lang="es-ES" dirty="0" smtClean="0"/>
                        <a:t/>
                      </a:r>
                      <a:br>
                        <a:rPr lang="es-ES" dirty="0" smtClean="0"/>
                      </a:b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</a:t>
                      </a:r>
                      <a:r>
                        <a:rPr lang="da-DK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x=[1 2 3 ;4 5 6 ;7 8 9 ]</a:t>
                      </a:r>
                      <a:r>
                        <a:rPr lang="da-DK" dirty="0" smtClean="0"/>
                        <a:t/>
                      </a:r>
                      <a:br>
                        <a:rPr lang="da-DK" dirty="0" smtClean="0"/>
                      </a:br>
                      <a:r>
                        <a:rPr lang="da-DK" dirty="0" smtClean="0"/>
                        <a:t>           </a:t>
                      </a:r>
                      <a:r>
                        <a:rPr lang="da-DK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 i=1:3 </a:t>
                      </a:r>
                      <a:r>
                        <a:rPr lang="da-DK" dirty="0" smtClean="0"/>
                        <a:t/>
                      </a:r>
                      <a:br>
                        <a:rPr lang="da-DK" dirty="0" smtClean="0"/>
                      </a:br>
                      <a:r>
                        <a:rPr lang="da-DK" dirty="0" smtClean="0"/>
                        <a:t>                      </a:t>
                      </a:r>
                      <a:r>
                        <a:rPr lang="da-DK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a(i)=max(x(i,:))</a:t>
                      </a:r>
                      <a:r>
                        <a:rPr lang="da-DK" dirty="0" smtClean="0"/>
                        <a:t/>
                      </a:r>
                      <a:br>
                        <a:rPr lang="da-DK" dirty="0" smtClean="0"/>
                      </a:br>
                      <a:r>
                        <a:rPr lang="da-DK" dirty="0" smtClean="0"/>
                        <a:t>                       </a:t>
                      </a:r>
                      <a:r>
                        <a:rPr lang="da-DK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 j=1:3</a:t>
                      </a:r>
                      <a:r>
                        <a:rPr lang="da-DK" dirty="0" smtClean="0"/>
                        <a:t/>
                      </a:r>
                      <a:br>
                        <a:rPr lang="da-DK" dirty="0" smtClean="0"/>
                      </a:br>
                      <a:r>
                        <a:rPr lang="da-DK" dirty="0" smtClean="0"/>
                        <a:t>                               </a:t>
                      </a:r>
                      <a:r>
                        <a:rPr lang="da-DK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 x(i,j)~=a(i)</a:t>
                      </a:r>
                      <a:r>
                        <a:rPr lang="da-DK" dirty="0" smtClean="0"/>
                        <a:t/>
                      </a:r>
                      <a:br>
                        <a:rPr lang="da-DK" dirty="0" smtClean="0"/>
                      </a:br>
                      <a:r>
                        <a:rPr lang="da-DK" dirty="0" smtClean="0"/>
                        <a:t>                                           </a:t>
                      </a:r>
                      <a:r>
                        <a:rPr lang="da-DK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x(i,j)=0;</a:t>
                      </a:r>
                      <a:r>
                        <a:rPr lang="da-DK" dirty="0" smtClean="0"/>
                        <a:t/>
                      </a:r>
                      <a:br>
                        <a:rPr lang="da-DK" dirty="0" smtClean="0"/>
                      </a:br>
                      <a:r>
                        <a:rPr lang="da-DK" dirty="0" smtClean="0"/>
                        <a:t>                               </a:t>
                      </a:r>
                      <a:r>
                        <a:rPr lang="da-DK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end</a:t>
                      </a:r>
                      <a:r>
                        <a:rPr lang="da-DK" dirty="0" smtClean="0"/>
                        <a:t/>
                      </a:r>
                      <a:br>
                        <a:rPr lang="da-DK" dirty="0" smtClean="0"/>
                      </a:br>
                      <a:r>
                        <a:rPr lang="da-DK" dirty="0" smtClean="0"/>
                        <a:t>                        </a:t>
                      </a:r>
                      <a:r>
                        <a:rPr lang="da-DK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end</a:t>
                      </a:r>
                      <a:r>
                        <a:rPr lang="da-DK" dirty="0" smtClean="0"/>
                        <a:t/>
                      </a:r>
                      <a:br>
                        <a:rPr lang="da-DK" dirty="0" smtClean="0"/>
                      </a:br>
                      <a:r>
                        <a:rPr lang="da-DK" dirty="0" smtClean="0"/>
                        <a:t>             </a:t>
                      </a:r>
                      <a:r>
                        <a:rPr lang="da-DK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end</a:t>
                      </a:r>
                      <a:endParaRPr lang="en-US" dirty="0"/>
                    </a:p>
                  </a:txBody>
                  <a:tcPr/>
                </a:tc>
              </a:tr>
              <a:tr h="333538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18010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Applications…GCD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686800" y="6400800"/>
            <a:ext cx="457200" cy="365125"/>
          </a:xfrm>
          <a:prstGeom prst="rect">
            <a:avLst/>
          </a:prstGeom>
        </p:spPr>
        <p:txBody>
          <a:bodyPr/>
          <a:lstStyle/>
          <a:p>
            <a:fld id="{DA511065-AE8D-4AAE-891B-8070784DBD0C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165684" y="1684421"/>
            <a:ext cx="4647426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a=12;</a:t>
            </a:r>
          </a:p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b=8;</a:t>
            </a:r>
          </a:p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while b~=0;</a:t>
            </a:r>
          </a:p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   if a&gt;b</a:t>
            </a:r>
          </a:p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       a=a-b</a:t>
            </a:r>
          </a:p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   else</a:t>
            </a:r>
          </a:p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       b=b-a</a:t>
            </a:r>
          </a:p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   end</a:t>
            </a:r>
          </a:p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end</a:t>
            </a:r>
          </a:p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disp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(['GCD=',num2str(a)]);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85347" y="5518485"/>
            <a:ext cx="25058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Arial" pitchFamily="34" charset="0"/>
                <a:cs typeface="Arial" pitchFamily="34" charset="0"/>
              </a:rPr>
              <a:t>What is displayed?</a:t>
            </a:r>
            <a:endParaRPr lang="en-US" sz="2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146167" y="2069141"/>
            <a:ext cx="95410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 a       b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12      8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 4       8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4       4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4       0</a:t>
            </a:r>
          </a:p>
        </p:txBody>
      </p:sp>
    </p:spTree>
    <p:extLst>
      <p:ext uri="{BB962C8B-B14F-4D97-AF65-F5344CB8AC3E}">
        <p14:creationId xmlns:p14="http://schemas.microsoft.com/office/powerpoint/2010/main" val="2695429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Max Min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x=[1 20 13 40 12 35 67 11 22 3 44 56 7]</a:t>
            </a:r>
          </a:p>
          <a:p>
            <a:r>
              <a:rPr lang="en-US" dirty="0"/>
              <a:t>max=x(1); min=x(1);</a:t>
            </a:r>
          </a:p>
          <a:p>
            <a:r>
              <a:rPr lang="en-US" dirty="0"/>
              <a:t>for i=2:length(x)</a:t>
            </a:r>
          </a:p>
          <a:p>
            <a:r>
              <a:rPr lang="en-US" dirty="0"/>
              <a:t>     if (x(i)&gt;max)</a:t>
            </a:r>
          </a:p>
          <a:p>
            <a:r>
              <a:rPr lang="en-US" dirty="0"/>
              <a:t>            max=x(i)</a:t>
            </a:r>
          </a:p>
          <a:p>
            <a:r>
              <a:rPr lang="en-US" dirty="0"/>
              <a:t>     end</a:t>
            </a:r>
          </a:p>
          <a:p>
            <a:r>
              <a:rPr lang="en-US" dirty="0"/>
              <a:t>    if (x(i)&lt;min)</a:t>
            </a:r>
          </a:p>
          <a:p>
            <a:r>
              <a:rPr lang="en-US" dirty="0"/>
              <a:t>            min=x(i)</a:t>
            </a:r>
          </a:p>
          <a:p>
            <a:r>
              <a:rPr lang="en-US" dirty="0"/>
              <a:t>    end</a:t>
            </a:r>
          </a:p>
          <a:p>
            <a:r>
              <a:rPr lang="en-US" dirty="0"/>
              <a:t>end</a:t>
            </a:r>
          </a:p>
          <a:p>
            <a:r>
              <a:rPr lang="en-US" dirty="0"/>
              <a:t> </a:t>
            </a:r>
            <a:r>
              <a:rPr lang="en-US" dirty="0" err="1" smtClean="0"/>
              <a:t>disp</a:t>
            </a:r>
            <a:r>
              <a:rPr lang="en-US" dirty="0"/>
              <a:t>([num2str(max), '    ',num2str(min</a:t>
            </a:r>
            <a:r>
              <a:rPr lang="en-US" dirty="0" smtClean="0"/>
              <a:t>)])</a:t>
            </a:r>
          </a:p>
          <a:p>
            <a:endParaRPr lang="en-US" dirty="0"/>
          </a:p>
          <a:p>
            <a:r>
              <a:rPr lang="en-US" dirty="0" smtClean="0"/>
              <a:t>Output:    67  1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067930-01E3-4455-A924-25CA6EA4CB1C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4128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80" name="Rectangle 3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</a:t>
            </a:r>
          </a:p>
        </p:txBody>
      </p:sp>
      <p:sp>
        <p:nvSpPr>
          <p:cNvPr id="78881" name="Rectangle 3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772400" cy="4419600"/>
          </a:xfrm>
        </p:spPr>
        <p:txBody>
          <a:bodyPr/>
          <a:lstStyle/>
          <a:p>
            <a:r>
              <a:rPr lang="en-US" sz="2800" b="1"/>
              <a:t>Sorting takes an unordered collection and makes it an ordered one.</a:t>
            </a:r>
          </a:p>
        </p:txBody>
      </p:sp>
      <p:sp>
        <p:nvSpPr>
          <p:cNvPr id="78852" name="Rectangle 4"/>
          <p:cNvSpPr>
            <a:spLocks noChangeArrowheads="1"/>
          </p:cNvSpPr>
          <p:nvPr/>
        </p:nvSpPr>
        <p:spPr bwMode="auto">
          <a:xfrm>
            <a:off x="1211263" y="3203575"/>
            <a:ext cx="6518275" cy="715963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853" name="Line 5"/>
          <p:cNvSpPr>
            <a:spLocks noChangeShapeType="1"/>
          </p:cNvSpPr>
          <p:nvPr/>
        </p:nvSpPr>
        <p:spPr bwMode="auto">
          <a:xfrm>
            <a:off x="2220913" y="3198813"/>
            <a:ext cx="0" cy="7127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854" name="Line 6"/>
          <p:cNvSpPr>
            <a:spLocks noChangeShapeType="1"/>
          </p:cNvSpPr>
          <p:nvPr/>
        </p:nvSpPr>
        <p:spPr bwMode="auto">
          <a:xfrm>
            <a:off x="3238500" y="3198813"/>
            <a:ext cx="0" cy="7254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855" name="Line 7"/>
          <p:cNvSpPr>
            <a:spLocks noChangeShapeType="1"/>
          </p:cNvSpPr>
          <p:nvPr/>
        </p:nvSpPr>
        <p:spPr bwMode="auto">
          <a:xfrm>
            <a:off x="4276725" y="3198813"/>
            <a:ext cx="0" cy="7254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856" name="Line 8"/>
          <p:cNvSpPr>
            <a:spLocks noChangeShapeType="1"/>
          </p:cNvSpPr>
          <p:nvPr/>
        </p:nvSpPr>
        <p:spPr bwMode="auto">
          <a:xfrm>
            <a:off x="5386388" y="3198813"/>
            <a:ext cx="0" cy="7254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857" name="Line 9"/>
          <p:cNvSpPr>
            <a:spLocks noChangeShapeType="1"/>
          </p:cNvSpPr>
          <p:nvPr/>
        </p:nvSpPr>
        <p:spPr bwMode="auto">
          <a:xfrm>
            <a:off x="6540500" y="3211513"/>
            <a:ext cx="0" cy="7000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858" name="Rectangle 10"/>
          <p:cNvSpPr>
            <a:spLocks noChangeArrowheads="1"/>
          </p:cNvSpPr>
          <p:nvPr/>
        </p:nvSpPr>
        <p:spPr bwMode="auto">
          <a:xfrm>
            <a:off x="6958013" y="3378200"/>
            <a:ext cx="354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/>
              <a:t>5</a:t>
            </a:r>
          </a:p>
        </p:txBody>
      </p:sp>
      <p:sp>
        <p:nvSpPr>
          <p:cNvPr id="78859" name="Rectangle 11"/>
          <p:cNvSpPr>
            <a:spLocks noChangeArrowheads="1"/>
          </p:cNvSpPr>
          <p:nvPr/>
        </p:nvSpPr>
        <p:spPr bwMode="auto">
          <a:xfrm>
            <a:off x="4516438" y="3365500"/>
            <a:ext cx="523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/>
              <a:t>12</a:t>
            </a:r>
            <a:endParaRPr lang="en-US" b="0"/>
          </a:p>
        </p:txBody>
      </p:sp>
      <p:sp>
        <p:nvSpPr>
          <p:cNvPr id="78860" name="Rectangle 12"/>
          <p:cNvSpPr>
            <a:spLocks noChangeArrowheads="1"/>
          </p:cNvSpPr>
          <p:nvPr/>
        </p:nvSpPr>
        <p:spPr bwMode="auto">
          <a:xfrm>
            <a:off x="3430588" y="3378200"/>
            <a:ext cx="523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/>
              <a:t>35</a:t>
            </a:r>
            <a:endParaRPr lang="en-US" b="0"/>
          </a:p>
        </p:txBody>
      </p:sp>
      <p:sp>
        <p:nvSpPr>
          <p:cNvPr id="78861" name="Rectangle 13"/>
          <p:cNvSpPr>
            <a:spLocks noChangeArrowheads="1"/>
          </p:cNvSpPr>
          <p:nvPr/>
        </p:nvSpPr>
        <p:spPr bwMode="auto">
          <a:xfrm>
            <a:off x="2344738" y="3378200"/>
            <a:ext cx="523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/>
              <a:t>42</a:t>
            </a:r>
            <a:endParaRPr lang="en-US" b="0"/>
          </a:p>
        </p:txBody>
      </p:sp>
      <p:sp>
        <p:nvSpPr>
          <p:cNvPr id="78862" name="Rectangle 14"/>
          <p:cNvSpPr>
            <a:spLocks noChangeArrowheads="1"/>
          </p:cNvSpPr>
          <p:nvPr/>
        </p:nvSpPr>
        <p:spPr bwMode="auto">
          <a:xfrm>
            <a:off x="1376363" y="3392488"/>
            <a:ext cx="523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/>
              <a:t>77</a:t>
            </a:r>
            <a:endParaRPr lang="en-US" b="0"/>
          </a:p>
        </p:txBody>
      </p:sp>
      <p:sp>
        <p:nvSpPr>
          <p:cNvPr id="78863" name="Rectangle 15"/>
          <p:cNvSpPr>
            <a:spLocks noChangeArrowheads="1"/>
          </p:cNvSpPr>
          <p:nvPr/>
        </p:nvSpPr>
        <p:spPr bwMode="auto">
          <a:xfrm>
            <a:off x="5559425" y="3363913"/>
            <a:ext cx="6937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/>
              <a:t>101</a:t>
            </a:r>
          </a:p>
        </p:txBody>
      </p:sp>
      <p:sp>
        <p:nvSpPr>
          <p:cNvPr id="78864" name="Rectangle 16"/>
          <p:cNvSpPr>
            <a:spLocks noChangeArrowheads="1"/>
          </p:cNvSpPr>
          <p:nvPr/>
        </p:nvSpPr>
        <p:spPr bwMode="auto">
          <a:xfrm>
            <a:off x="1447800" y="4816475"/>
            <a:ext cx="5746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/>
              <a:t>1          2          3           4           5            6</a:t>
            </a:r>
            <a:endParaRPr lang="en-US" b="0"/>
          </a:p>
        </p:txBody>
      </p:sp>
      <p:grpSp>
        <p:nvGrpSpPr>
          <p:cNvPr id="78865" name="Group 17"/>
          <p:cNvGrpSpPr>
            <a:grpSpLocks/>
          </p:cNvGrpSpPr>
          <p:nvPr/>
        </p:nvGrpSpPr>
        <p:grpSpPr bwMode="auto">
          <a:xfrm>
            <a:off x="1143000" y="5224463"/>
            <a:ext cx="6518275" cy="723900"/>
            <a:chOff x="539" y="3921"/>
            <a:chExt cx="3074" cy="608"/>
          </a:xfrm>
        </p:grpSpPr>
        <p:sp>
          <p:nvSpPr>
            <p:cNvPr id="78866" name="Rectangle 18"/>
            <p:cNvSpPr>
              <a:spLocks noChangeArrowheads="1"/>
            </p:cNvSpPr>
            <p:nvPr/>
          </p:nvSpPr>
          <p:spPr bwMode="auto">
            <a:xfrm>
              <a:off x="539" y="3925"/>
              <a:ext cx="3074" cy="60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867" name="Line 19"/>
            <p:cNvSpPr>
              <a:spLocks noChangeShapeType="1"/>
            </p:cNvSpPr>
            <p:nvPr/>
          </p:nvSpPr>
          <p:spPr bwMode="auto">
            <a:xfrm>
              <a:off x="1015" y="3921"/>
              <a:ext cx="0" cy="59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868" name="Line 20"/>
            <p:cNvSpPr>
              <a:spLocks noChangeShapeType="1"/>
            </p:cNvSpPr>
            <p:nvPr/>
          </p:nvSpPr>
          <p:spPr bwMode="auto">
            <a:xfrm>
              <a:off x="1495" y="3921"/>
              <a:ext cx="0" cy="6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869" name="Line 21"/>
            <p:cNvSpPr>
              <a:spLocks noChangeShapeType="1"/>
            </p:cNvSpPr>
            <p:nvPr/>
          </p:nvSpPr>
          <p:spPr bwMode="auto">
            <a:xfrm>
              <a:off x="1985" y="3921"/>
              <a:ext cx="0" cy="6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870" name="Line 22"/>
            <p:cNvSpPr>
              <a:spLocks noChangeShapeType="1"/>
            </p:cNvSpPr>
            <p:nvPr/>
          </p:nvSpPr>
          <p:spPr bwMode="auto">
            <a:xfrm>
              <a:off x="2508" y="3921"/>
              <a:ext cx="0" cy="6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871" name="Line 23"/>
            <p:cNvSpPr>
              <a:spLocks noChangeShapeType="1"/>
            </p:cNvSpPr>
            <p:nvPr/>
          </p:nvSpPr>
          <p:spPr bwMode="auto">
            <a:xfrm>
              <a:off x="3052" y="3932"/>
              <a:ext cx="0" cy="58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872" name="Rectangle 24"/>
            <p:cNvSpPr>
              <a:spLocks noChangeArrowheads="1"/>
            </p:cNvSpPr>
            <p:nvPr/>
          </p:nvSpPr>
          <p:spPr bwMode="auto">
            <a:xfrm>
              <a:off x="679" y="4061"/>
              <a:ext cx="167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/>
                <a:t>5</a:t>
              </a:r>
              <a:endParaRPr lang="en-US" b="0"/>
            </a:p>
          </p:txBody>
        </p:sp>
        <p:sp>
          <p:nvSpPr>
            <p:cNvPr id="78873" name="Rectangle 25"/>
            <p:cNvSpPr>
              <a:spLocks noChangeArrowheads="1"/>
            </p:cNvSpPr>
            <p:nvPr/>
          </p:nvSpPr>
          <p:spPr bwMode="auto">
            <a:xfrm>
              <a:off x="1106" y="4050"/>
              <a:ext cx="247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/>
                <a:t>12</a:t>
              </a:r>
              <a:endParaRPr lang="en-US" b="0"/>
            </a:p>
          </p:txBody>
        </p:sp>
        <p:sp>
          <p:nvSpPr>
            <p:cNvPr id="78874" name="Rectangle 26"/>
            <p:cNvSpPr>
              <a:spLocks noChangeArrowheads="1"/>
            </p:cNvSpPr>
            <p:nvPr/>
          </p:nvSpPr>
          <p:spPr bwMode="auto">
            <a:xfrm>
              <a:off x="1586" y="4040"/>
              <a:ext cx="247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/>
                <a:t>35</a:t>
              </a:r>
              <a:endParaRPr lang="en-US" b="0"/>
            </a:p>
          </p:txBody>
        </p:sp>
        <p:sp>
          <p:nvSpPr>
            <p:cNvPr id="78875" name="Rectangle 27"/>
            <p:cNvSpPr>
              <a:spLocks noChangeArrowheads="1"/>
            </p:cNvSpPr>
            <p:nvPr/>
          </p:nvSpPr>
          <p:spPr bwMode="auto">
            <a:xfrm>
              <a:off x="2087" y="4061"/>
              <a:ext cx="247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/>
                <a:t>42</a:t>
              </a:r>
              <a:endParaRPr lang="en-US" b="0"/>
            </a:p>
          </p:txBody>
        </p:sp>
        <p:sp>
          <p:nvSpPr>
            <p:cNvPr id="78876" name="Rectangle 28"/>
            <p:cNvSpPr>
              <a:spLocks noChangeArrowheads="1"/>
            </p:cNvSpPr>
            <p:nvPr/>
          </p:nvSpPr>
          <p:spPr bwMode="auto">
            <a:xfrm>
              <a:off x="2621" y="4050"/>
              <a:ext cx="247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/>
                <a:t>77</a:t>
              </a:r>
              <a:endParaRPr lang="en-US" b="0"/>
            </a:p>
          </p:txBody>
        </p:sp>
        <p:sp>
          <p:nvSpPr>
            <p:cNvPr id="78877" name="Rectangle 29"/>
            <p:cNvSpPr>
              <a:spLocks noChangeArrowheads="1"/>
            </p:cNvSpPr>
            <p:nvPr/>
          </p:nvSpPr>
          <p:spPr bwMode="auto">
            <a:xfrm>
              <a:off x="3112" y="4050"/>
              <a:ext cx="327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/>
                <a:t>101</a:t>
              </a:r>
              <a:endParaRPr lang="en-US" b="0"/>
            </a:p>
          </p:txBody>
        </p:sp>
      </p:grpSp>
      <p:sp>
        <p:nvSpPr>
          <p:cNvPr id="78878" name="Rectangle 30"/>
          <p:cNvSpPr>
            <a:spLocks noChangeArrowheads="1"/>
          </p:cNvSpPr>
          <p:nvPr/>
        </p:nvSpPr>
        <p:spPr bwMode="auto">
          <a:xfrm>
            <a:off x="1524000" y="2743200"/>
            <a:ext cx="5746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/>
              <a:t>1          2          3          4            5            6</a:t>
            </a:r>
            <a:endParaRPr lang="en-US" b="0"/>
          </a:p>
        </p:txBody>
      </p:sp>
      <p:sp>
        <p:nvSpPr>
          <p:cNvPr id="78882" name="Line 34"/>
          <p:cNvSpPr>
            <a:spLocks noChangeShapeType="1"/>
          </p:cNvSpPr>
          <p:nvPr/>
        </p:nvSpPr>
        <p:spPr bwMode="auto">
          <a:xfrm>
            <a:off x="4276725" y="4094163"/>
            <a:ext cx="0" cy="900112"/>
          </a:xfrm>
          <a:prstGeom prst="line">
            <a:avLst/>
          </a:prstGeom>
          <a:noFill/>
          <a:ln w="76200">
            <a:solidFill>
              <a:srgbClr val="FF0033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093886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"Bubbling Up" the Largest Element</a:t>
            </a:r>
          </a:p>
        </p:txBody>
      </p:sp>
      <p:sp>
        <p:nvSpPr>
          <p:cNvPr id="211971" name="Rectangle 205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/>
              <a:t>Traverse a collection of elements</a:t>
            </a:r>
          </a:p>
          <a:p>
            <a:pPr lvl="1"/>
            <a:r>
              <a:rPr lang="en-US" b="1"/>
              <a:t>Move from the front to the end</a:t>
            </a:r>
          </a:p>
          <a:p>
            <a:pPr lvl="1"/>
            <a:r>
              <a:rPr lang="en-US" b="1"/>
              <a:t>“Bubble” the largest value to the end using pair-wise comparisons and swapping</a:t>
            </a:r>
          </a:p>
        </p:txBody>
      </p:sp>
      <p:sp>
        <p:nvSpPr>
          <p:cNvPr id="211972" name="Rectangle 2052"/>
          <p:cNvSpPr>
            <a:spLocks noChangeArrowheads="1"/>
          </p:cNvSpPr>
          <p:nvPr/>
        </p:nvSpPr>
        <p:spPr bwMode="auto">
          <a:xfrm>
            <a:off x="1211263" y="4592638"/>
            <a:ext cx="6518275" cy="715962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1973" name="Line 2053"/>
          <p:cNvSpPr>
            <a:spLocks noChangeShapeType="1"/>
          </p:cNvSpPr>
          <p:nvPr/>
        </p:nvSpPr>
        <p:spPr bwMode="auto">
          <a:xfrm>
            <a:off x="2220913" y="4587875"/>
            <a:ext cx="0" cy="7127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1974" name="Line 2054"/>
          <p:cNvSpPr>
            <a:spLocks noChangeShapeType="1"/>
          </p:cNvSpPr>
          <p:nvPr/>
        </p:nvSpPr>
        <p:spPr bwMode="auto">
          <a:xfrm>
            <a:off x="3238500" y="4587875"/>
            <a:ext cx="0" cy="7254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1975" name="Line 2055"/>
          <p:cNvSpPr>
            <a:spLocks noChangeShapeType="1"/>
          </p:cNvSpPr>
          <p:nvPr/>
        </p:nvSpPr>
        <p:spPr bwMode="auto">
          <a:xfrm>
            <a:off x="4276725" y="4587875"/>
            <a:ext cx="0" cy="7254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1976" name="Line 2056"/>
          <p:cNvSpPr>
            <a:spLocks noChangeShapeType="1"/>
          </p:cNvSpPr>
          <p:nvPr/>
        </p:nvSpPr>
        <p:spPr bwMode="auto">
          <a:xfrm>
            <a:off x="5386388" y="4587875"/>
            <a:ext cx="0" cy="7254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1977" name="Line 2057"/>
          <p:cNvSpPr>
            <a:spLocks noChangeShapeType="1"/>
          </p:cNvSpPr>
          <p:nvPr/>
        </p:nvSpPr>
        <p:spPr bwMode="auto">
          <a:xfrm>
            <a:off x="6540500" y="4600575"/>
            <a:ext cx="0" cy="7000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1978" name="Rectangle 2058"/>
          <p:cNvSpPr>
            <a:spLocks noChangeArrowheads="1"/>
          </p:cNvSpPr>
          <p:nvPr/>
        </p:nvSpPr>
        <p:spPr bwMode="auto">
          <a:xfrm>
            <a:off x="6958013" y="4767263"/>
            <a:ext cx="354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/>
              <a:t>5</a:t>
            </a:r>
          </a:p>
        </p:txBody>
      </p:sp>
      <p:sp>
        <p:nvSpPr>
          <p:cNvPr id="211979" name="Rectangle 2059"/>
          <p:cNvSpPr>
            <a:spLocks noChangeArrowheads="1"/>
          </p:cNvSpPr>
          <p:nvPr/>
        </p:nvSpPr>
        <p:spPr bwMode="auto">
          <a:xfrm>
            <a:off x="4516438" y="4754563"/>
            <a:ext cx="523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/>
              <a:t>12</a:t>
            </a:r>
            <a:endParaRPr lang="en-US" b="0"/>
          </a:p>
        </p:txBody>
      </p:sp>
      <p:sp>
        <p:nvSpPr>
          <p:cNvPr id="211980" name="Rectangle 2060"/>
          <p:cNvSpPr>
            <a:spLocks noChangeArrowheads="1"/>
          </p:cNvSpPr>
          <p:nvPr/>
        </p:nvSpPr>
        <p:spPr bwMode="auto">
          <a:xfrm>
            <a:off x="3430588" y="4767263"/>
            <a:ext cx="523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/>
              <a:t>35</a:t>
            </a:r>
            <a:endParaRPr lang="en-US" b="0"/>
          </a:p>
        </p:txBody>
      </p:sp>
      <p:sp>
        <p:nvSpPr>
          <p:cNvPr id="211981" name="Rectangle 2061"/>
          <p:cNvSpPr>
            <a:spLocks noChangeArrowheads="1"/>
          </p:cNvSpPr>
          <p:nvPr/>
        </p:nvSpPr>
        <p:spPr bwMode="auto">
          <a:xfrm>
            <a:off x="2344738" y="4767263"/>
            <a:ext cx="523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>
                <a:solidFill>
                  <a:srgbClr val="FF0033"/>
                </a:solidFill>
              </a:rPr>
              <a:t>42</a:t>
            </a:r>
            <a:endParaRPr lang="en-US" b="0">
              <a:solidFill>
                <a:srgbClr val="FF0033"/>
              </a:solidFill>
            </a:endParaRPr>
          </a:p>
        </p:txBody>
      </p:sp>
      <p:sp>
        <p:nvSpPr>
          <p:cNvPr id="211982" name="Rectangle 2062"/>
          <p:cNvSpPr>
            <a:spLocks noChangeArrowheads="1"/>
          </p:cNvSpPr>
          <p:nvPr/>
        </p:nvSpPr>
        <p:spPr bwMode="auto">
          <a:xfrm>
            <a:off x="1376363" y="4781550"/>
            <a:ext cx="523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>
                <a:solidFill>
                  <a:srgbClr val="FF0033"/>
                </a:solidFill>
              </a:rPr>
              <a:t>77</a:t>
            </a:r>
            <a:endParaRPr lang="en-US" b="0">
              <a:solidFill>
                <a:srgbClr val="FF0033"/>
              </a:solidFill>
            </a:endParaRPr>
          </a:p>
        </p:txBody>
      </p:sp>
      <p:sp>
        <p:nvSpPr>
          <p:cNvPr id="211983" name="Rectangle 2063"/>
          <p:cNvSpPr>
            <a:spLocks noChangeArrowheads="1"/>
          </p:cNvSpPr>
          <p:nvPr/>
        </p:nvSpPr>
        <p:spPr bwMode="auto">
          <a:xfrm>
            <a:off x="5559425" y="4752975"/>
            <a:ext cx="6937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/>
              <a:t>101</a:t>
            </a:r>
          </a:p>
        </p:txBody>
      </p:sp>
      <p:sp>
        <p:nvSpPr>
          <p:cNvPr id="211984" name="Rectangle 2064"/>
          <p:cNvSpPr>
            <a:spLocks noChangeArrowheads="1"/>
          </p:cNvSpPr>
          <p:nvPr/>
        </p:nvSpPr>
        <p:spPr bwMode="auto">
          <a:xfrm>
            <a:off x="1524000" y="4132263"/>
            <a:ext cx="5746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/>
              <a:t>1          2          3          4            5            6</a:t>
            </a:r>
            <a:endParaRPr lang="en-US" b="0"/>
          </a:p>
        </p:txBody>
      </p:sp>
      <p:sp>
        <p:nvSpPr>
          <p:cNvPr id="211985" name="Rectangle 2065"/>
          <p:cNvSpPr>
            <a:spLocks noChangeArrowheads="1"/>
          </p:cNvSpPr>
          <p:nvPr/>
        </p:nvSpPr>
        <p:spPr bwMode="auto">
          <a:xfrm>
            <a:off x="1211263" y="4600575"/>
            <a:ext cx="1009650" cy="708025"/>
          </a:xfrm>
          <a:prstGeom prst="rect">
            <a:avLst/>
          </a:prstGeom>
          <a:noFill/>
          <a:ln w="76200">
            <a:solidFill>
              <a:srgbClr val="FF0033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1986" name="Rectangle 2066"/>
          <p:cNvSpPr>
            <a:spLocks noChangeArrowheads="1"/>
          </p:cNvSpPr>
          <p:nvPr/>
        </p:nvSpPr>
        <p:spPr bwMode="auto">
          <a:xfrm>
            <a:off x="2220913" y="4600575"/>
            <a:ext cx="1009650" cy="708025"/>
          </a:xfrm>
          <a:prstGeom prst="rect">
            <a:avLst/>
          </a:prstGeom>
          <a:noFill/>
          <a:ln w="76200">
            <a:solidFill>
              <a:srgbClr val="FF0033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1987" name="AutoShape 2067"/>
          <p:cNvSpPr>
            <a:spLocks noChangeArrowheads="1"/>
          </p:cNvSpPr>
          <p:nvPr/>
        </p:nvSpPr>
        <p:spPr bwMode="auto">
          <a:xfrm>
            <a:off x="1011238" y="4132263"/>
            <a:ext cx="2419350" cy="1536700"/>
          </a:xfrm>
          <a:prstGeom prst="irregularSeal1">
            <a:avLst/>
          </a:prstGeom>
          <a:solidFill>
            <a:srgbClr val="FFCC00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Swap</a:t>
            </a:r>
          </a:p>
        </p:txBody>
      </p:sp>
      <p:grpSp>
        <p:nvGrpSpPr>
          <p:cNvPr id="211990" name="Group 2070"/>
          <p:cNvGrpSpPr>
            <a:grpSpLocks/>
          </p:cNvGrpSpPr>
          <p:nvPr/>
        </p:nvGrpSpPr>
        <p:grpSpPr bwMode="auto">
          <a:xfrm>
            <a:off x="1206500" y="4595813"/>
            <a:ext cx="2019300" cy="708025"/>
            <a:chOff x="760" y="2895"/>
            <a:chExt cx="1272" cy="446"/>
          </a:xfrm>
        </p:grpSpPr>
        <p:sp>
          <p:nvSpPr>
            <p:cNvPr id="211988" name="Rectangle 2068"/>
            <p:cNvSpPr>
              <a:spLocks noChangeArrowheads="1"/>
            </p:cNvSpPr>
            <p:nvPr/>
          </p:nvSpPr>
          <p:spPr bwMode="auto">
            <a:xfrm>
              <a:off x="760" y="2895"/>
              <a:ext cx="636" cy="446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rgbClr val="FF0033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42</a:t>
              </a:r>
            </a:p>
          </p:txBody>
        </p:sp>
        <p:sp>
          <p:nvSpPr>
            <p:cNvPr id="211989" name="Rectangle 2069"/>
            <p:cNvSpPr>
              <a:spLocks noChangeArrowheads="1"/>
            </p:cNvSpPr>
            <p:nvPr/>
          </p:nvSpPr>
          <p:spPr bwMode="auto">
            <a:xfrm>
              <a:off x="1396" y="2895"/>
              <a:ext cx="636" cy="446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rgbClr val="FF0033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77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91509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19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19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"/>
                                            </p:cond>
                                          </p:stCondLst>
                                        </p:cTn>
                                        <p:tgtEl>
                                          <p:spTgt spid="211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1987" grpId="0" animBg="1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"Bubbling Up" the Largest Element</a:t>
            </a:r>
          </a:p>
        </p:txBody>
      </p:sp>
      <p:sp>
        <p:nvSpPr>
          <p:cNvPr id="212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/>
              <a:t>Traverse a collection of elements</a:t>
            </a:r>
          </a:p>
          <a:p>
            <a:pPr lvl="1"/>
            <a:r>
              <a:rPr lang="en-US" b="1"/>
              <a:t>Move from the front to the end</a:t>
            </a:r>
          </a:p>
          <a:p>
            <a:pPr lvl="1"/>
            <a:r>
              <a:rPr lang="en-US" b="1"/>
              <a:t>“Bubble” the largest value to the end using pair-wise comparisons and swapping</a:t>
            </a:r>
          </a:p>
        </p:txBody>
      </p:sp>
      <p:sp>
        <p:nvSpPr>
          <p:cNvPr id="212996" name="Rectangle 4"/>
          <p:cNvSpPr>
            <a:spLocks noChangeArrowheads="1"/>
          </p:cNvSpPr>
          <p:nvPr/>
        </p:nvSpPr>
        <p:spPr bwMode="auto">
          <a:xfrm>
            <a:off x="1211263" y="4592638"/>
            <a:ext cx="6518275" cy="715962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2997" name="Line 5"/>
          <p:cNvSpPr>
            <a:spLocks noChangeShapeType="1"/>
          </p:cNvSpPr>
          <p:nvPr/>
        </p:nvSpPr>
        <p:spPr bwMode="auto">
          <a:xfrm>
            <a:off x="2220913" y="4587875"/>
            <a:ext cx="0" cy="7127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2998" name="Line 6"/>
          <p:cNvSpPr>
            <a:spLocks noChangeShapeType="1"/>
          </p:cNvSpPr>
          <p:nvPr/>
        </p:nvSpPr>
        <p:spPr bwMode="auto">
          <a:xfrm>
            <a:off x="3238500" y="4587875"/>
            <a:ext cx="0" cy="7254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2999" name="Line 7"/>
          <p:cNvSpPr>
            <a:spLocks noChangeShapeType="1"/>
          </p:cNvSpPr>
          <p:nvPr/>
        </p:nvSpPr>
        <p:spPr bwMode="auto">
          <a:xfrm>
            <a:off x="4276725" y="4587875"/>
            <a:ext cx="0" cy="7254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3000" name="Line 8"/>
          <p:cNvSpPr>
            <a:spLocks noChangeShapeType="1"/>
          </p:cNvSpPr>
          <p:nvPr/>
        </p:nvSpPr>
        <p:spPr bwMode="auto">
          <a:xfrm>
            <a:off x="5386388" y="4587875"/>
            <a:ext cx="0" cy="7254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3001" name="Line 9"/>
          <p:cNvSpPr>
            <a:spLocks noChangeShapeType="1"/>
          </p:cNvSpPr>
          <p:nvPr/>
        </p:nvSpPr>
        <p:spPr bwMode="auto">
          <a:xfrm>
            <a:off x="6540500" y="4600575"/>
            <a:ext cx="0" cy="7000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3002" name="Rectangle 10"/>
          <p:cNvSpPr>
            <a:spLocks noChangeArrowheads="1"/>
          </p:cNvSpPr>
          <p:nvPr/>
        </p:nvSpPr>
        <p:spPr bwMode="auto">
          <a:xfrm>
            <a:off x="6958013" y="4767263"/>
            <a:ext cx="354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/>
              <a:t>5</a:t>
            </a:r>
          </a:p>
        </p:txBody>
      </p:sp>
      <p:sp>
        <p:nvSpPr>
          <p:cNvPr id="213003" name="Rectangle 11"/>
          <p:cNvSpPr>
            <a:spLocks noChangeArrowheads="1"/>
          </p:cNvSpPr>
          <p:nvPr/>
        </p:nvSpPr>
        <p:spPr bwMode="auto">
          <a:xfrm>
            <a:off x="4516438" y="4754563"/>
            <a:ext cx="523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/>
              <a:t>12</a:t>
            </a:r>
            <a:endParaRPr lang="en-US" b="0"/>
          </a:p>
        </p:txBody>
      </p:sp>
      <p:sp>
        <p:nvSpPr>
          <p:cNvPr id="213004" name="Rectangle 12"/>
          <p:cNvSpPr>
            <a:spLocks noChangeArrowheads="1"/>
          </p:cNvSpPr>
          <p:nvPr/>
        </p:nvSpPr>
        <p:spPr bwMode="auto">
          <a:xfrm>
            <a:off x="3430588" y="4767263"/>
            <a:ext cx="523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>
                <a:solidFill>
                  <a:srgbClr val="FF0033"/>
                </a:solidFill>
              </a:rPr>
              <a:t>35</a:t>
            </a:r>
            <a:endParaRPr lang="en-US" b="0">
              <a:solidFill>
                <a:srgbClr val="FF0033"/>
              </a:solidFill>
            </a:endParaRPr>
          </a:p>
        </p:txBody>
      </p:sp>
      <p:sp>
        <p:nvSpPr>
          <p:cNvPr id="213005" name="Rectangle 13"/>
          <p:cNvSpPr>
            <a:spLocks noChangeArrowheads="1"/>
          </p:cNvSpPr>
          <p:nvPr/>
        </p:nvSpPr>
        <p:spPr bwMode="auto">
          <a:xfrm>
            <a:off x="2344738" y="4767263"/>
            <a:ext cx="523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>
                <a:solidFill>
                  <a:srgbClr val="FF0033"/>
                </a:solidFill>
              </a:rPr>
              <a:t>77</a:t>
            </a:r>
            <a:endParaRPr lang="en-US" b="0">
              <a:solidFill>
                <a:srgbClr val="FF0033"/>
              </a:solidFill>
            </a:endParaRPr>
          </a:p>
        </p:txBody>
      </p:sp>
      <p:sp>
        <p:nvSpPr>
          <p:cNvPr id="213006" name="Rectangle 14"/>
          <p:cNvSpPr>
            <a:spLocks noChangeArrowheads="1"/>
          </p:cNvSpPr>
          <p:nvPr/>
        </p:nvSpPr>
        <p:spPr bwMode="auto">
          <a:xfrm>
            <a:off x="1376363" y="4781550"/>
            <a:ext cx="523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/>
              <a:t>42</a:t>
            </a:r>
            <a:endParaRPr lang="en-US" b="0"/>
          </a:p>
        </p:txBody>
      </p:sp>
      <p:sp>
        <p:nvSpPr>
          <p:cNvPr id="213007" name="Rectangle 15"/>
          <p:cNvSpPr>
            <a:spLocks noChangeArrowheads="1"/>
          </p:cNvSpPr>
          <p:nvPr/>
        </p:nvSpPr>
        <p:spPr bwMode="auto">
          <a:xfrm>
            <a:off x="5559425" y="4752975"/>
            <a:ext cx="6937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/>
              <a:t>101</a:t>
            </a:r>
          </a:p>
        </p:txBody>
      </p:sp>
      <p:sp>
        <p:nvSpPr>
          <p:cNvPr id="213008" name="Rectangle 16"/>
          <p:cNvSpPr>
            <a:spLocks noChangeArrowheads="1"/>
          </p:cNvSpPr>
          <p:nvPr/>
        </p:nvSpPr>
        <p:spPr bwMode="auto">
          <a:xfrm>
            <a:off x="1524000" y="4132263"/>
            <a:ext cx="5746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/>
              <a:t>1          2          3          4            5            6</a:t>
            </a:r>
            <a:endParaRPr lang="en-US" b="0"/>
          </a:p>
        </p:txBody>
      </p:sp>
      <p:sp>
        <p:nvSpPr>
          <p:cNvPr id="213009" name="Rectangle 17"/>
          <p:cNvSpPr>
            <a:spLocks noChangeArrowheads="1"/>
          </p:cNvSpPr>
          <p:nvPr/>
        </p:nvSpPr>
        <p:spPr bwMode="auto">
          <a:xfrm>
            <a:off x="2220913" y="4587875"/>
            <a:ext cx="1009650" cy="708025"/>
          </a:xfrm>
          <a:prstGeom prst="rect">
            <a:avLst/>
          </a:prstGeom>
          <a:noFill/>
          <a:ln w="76200">
            <a:solidFill>
              <a:srgbClr val="FF0033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3010" name="Rectangle 18"/>
          <p:cNvSpPr>
            <a:spLocks noChangeArrowheads="1"/>
          </p:cNvSpPr>
          <p:nvPr/>
        </p:nvSpPr>
        <p:spPr bwMode="auto">
          <a:xfrm>
            <a:off x="3259138" y="4587875"/>
            <a:ext cx="1009650" cy="708025"/>
          </a:xfrm>
          <a:prstGeom prst="rect">
            <a:avLst/>
          </a:prstGeom>
          <a:noFill/>
          <a:ln w="76200">
            <a:solidFill>
              <a:srgbClr val="FF0033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3011" name="AutoShape 19"/>
          <p:cNvSpPr>
            <a:spLocks noChangeArrowheads="1"/>
          </p:cNvSpPr>
          <p:nvPr/>
        </p:nvSpPr>
        <p:spPr bwMode="auto">
          <a:xfrm>
            <a:off x="2062163" y="4141788"/>
            <a:ext cx="2419350" cy="1536700"/>
          </a:xfrm>
          <a:prstGeom prst="irregularSeal1">
            <a:avLst/>
          </a:prstGeom>
          <a:solidFill>
            <a:srgbClr val="FFCC00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Swap</a:t>
            </a:r>
          </a:p>
        </p:txBody>
      </p:sp>
      <p:grpSp>
        <p:nvGrpSpPr>
          <p:cNvPr id="213012" name="Group 20"/>
          <p:cNvGrpSpPr>
            <a:grpSpLocks/>
          </p:cNvGrpSpPr>
          <p:nvPr/>
        </p:nvGrpSpPr>
        <p:grpSpPr bwMode="auto">
          <a:xfrm>
            <a:off x="2257425" y="4605338"/>
            <a:ext cx="2019300" cy="708025"/>
            <a:chOff x="760" y="2895"/>
            <a:chExt cx="1272" cy="446"/>
          </a:xfrm>
        </p:grpSpPr>
        <p:sp>
          <p:nvSpPr>
            <p:cNvPr id="213013" name="Rectangle 21"/>
            <p:cNvSpPr>
              <a:spLocks noChangeArrowheads="1"/>
            </p:cNvSpPr>
            <p:nvPr/>
          </p:nvSpPr>
          <p:spPr bwMode="auto">
            <a:xfrm>
              <a:off x="760" y="2895"/>
              <a:ext cx="636" cy="446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rgbClr val="FF0033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35</a:t>
              </a:r>
            </a:p>
          </p:txBody>
        </p:sp>
        <p:sp>
          <p:nvSpPr>
            <p:cNvPr id="213014" name="Rectangle 22"/>
            <p:cNvSpPr>
              <a:spLocks noChangeArrowheads="1"/>
            </p:cNvSpPr>
            <p:nvPr/>
          </p:nvSpPr>
          <p:spPr bwMode="auto">
            <a:xfrm>
              <a:off x="1396" y="2895"/>
              <a:ext cx="636" cy="446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rgbClr val="FF0033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77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22985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30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30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"/>
                                            </p:cond>
                                          </p:stCondLst>
                                        </p:cTn>
                                        <p:tgtEl>
                                          <p:spTgt spid="21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3011" grpId="0" animBg="1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"Bubbling Up" the Largest Element</a:t>
            </a:r>
          </a:p>
        </p:txBody>
      </p:sp>
      <p:sp>
        <p:nvSpPr>
          <p:cNvPr id="214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/>
              <a:t>Traverse a collection of elements</a:t>
            </a:r>
          </a:p>
          <a:p>
            <a:pPr lvl="1"/>
            <a:r>
              <a:rPr lang="en-US" b="1"/>
              <a:t>Move from the front to the end</a:t>
            </a:r>
          </a:p>
          <a:p>
            <a:pPr lvl="1"/>
            <a:r>
              <a:rPr lang="en-US" b="1"/>
              <a:t>“Bubble” the largest value to the end using pair-wise comparisons and swapping</a:t>
            </a:r>
          </a:p>
        </p:txBody>
      </p:sp>
      <p:sp>
        <p:nvSpPr>
          <p:cNvPr id="214020" name="Rectangle 4"/>
          <p:cNvSpPr>
            <a:spLocks noChangeArrowheads="1"/>
          </p:cNvSpPr>
          <p:nvPr/>
        </p:nvSpPr>
        <p:spPr bwMode="auto">
          <a:xfrm>
            <a:off x="1211263" y="4592638"/>
            <a:ext cx="6518275" cy="715962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4021" name="Line 5"/>
          <p:cNvSpPr>
            <a:spLocks noChangeShapeType="1"/>
          </p:cNvSpPr>
          <p:nvPr/>
        </p:nvSpPr>
        <p:spPr bwMode="auto">
          <a:xfrm>
            <a:off x="2220913" y="4587875"/>
            <a:ext cx="0" cy="7127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4022" name="Line 6"/>
          <p:cNvSpPr>
            <a:spLocks noChangeShapeType="1"/>
          </p:cNvSpPr>
          <p:nvPr/>
        </p:nvSpPr>
        <p:spPr bwMode="auto">
          <a:xfrm>
            <a:off x="3238500" y="4587875"/>
            <a:ext cx="0" cy="7254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4023" name="Line 7"/>
          <p:cNvSpPr>
            <a:spLocks noChangeShapeType="1"/>
          </p:cNvSpPr>
          <p:nvPr/>
        </p:nvSpPr>
        <p:spPr bwMode="auto">
          <a:xfrm>
            <a:off x="4276725" y="4587875"/>
            <a:ext cx="0" cy="7254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4024" name="Line 8"/>
          <p:cNvSpPr>
            <a:spLocks noChangeShapeType="1"/>
          </p:cNvSpPr>
          <p:nvPr/>
        </p:nvSpPr>
        <p:spPr bwMode="auto">
          <a:xfrm>
            <a:off x="5386388" y="4587875"/>
            <a:ext cx="0" cy="7254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4025" name="Line 9"/>
          <p:cNvSpPr>
            <a:spLocks noChangeShapeType="1"/>
          </p:cNvSpPr>
          <p:nvPr/>
        </p:nvSpPr>
        <p:spPr bwMode="auto">
          <a:xfrm>
            <a:off x="6540500" y="4600575"/>
            <a:ext cx="0" cy="7000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4026" name="Rectangle 10"/>
          <p:cNvSpPr>
            <a:spLocks noChangeArrowheads="1"/>
          </p:cNvSpPr>
          <p:nvPr/>
        </p:nvSpPr>
        <p:spPr bwMode="auto">
          <a:xfrm>
            <a:off x="6958013" y="4767263"/>
            <a:ext cx="354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/>
              <a:t>5</a:t>
            </a:r>
          </a:p>
        </p:txBody>
      </p:sp>
      <p:sp>
        <p:nvSpPr>
          <p:cNvPr id="214027" name="Rectangle 11"/>
          <p:cNvSpPr>
            <a:spLocks noChangeArrowheads="1"/>
          </p:cNvSpPr>
          <p:nvPr/>
        </p:nvSpPr>
        <p:spPr bwMode="auto">
          <a:xfrm>
            <a:off x="4516438" y="4754563"/>
            <a:ext cx="523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>
                <a:solidFill>
                  <a:srgbClr val="FF0033"/>
                </a:solidFill>
              </a:rPr>
              <a:t>12</a:t>
            </a:r>
            <a:endParaRPr lang="en-US" b="0">
              <a:solidFill>
                <a:srgbClr val="FF0033"/>
              </a:solidFill>
            </a:endParaRPr>
          </a:p>
        </p:txBody>
      </p:sp>
      <p:sp>
        <p:nvSpPr>
          <p:cNvPr id="214028" name="Rectangle 12"/>
          <p:cNvSpPr>
            <a:spLocks noChangeArrowheads="1"/>
          </p:cNvSpPr>
          <p:nvPr/>
        </p:nvSpPr>
        <p:spPr bwMode="auto">
          <a:xfrm>
            <a:off x="3430588" y="4767263"/>
            <a:ext cx="523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>
                <a:solidFill>
                  <a:srgbClr val="FF0033"/>
                </a:solidFill>
              </a:rPr>
              <a:t>77</a:t>
            </a:r>
            <a:endParaRPr lang="en-US" b="0">
              <a:solidFill>
                <a:srgbClr val="FF0033"/>
              </a:solidFill>
            </a:endParaRPr>
          </a:p>
        </p:txBody>
      </p:sp>
      <p:sp>
        <p:nvSpPr>
          <p:cNvPr id="214029" name="Rectangle 13"/>
          <p:cNvSpPr>
            <a:spLocks noChangeArrowheads="1"/>
          </p:cNvSpPr>
          <p:nvPr/>
        </p:nvSpPr>
        <p:spPr bwMode="auto">
          <a:xfrm>
            <a:off x="2344738" y="4767263"/>
            <a:ext cx="523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/>
              <a:t>35</a:t>
            </a:r>
            <a:endParaRPr lang="en-US" b="0"/>
          </a:p>
        </p:txBody>
      </p:sp>
      <p:sp>
        <p:nvSpPr>
          <p:cNvPr id="214030" name="Rectangle 14"/>
          <p:cNvSpPr>
            <a:spLocks noChangeArrowheads="1"/>
          </p:cNvSpPr>
          <p:nvPr/>
        </p:nvSpPr>
        <p:spPr bwMode="auto">
          <a:xfrm>
            <a:off x="1376363" y="4781550"/>
            <a:ext cx="523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/>
              <a:t>42</a:t>
            </a:r>
            <a:endParaRPr lang="en-US" b="0"/>
          </a:p>
        </p:txBody>
      </p:sp>
      <p:sp>
        <p:nvSpPr>
          <p:cNvPr id="214031" name="Rectangle 15"/>
          <p:cNvSpPr>
            <a:spLocks noChangeArrowheads="1"/>
          </p:cNvSpPr>
          <p:nvPr/>
        </p:nvSpPr>
        <p:spPr bwMode="auto">
          <a:xfrm>
            <a:off x="5559425" y="4752975"/>
            <a:ext cx="6937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/>
              <a:t>101</a:t>
            </a:r>
          </a:p>
        </p:txBody>
      </p:sp>
      <p:sp>
        <p:nvSpPr>
          <p:cNvPr id="214032" name="Rectangle 16"/>
          <p:cNvSpPr>
            <a:spLocks noChangeArrowheads="1"/>
          </p:cNvSpPr>
          <p:nvPr/>
        </p:nvSpPr>
        <p:spPr bwMode="auto">
          <a:xfrm>
            <a:off x="1524000" y="4132263"/>
            <a:ext cx="5746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/>
              <a:t>1          2          3          4            5            6</a:t>
            </a:r>
            <a:endParaRPr lang="en-US" b="0"/>
          </a:p>
        </p:txBody>
      </p:sp>
      <p:sp>
        <p:nvSpPr>
          <p:cNvPr id="214033" name="Rectangle 17"/>
          <p:cNvSpPr>
            <a:spLocks noChangeArrowheads="1"/>
          </p:cNvSpPr>
          <p:nvPr/>
        </p:nvSpPr>
        <p:spPr bwMode="auto">
          <a:xfrm>
            <a:off x="3267075" y="4600575"/>
            <a:ext cx="1009650" cy="708025"/>
          </a:xfrm>
          <a:prstGeom prst="rect">
            <a:avLst/>
          </a:prstGeom>
          <a:noFill/>
          <a:ln w="76200">
            <a:solidFill>
              <a:srgbClr val="FF0033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4034" name="Rectangle 18"/>
          <p:cNvSpPr>
            <a:spLocks noChangeArrowheads="1"/>
          </p:cNvSpPr>
          <p:nvPr/>
        </p:nvSpPr>
        <p:spPr bwMode="auto">
          <a:xfrm>
            <a:off x="4276725" y="4600575"/>
            <a:ext cx="1095375" cy="708025"/>
          </a:xfrm>
          <a:prstGeom prst="rect">
            <a:avLst/>
          </a:prstGeom>
          <a:noFill/>
          <a:ln w="76200">
            <a:solidFill>
              <a:srgbClr val="FF0033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4035" name="AutoShape 19"/>
          <p:cNvSpPr>
            <a:spLocks noChangeArrowheads="1"/>
          </p:cNvSpPr>
          <p:nvPr/>
        </p:nvSpPr>
        <p:spPr bwMode="auto">
          <a:xfrm>
            <a:off x="3057525" y="4132263"/>
            <a:ext cx="2501900" cy="1536700"/>
          </a:xfrm>
          <a:prstGeom prst="irregularSeal1">
            <a:avLst/>
          </a:prstGeom>
          <a:solidFill>
            <a:srgbClr val="FFCC00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Swap</a:t>
            </a:r>
          </a:p>
        </p:txBody>
      </p:sp>
      <p:grpSp>
        <p:nvGrpSpPr>
          <p:cNvPr id="214036" name="Group 20"/>
          <p:cNvGrpSpPr>
            <a:grpSpLocks/>
          </p:cNvGrpSpPr>
          <p:nvPr/>
        </p:nvGrpSpPr>
        <p:grpSpPr bwMode="auto">
          <a:xfrm>
            <a:off x="3267075" y="4595813"/>
            <a:ext cx="2087563" cy="708025"/>
            <a:chOff x="760" y="2895"/>
            <a:chExt cx="1272" cy="446"/>
          </a:xfrm>
        </p:grpSpPr>
        <p:sp>
          <p:nvSpPr>
            <p:cNvPr id="214037" name="Rectangle 21"/>
            <p:cNvSpPr>
              <a:spLocks noChangeArrowheads="1"/>
            </p:cNvSpPr>
            <p:nvPr/>
          </p:nvSpPr>
          <p:spPr bwMode="auto">
            <a:xfrm>
              <a:off x="760" y="2895"/>
              <a:ext cx="636" cy="446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rgbClr val="FF0033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12</a:t>
              </a:r>
            </a:p>
          </p:txBody>
        </p:sp>
        <p:sp>
          <p:nvSpPr>
            <p:cNvPr id="214038" name="Rectangle 22"/>
            <p:cNvSpPr>
              <a:spLocks noChangeArrowheads="1"/>
            </p:cNvSpPr>
            <p:nvPr/>
          </p:nvSpPr>
          <p:spPr bwMode="auto">
            <a:xfrm>
              <a:off x="1396" y="2895"/>
              <a:ext cx="636" cy="446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rgbClr val="FF0033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77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47496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40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40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"/>
                                            </p:cond>
                                          </p:stCondLst>
                                        </p:cTn>
                                        <p:tgtEl>
                                          <p:spTgt spid="214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4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4035" grpId="0" animBg="1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"Bubbling Up" the Largest Element</a:t>
            </a:r>
          </a:p>
        </p:txBody>
      </p:sp>
      <p:sp>
        <p:nvSpPr>
          <p:cNvPr id="215043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/>
              <a:t>Traverse a collection of elements</a:t>
            </a:r>
          </a:p>
          <a:p>
            <a:pPr lvl="1"/>
            <a:r>
              <a:rPr lang="en-US" b="1"/>
              <a:t>Move from the front to the end</a:t>
            </a:r>
          </a:p>
          <a:p>
            <a:pPr lvl="1"/>
            <a:r>
              <a:rPr lang="en-US" b="1"/>
              <a:t>“Bubble” the largest value to the end using pair-wise comparisons and swapping</a:t>
            </a:r>
          </a:p>
        </p:txBody>
      </p:sp>
      <p:sp>
        <p:nvSpPr>
          <p:cNvPr id="215044" name="Rectangle 1028"/>
          <p:cNvSpPr>
            <a:spLocks noChangeArrowheads="1"/>
          </p:cNvSpPr>
          <p:nvPr/>
        </p:nvSpPr>
        <p:spPr bwMode="auto">
          <a:xfrm>
            <a:off x="1211263" y="4592638"/>
            <a:ext cx="6518275" cy="715962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045" name="Line 1029"/>
          <p:cNvSpPr>
            <a:spLocks noChangeShapeType="1"/>
          </p:cNvSpPr>
          <p:nvPr/>
        </p:nvSpPr>
        <p:spPr bwMode="auto">
          <a:xfrm>
            <a:off x="2220913" y="4587875"/>
            <a:ext cx="0" cy="7127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046" name="Line 1030"/>
          <p:cNvSpPr>
            <a:spLocks noChangeShapeType="1"/>
          </p:cNvSpPr>
          <p:nvPr/>
        </p:nvSpPr>
        <p:spPr bwMode="auto">
          <a:xfrm>
            <a:off x="3238500" y="4587875"/>
            <a:ext cx="0" cy="7254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047" name="Line 1031"/>
          <p:cNvSpPr>
            <a:spLocks noChangeShapeType="1"/>
          </p:cNvSpPr>
          <p:nvPr/>
        </p:nvSpPr>
        <p:spPr bwMode="auto">
          <a:xfrm>
            <a:off x="4276725" y="4587875"/>
            <a:ext cx="0" cy="7254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048" name="Line 1032"/>
          <p:cNvSpPr>
            <a:spLocks noChangeShapeType="1"/>
          </p:cNvSpPr>
          <p:nvPr/>
        </p:nvSpPr>
        <p:spPr bwMode="auto">
          <a:xfrm>
            <a:off x="5386388" y="4587875"/>
            <a:ext cx="0" cy="7254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049" name="Line 1033"/>
          <p:cNvSpPr>
            <a:spLocks noChangeShapeType="1"/>
          </p:cNvSpPr>
          <p:nvPr/>
        </p:nvSpPr>
        <p:spPr bwMode="auto">
          <a:xfrm>
            <a:off x="6540500" y="4600575"/>
            <a:ext cx="0" cy="7000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050" name="Rectangle 1034"/>
          <p:cNvSpPr>
            <a:spLocks noChangeArrowheads="1"/>
          </p:cNvSpPr>
          <p:nvPr/>
        </p:nvSpPr>
        <p:spPr bwMode="auto">
          <a:xfrm>
            <a:off x="6958013" y="4767263"/>
            <a:ext cx="354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/>
              <a:t>5</a:t>
            </a:r>
          </a:p>
        </p:txBody>
      </p:sp>
      <p:sp>
        <p:nvSpPr>
          <p:cNvPr id="215051" name="Rectangle 1035"/>
          <p:cNvSpPr>
            <a:spLocks noChangeArrowheads="1"/>
          </p:cNvSpPr>
          <p:nvPr/>
        </p:nvSpPr>
        <p:spPr bwMode="auto">
          <a:xfrm>
            <a:off x="4516438" y="4754563"/>
            <a:ext cx="523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>
                <a:solidFill>
                  <a:srgbClr val="FF0033"/>
                </a:solidFill>
              </a:rPr>
              <a:t>77</a:t>
            </a:r>
            <a:endParaRPr lang="en-US" b="0">
              <a:solidFill>
                <a:srgbClr val="FF0033"/>
              </a:solidFill>
            </a:endParaRPr>
          </a:p>
        </p:txBody>
      </p:sp>
      <p:sp>
        <p:nvSpPr>
          <p:cNvPr id="215052" name="Rectangle 1036"/>
          <p:cNvSpPr>
            <a:spLocks noChangeArrowheads="1"/>
          </p:cNvSpPr>
          <p:nvPr/>
        </p:nvSpPr>
        <p:spPr bwMode="auto">
          <a:xfrm>
            <a:off x="3430588" y="4767263"/>
            <a:ext cx="523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/>
              <a:t>12</a:t>
            </a:r>
            <a:endParaRPr lang="en-US" b="0"/>
          </a:p>
        </p:txBody>
      </p:sp>
      <p:sp>
        <p:nvSpPr>
          <p:cNvPr id="215053" name="Rectangle 1037"/>
          <p:cNvSpPr>
            <a:spLocks noChangeArrowheads="1"/>
          </p:cNvSpPr>
          <p:nvPr/>
        </p:nvSpPr>
        <p:spPr bwMode="auto">
          <a:xfrm>
            <a:off x="2344738" y="4767263"/>
            <a:ext cx="523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/>
              <a:t>35</a:t>
            </a:r>
            <a:endParaRPr lang="en-US" b="0"/>
          </a:p>
        </p:txBody>
      </p:sp>
      <p:sp>
        <p:nvSpPr>
          <p:cNvPr id="215054" name="Rectangle 1038"/>
          <p:cNvSpPr>
            <a:spLocks noChangeArrowheads="1"/>
          </p:cNvSpPr>
          <p:nvPr/>
        </p:nvSpPr>
        <p:spPr bwMode="auto">
          <a:xfrm>
            <a:off x="1376363" y="4781550"/>
            <a:ext cx="523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/>
              <a:t>42</a:t>
            </a:r>
            <a:endParaRPr lang="en-US" b="0"/>
          </a:p>
        </p:txBody>
      </p:sp>
      <p:sp>
        <p:nvSpPr>
          <p:cNvPr id="215055" name="Rectangle 1039"/>
          <p:cNvSpPr>
            <a:spLocks noChangeArrowheads="1"/>
          </p:cNvSpPr>
          <p:nvPr/>
        </p:nvSpPr>
        <p:spPr bwMode="auto">
          <a:xfrm>
            <a:off x="5559425" y="4752975"/>
            <a:ext cx="6937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>
                <a:solidFill>
                  <a:srgbClr val="FF0033"/>
                </a:solidFill>
              </a:rPr>
              <a:t>101</a:t>
            </a:r>
          </a:p>
        </p:txBody>
      </p:sp>
      <p:sp>
        <p:nvSpPr>
          <p:cNvPr id="215056" name="Rectangle 1040"/>
          <p:cNvSpPr>
            <a:spLocks noChangeArrowheads="1"/>
          </p:cNvSpPr>
          <p:nvPr/>
        </p:nvSpPr>
        <p:spPr bwMode="auto">
          <a:xfrm>
            <a:off x="1524000" y="4132263"/>
            <a:ext cx="5746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/>
              <a:t>1          2          3          4            5            6</a:t>
            </a:r>
            <a:endParaRPr lang="en-US" b="0"/>
          </a:p>
        </p:txBody>
      </p:sp>
      <p:sp>
        <p:nvSpPr>
          <p:cNvPr id="215057" name="Rectangle 1041"/>
          <p:cNvSpPr>
            <a:spLocks noChangeArrowheads="1"/>
          </p:cNvSpPr>
          <p:nvPr/>
        </p:nvSpPr>
        <p:spPr bwMode="auto">
          <a:xfrm>
            <a:off x="4291013" y="4587875"/>
            <a:ext cx="1081087" cy="708025"/>
          </a:xfrm>
          <a:prstGeom prst="rect">
            <a:avLst/>
          </a:prstGeom>
          <a:noFill/>
          <a:ln w="76200">
            <a:solidFill>
              <a:srgbClr val="FF0033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058" name="Rectangle 1042"/>
          <p:cNvSpPr>
            <a:spLocks noChangeArrowheads="1"/>
          </p:cNvSpPr>
          <p:nvPr/>
        </p:nvSpPr>
        <p:spPr bwMode="auto">
          <a:xfrm>
            <a:off x="5386388" y="4587875"/>
            <a:ext cx="1152525" cy="708025"/>
          </a:xfrm>
          <a:prstGeom prst="rect">
            <a:avLst/>
          </a:prstGeom>
          <a:noFill/>
          <a:ln w="76200">
            <a:solidFill>
              <a:srgbClr val="FF0033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063" name="Text Box 1047"/>
          <p:cNvSpPr txBox="1">
            <a:spLocks noChangeArrowheads="1"/>
          </p:cNvSpPr>
          <p:nvPr/>
        </p:nvSpPr>
        <p:spPr bwMode="auto">
          <a:xfrm>
            <a:off x="4157663" y="5454650"/>
            <a:ext cx="2603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3333FF"/>
                </a:solidFill>
              </a:rPr>
              <a:t>No need to swap</a:t>
            </a:r>
          </a:p>
        </p:txBody>
      </p:sp>
    </p:spTree>
    <p:extLst>
      <p:ext uri="{BB962C8B-B14F-4D97-AF65-F5344CB8AC3E}">
        <p14:creationId xmlns:p14="http://schemas.microsoft.com/office/powerpoint/2010/main" val="851601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067930-01E3-4455-A924-25CA6EA4CB1C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5" name="Content Placeholder 4"/>
          <p:cNvSpPr txBox="1">
            <a:spLocks noGrp="1"/>
          </p:cNvSpPr>
          <p:nvPr>
            <p:ph idx="1"/>
          </p:nvPr>
        </p:nvSpPr>
        <p:spPr>
          <a:xfrm>
            <a:off x="334370" y="0"/>
            <a:ext cx="9041641" cy="5546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lang="en-US" sz="28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        </a:t>
            </a:r>
          </a:p>
          <a:p>
            <a:pPr marL="0" indent="0" algn="ctr">
              <a:buNone/>
            </a:pPr>
            <a:r>
              <a:rPr lang="en-US" sz="28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8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fprint</a:t>
            </a:r>
            <a:r>
              <a:rPr lang="en-US" sz="28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0" indent="0" algn="ctr">
              <a:buNone/>
            </a:pPr>
            <a:r>
              <a:rPr lang="en-US" sz="28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to print variables and expression in one statement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                   fprintf (  ‘ </a:t>
            </a:r>
            <a:r>
              <a:rPr lang="en-US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formatSpec</a:t>
            </a:r>
            <a:r>
              <a:rPr lang="en-US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‘A1, A2, ..., An)</a:t>
            </a:r>
          </a:p>
          <a:p>
            <a:r>
              <a:rPr lang="en-US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Format </a:t>
            </a:r>
            <a:r>
              <a:rPr lang="en-US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specifier</a:t>
            </a:r>
            <a:r>
              <a:rPr lang="en-US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:  %f, %s, %c, %x, %X, %o, %d, %i, …</a:t>
            </a:r>
          </a:p>
          <a:p>
            <a:r>
              <a:rPr lang="en-US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refer to help </a:t>
            </a:r>
            <a:r>
              <a:rPr lang="en-US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fprint</a:t>
            </a:r>
            <a:r>
              <a:rPr lang="en-US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to see more ….</a:t>
            </a:r>
          </a:p>
          <a:p>
            <a:r>
              <a:rPr lang="en-US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         Example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a = [89 ,87 , 99];  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b=[‘Sam' ; ‘Nan‘ ; ‘Dan‘ ]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for i=1:3    </a:t>
            </a:r>
          </a:p>
          <a:p>
            <a:pPr marL="0" indent="0">
              <a:buNone/>
            </a:pPr>
            <a:r>
              <a:rPr lang="pt-BR" dirty="0" smtClean="0">
                <a:latin typeface="Times New Roman" pitchFamily="18" charset="0"/>
                <a:cs typeface="Times New Roman" pitchFamily="18" charset="0"/>
              </a:rPr>
              <a:t>            fprintf(‘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%s %d  </a:t>
            </a:r>
            <a:r>
              <a:rPr lang="pt-BR" dirty="0" smtClean="0">
                <a:latin typeface="Times New Roman" pitchFamily="18" charset="0"/>
                <a:cs typeface="Times New Roman" pitchFamily="18" charset="0"/>
              </a:rPr>
              <a:t> \n',b(i,:) , a(i)); 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end</a:t>
            </a:r>
          </a:p>
        </p:txBody>
      </p:sp>
      <p:sp>
        <p:nvSpPr>
          <p:cNvPr id="6" name="Rectangle 5"/>
          <p:cNvSpPr/>
          <p:nvPr/>
        </p:nvSpPr>
        <p:spPr>
          <a:xfrm>
            <a:off x="5854890" y="3138985"/>
            <a:ext cx="2784143" cy="195163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endParaRPr lang="en-US" b="1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b="1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Output</a:t>
            </a:r>
            <a:r>
              <a:rPr lang="en-US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: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 Sam  89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 Nan  87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 Dan  99</a:t>
            </a:r>
          </a:p>
          <a:p>
            <a:endParaRPr lang="en-US" b="1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94484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"Bubbling Up" the Largest Element</a:t>
            </a:r>
          </a:p>
        </p:txBody>
      </p:sp>
      <p:sp>
        <p:nvSpPr>
          <p:cNvPr id="216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/>
              <a:t>Traverse a collection of elements</a:t>
            </a:r>
          </a:p>
          <a:p>
            <a:pPr lvl="1"/>
            <a:r>
              <a:rPr lang="en-US" b="1"/>
              <a:t>Move from the front to the end</a:t>
            </a:r>
          </a:p>
          <a:p>
            <a:pPr lvl="1"/>
            <a:r>
              <a:rPr lang="en-US" b="1"/>
              <a:t>“Bubble” the largest value to the end using pair-wise comparisons and swapping</a:t>
            </a:r>
          </a:p>
        </p:txBody>
      </p:sp>
      <p:sp>
        <p:nvSpPr>
          <p:cNvPr id="216068" name="Rectangle 4"/>
          <p:cNvSpPr>
            <a:spLocks noChangeArrowheads="1"/>
          </p:cNvSpPr>
          <p:nvPr/>
        </p:nvSpPr>
        <p:spPr bwMode="auto">
          <a:xfrm>
            <a:off x="1211263" y="4592638"/>
            <a:ext cx="6518275" cy="715962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6069" name="Line 5"/>
          <p:cNvSpPr>
            <a:spLocks noChangeShapeType="1"/>
          </p:cNvSpPr>
          <p:nvPr/>
        </p:nvSpPr>
        <p:spPr bwMode="auto">
          <a:xfrm>
            <a:off x="2220913" y="4587875"/>
            <a:ext cx="0" cy="7127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6070" name="Line 6"/>
          <p:cNvSpPr>
            <a:spLocks noChangeShapeType="1"/>
          </p:cNvSpPr>
          <p:nvPr/>
        </p:nvSpPr>
        <p:spPr bwMode="auto">
          <a:xfrm>
            <a:off x="3238500" y="4587875"/>
            <a:ext cx="0" cy="7254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6071" name="Line 7"/>
          <p:cNvSpPr>
            <a:spLocks noChangeShapeType="1"/>
          </p:cNvSpPr>
          <p:nvPr/>
        </p:nvSpPr>
        <p:spPr bwMode="auto">
          <a:xfrm>
            <a:off x="4276725" y="4587875"/>
            <a:ext cx="0" cy="7254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6072" name="Line 8"/>
          <p:cNvSpPr>
            <a:spLocks noChangeShapeType="1"/>
          </p:cNvSpPr>
          <p:nvPr/>
        </p:nvSpPr>
        <p:spPr bwMode="auto">
          <a:xfrm>
            <a:off x="5386388" y="4587875"/>
            <a:ext cx="0" cy="7254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6073" name="Line 9"/>
          <p:cNvSpPr>
            <a:spLocks noChangeShapeType="1"/>
          </p:cNvSpPr>
          <p:nvPr/>
        </p:nvSpPr>
        <p:spPr bwMode="auto">
          <a:xfrm>
            <a:off x="6540500" y="4600575"/>
            <a:ext cx="0" cy="7000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6074" name="Rectangle 10"/>
          <p:cNvSpPr>
            <a:spLocks noChangeArrowheads="1"/>
          </p:cNvSpPr>
          <p:nvPr/>
        </p:nvSpPr>
        <p:spPr bwMode="auto">
          <a:xfrm>
            <a:off x="6958013" y="4767263"/>
            <a:ext cx="354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>
                <a:solidFill>
                  <a:srgbClr val="FF0033"/>
                </a:solidFill>
              </a:rPr>
              <a:t>5</a:t>
            </a:r>
          </a:p>
        </p:txBody>
      </p:sp>
      <p:sp>
        <p:nvSpPr>
          <p:cNvPr id="216075" name="Rectangle 11"/>
          <p:cNvSpPr>
            <a:spLocks noChangeArrowheads="1"/>
          </p:cNvSpPr>
          <p:nvPr/>
        </p:nvSpPr>
        <p:spPr bwMode="auto">
          <a:xfrm>
            <a:off x="4516438" y="4754563"/>
            <a:ext cx="523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/>
              <a:t>77</a:t>
            </a:r>
            <a:endParaRPr lang="en-US" b="0"/>
          </a:p>
        </p:txBody>
      </p:sp>
      <p:sp>
        <p:nvSpPr>
          <p:cNvPr id="216076" name="Rectangle 12"/>
          <p:cNvSpPr>
            <a:spLocks noChangeArrowheads="1"/>
          </p:cNvSpPr>
          <p:nvPr/>
        </p:nvSpPr>
        <p:spPr bwMode="auto">
          <a:xfrm>
            <a:off x="3430588" y="4767263"/>
            <a:ext cx="523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/>
              <a:t>12</a:t>
            </a:r>
            <a:endParaRPr lang="en-US" b="0"/>
          </a:p>
        </p:txBody>
      </p:sp>
      <p:sp>
        <p:nvSpPr>
          <p:cNvPr id="216077" name="Rectangle 13"/>
          <p:cNvSpPr>
            <a:spLocks noChangeArrowheads="1"/>
          </p:cNvSpPr>
          <p:nvPr/>
        </p:nvSpPr>
        <p:spPr bwMode="auto">
          <a:xfrm>
            <a:off x="2344738" y="4767263"/>
            <a:ext cx="523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/>
              <a:t>35</a:t>
            </a:r>
            <a:endParaRPr lang="en-US" b="0"/>
          </a:p>
        </p:txBody>
      </p:sp>
      <p:sp>
        <p:nvSpPr>
          <p:cNvPr id="216078" name="Rectangle 14"/>
          <p:cNvSpPr>
            <a:spLocks noChangeArrowheads="1"/>
          </p:cNvSpPr>
          <p:nvPr/>
        </p:nvSpPr>
        <p:spPr bwMode="auto">
          <a:xfrm>
            <a:off x="1376363" y="4781550"/>
            <a:ext cx="523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/>
              <a:t>42</a:t>
            </a:r>
            <a:endParaRPr lang="en-US" b="0"/>
          </a:p>
        </p:txBody>
      </p:sp>
      <p:sp>
        <p:nvSpPr>
          <p:cNvPr id="216079" name="Rectangle 15"/>
          <p:cNvSpPr>
            <a:spLocks noChangeArrowheads="1"/>
          </p:cNvSpPr>
          <p:nvPr/>
        </p:nvSpPr>
        <p:spPr bwMode="auto">
          <a:xfrm>
            <a:off x="5559425" y="4752975"/>
            <a:ext cx="6937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>
                <a:solidFill>
                  <a:srgbClr val="FF0033"/>
                </a:solidFill>
              </a:rPr>
              <a:t>101</a:t>
            </a:r>
          </a:p>
        </p:txBody>
      </p:sp>
      <p:sp>
        <p:nvSpPr>
          <p:cNvPr id="216080" name="Rectangle 16"/>
          <p:cNvSpPr>
            <a:spLocks noChangeArrowheads="1"/>
          </p:cNvSpPr>
          <p:nvPr/>
        </p:nvSpPr>
        <p:spPr bwMode="auto">
          <a:xfrm>
            <a:off x="1524000" y="4132263"/>
            <a:ext cx="5746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/>
              <a:t>1          2          3          4            5            6</a:t>
            </a:r>
            <a:endParaRPr lang="en-US" b="0"/>
          </a:p>
        </p:txBody>
      </p:sp>
      <p:sp>
        <p:nvSpPr>
          <p:cNvPr id="216081" name="Rectangle 17"/>
          <p:cNvSpPr>
            <a:spLocks noChangeArrowheads="1"/>
          </p:cNvSpPr>
          <p:nvPr/>
        </p:nvSpPr>
        <p:spPr bwMode="auto">
          <a:xfrm>
            <a:off x="5400675" y="4584700"/>
            <a:ext cx="1139825" cy="708025"/>
          </a:xfrm>
          <a:prstGeom prst="rect">
            <a:avLst/>
          </a:prstGeom>
          <a:noFill/>
          <a:ln w="76200">
            <a:solidFill>
              <a:srgbClr val="FF0033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6082" name="Rectangle 18"/>
          <p:cNvSpPr>
            <a:spLocks noChangeArrowheads="1"/>
          </p:cNvSpPr>
          <p:nvPr/>
        </p:nvSpPr>
        <p:spPr bwMode="auto">
          <a:xfrm>
            <a:off x="6553200" y="4584700"/>
            <a:ext cx="1152525" cy="708025"/>
          </a:xfrm>
          <a:prstGeom prst="rect">
            <a:avLst/>
          </a:prstGeom>
          <a:noFill/>
          <a:ln w="76200">
            <a:solidFill>
              <a:srgbClr val="FF0033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6083" name="AutoShape 19"/>
          <p:cNvSpPr>
            <a:spLocks noChangeArrowheads="1"/>
          </p:cNvSpPr>
          <p:nvPr/>
        </p:nvSpPr>
        <p:spPr bwMode="auto">
          <a:xfrm>
            <a:off x="5289550" y="4156075"/>
            <a:ext cx="2501900" cy="1536700"/>
          </a:xfrm>
          <a:prstGeom prst="irregularSeal1">
            <a:avLst/>
          </a:prstGeom>
          <a:solidFill>
            <a:srgbClr val="FFCC00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Swap</a:t>
            </a:r>
          </a:p>
        </p:txBody>
      </p:sp>
      <p:grpSp>
        <p:nvGrpSpPr>
          <p:cNvPr id="216084" name="Group 20"/>
          <p:cNvGrpSpPr>
            <a:grpSpLocks/>
          </p:cNvGrpSpPr>
          <p:nvPr/>
        </p:nvGrpSpPr>
        <p:grpSpPr bwMode="auto">
          <a:xfrm>
            <a:off x="5400675" y="4591050"/>
            <a:ext cx="2328863" cy="708025"/>
            <a:chOff x="760" y="2895"/>
            <a:chExt cx="1272" cy="446"/>
          </a:xfrm>
        </p:grpSpPr>
        <p:sp>
          <p:nvSpPr>
            <p:cNvPr id="216085" name="Rectangle 21"/>
            <p:cNvSpPr>
              <a:spLocks noChangeArrowheads="1"/>
            </p:cNvSpPr>
            <p:nvPr/>
          </p:nvSpPr>
          <p:spPr bwMode="auto">
            <a:xfrm>
              <a:off x="760" y="2895"/>
              <a:ext cx="636" cy="446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rgbClr val="FF0033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5</a:t>
              </a:r>
            </a:p>
          </p:txBody>
        </p:sp>
        <p:sp>
          <p:nvSpPr>
            <p:cNvPr id="216086" name="Rectangle 22"/>
            <p:cNvSpPr>
              <a:spLocks noChangeArrowheads="1"/>
            </p:cNvSpPr>
            <p:nvPr/>
          </p:nvSpPr>
          <p:spPr bwMode="auto">
            <a:xfrm>
              <a:off x="1396" y="2895"/>
              <a:ext cx="636" cy="446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rgbClr val="FF0033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101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91586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60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60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"/>
                                            </p:cond>
                                          </p:stCondLst>
                                        </p:cTn>
                                        <p:tgtEl>
                                          <p:spTgt spid="216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6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6083" grpId="0" animBg="1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"Bubbling Up" the Largest Element</a:t>
            </a:r>
          </a:p>
        </p:txBody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/>
              <a:t>Traverse a collection of elements</a:t>
            </a:r>
          </a:p>
          <a:p>
            <a:pPr lvl="1"/>
            <a:r>
              <a:rPr lang="en-US" b="1"/>
              <a:t>Move from the front to the end</a:t>
            </a:r>
          </a:p>
          <a:p>
            <a:pPr lvl="1"/>
            <a:r>
              <a:rPr lang="en-US" b="1"/>
              <a:t>“Bubble” the largest value to the end using pair-wise comparisons and swapping</a:t>
            </a:r>
          </a:p>
        </p:txBody>
      </p:sp>
      <p:sp>
        <p:nvSpPr>
          <p:cNvPr id="217092" name="Rectangle 4"/>
          <p:cNvSpPr>
            <a:spLocks noChangeArrowheads="1"/>
          </p:cNvSpPr>
          <p:nvPr/>
        </p:nvSpPr>
        <p:spPr bwMode="auto">
          <a:xfrm>
            <a:off x="1211263" y="4592638"/>
            <a:ext cx="6518275" cy="715962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7093" name="Line 5"/>
          <p:cNvSpPr>
            <a:spLocks noChangeShapeType="1"/>
          </p:cNvSpPr>
          <p:nvPr/>
        </p:nvSpPr>
        <p:spPr bwMode="auto">
          <a:xfrm>
            <a:off x="2220913" y="4587875"/>
            <a:ext cx="0" cy="7127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7094" name="Line 6"/>
          <p:cNvSpPr>
            <a:spLocks noChangeShapeType="1"/>
          </p:cNvSpPr>
          <p:nvPr/>
        </p:nvSpPr>
        <p:spPr bwMode="auto">
          <a:xfrm>
            <a:off x="3238500" y="4587875"/>
            <a:ext cx="0" cy="7254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7095" name="Line 7"/>
          <p:cNvSpPr>
            <a:spLocks noChangeShapeType="1"/>
          </p:cNvSpPr>
          <p:nvPr/>
        </p:nvSpPr>
        <p:spPr bwMode="auto">
          <a:xfrm>
            <a:off x="4276725" y="4587875"/>
            <a:ext cx="0" cy="7254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7096" name="Line 8"/>
          <p:cNvSpPr>
            <a:spLocks noChangeShapeType="1"/>
          </p:cNvSpPr>
          <p:nvPr/>
        </p:nvSpPr>
        <p:spPr bwMode="auto">
          <a:xfrm>
            <a:off x="5386388" y="4587875"/>
            <a:ext cx="0" cy="7254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7097" name="Line 9"/>
          <p:cNvSpPr>
            <a:spLocks noChangeShapeType="1"/>
          </p:cNvSpPr>
          <p:nvPr/>
        </p:nvSpPr>
        <p:spPr bwMode="auto">
          <a:xfrm>
            <a:off x="6540500" y="4600575"/>
            <a:ext cx="0" cy="7000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7099" name="Rectangle 11"/>
          <p:cNvSpPr>
            <a:spLocks noChangeArrowheads="1"/>
          </p:cNvSpPr>
          <p:nvPr/>
        </p:nvSpPr>
        <p:spPr bwMode="auto">
          <a:xfrm>
            <a:off x="4516438" y="4754563"/>
            <a:ext cx="523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/>
              <a:t>77</a:t>
            </a:r>
            <a:endParaRPr lang="en-US" b="0"/>
          </a:p>
        </p:txBody>
      </p:sp>
      <p:sp>
        <p:nvSpPr>
          <p:cNvPr id="217100" name="Rectangle 12"/>
          <p:cNvSpPr>
            <a:spLocks noChangeArrowheads="1"/>
          </p:cNvSpPr>
          <p:nvPr/>
        </p:nvSpPr>
        <p:spPr bwMode="auto">
          <a:xfrm>
            <a:off x="3430588" y="4767263"/>
            <a:ext cx="523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/>
              <a:t>12</a:t>
            </a:r>
            <a:endParaRPr lang="en-US" b="0"/>
          </a:p>
        </p:txBody>
      </p:sp>
      <p:sp>
        <p:nvSpPr>
          <p:cNvPr id="217101" name="Rectangle 13"/>
          <p:cNvSpPr>
            <a:spLocks noChangeArrowheads="1"/>
          </p:cNvSpPr>
          <p:nvPr/>
        </p:nvSpPr>
        <p:spPr bwMode="auto">
          <a:xfrm>
            <a:off x="2344738" y="4767263"/>
            <a:ext cx="523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/>
              <a:t>35</a:t>
            </a:r>
            <a:endParaRPr lang="en-US" b="0"/>
          </a:p>
        </p:txBody>
      </p:sp>
      <p:sp>
        <p:nvSpPr>
          <p:cNvPr id="217102" name="Rectangle 14"/>
          <p:cNvSpPr>
            <a:spLocks noChangeArrowheads="1"/>
          </p:cNvSpPr>
          <p:nvPr/>
        </p:nvSpPr>
        <p:spPr bwMode="auto">
          <a:xfrm>
            <a:off x="1376363" y="4781550"/>
            <a:ext cx="523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/>
              <a:t>42</a:t>
            </a:r>
            <a:endParaRPr lang="en-US" b="0"/>
          </a:p>
        </p:txBody>
      </p:sp>
      <p:sp>
        <p:nvSpPr>
          <p:cNvPr id="217103" name="Rectangle 15"/>
          <p:cNvSpPr>
            <a:spLocks noChangeArrowheads="1"/>
          </p:cNvSpPr>
          <p:nvPr/>
        </p:nvSpPr>
        <p:spPr bwMode="auto">
          <a:xfrm>
            <a:off x="5559425" y="4752975"/>
            <a:ext cx="522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/>
              <a:t>  5</a:t>
            </a:r>
          </a:p>
        </p:txBody>
      </p:sp>
      <p:sp>
        <p:nvSpPr>
          <p:cNvPr id="217104" name="Rectangle 16"/>
          <p:cNvSpPr>
            <a:spLocks noChangeArrowheads="1"/>
          </p:cNvSpPr>
          <p:nvPr/>
        </p:nvSpPr>
        <p:spPr bwMode="auto">
          <a:xfrm>
            <a:off x="1524000" y="4132263"/>
            <a:ext cx="5746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/>
              <a:t>1          2          3          4            5            6</a:t>
            </a:r>
            <a:endParaRPr lang="en-US" b="0"/>
          </a:p>
        </p:txBody>
      </p:sp>
      <p:sp>
        <p:nvSpPr>
          <p:cNvPr id="217106" name="Rectangle 18"/>
          <p:cNvSpPr>
            <a:spLocks noChangeArrowheads="1"/>
          </p:cNvSpPr>
          <p:nvPr/>
        </p:nvSpPr>
        <p:spPr bwMode="auto">
          <a:xfrm>
            <a:off x="6553200" y="4584700"/>
            <a:ext cx="1152525" cy="708025"/>
          </a:xfrm>
          <a:prstGeom prst="rect">
            <a:avLst/>
          </a:prstGeom>
          <a:noFill/>
          <a:ln w="762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rgbClr val="3333FF"/>
                </a:solidFill>
              </a:rPr>
              <a:t>101</a:t>
            </a:r>
          </a:p>
        </p:txBody>
      </p:sp>
      <p:sp>
        <p:nvSpPr>
          <p:cNvPr id="217111" name="Text Box 23"/>
          <p:cNvSpPr txBox="1">
            <a:spLocks noChangeArrowheads="1"/>
          </p:cNvSpPr>
          <p:nvPr/>
        </p:nvSpPr>
        <p:spPr bwMode="auto">
          <a:xfrm>
            <a:off x="1990725" y="5524500"/>
            <a:ext cx="457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3333FF"/>
                </a:solidFill>
              </a:rPr>
              <a:t>Largest value correctly placed</a:t>
            </a:r>
          </a:p>
        </p:txBody>
      </p:sp>
    </p:spTree>
    <p:extLst>
      <p:ext uri="{BB962C8B-B14F-4D97-AF65-F5344CB8AC3E}">
        <p14:creationId xmlns:p14="http://schemas.microsoft.com/office/powerpoint/2010/main" val="6867870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“Bubbling” All the Elements</a:t>
            </a:r>
          </a:p>
        </p:txBody>
      </p:sp>
      <p:grpSp>
        <p:nvGrpSpPr>
          <p:cNvPr id="220231" name="Group 71"/>
          <p:cNvGrpSpPr>
            <a:grpSpLocks/>
          </p:cNvGrpSpPr>
          <p:nvPr/>
        </p:nvGrpSpPr>
        <p:grpSpPr bwMode="auto">
          <a:xfrm>
            <a:off x="1501775" y="1717675"/>
            <a:ext cx="6518275" cy="882650"/>
            <a:chOff x="644" y="1072"/>
            <a:chExt cx="4106" cy="556"/>
          </a:xfrm>
        </p:grpSpPr>
        <p:sp>
          <p:nvSpPr>
            <p:cNvPr id="220164" name="Rectangle 4"/>
            <p:cNvSpPr>
              <a:spLocks noChangeArrowheads="1"/>
            </p:cNvSpPr>
            <p:nvPr/>
          </p:nvSpPr>
          <p:spPr bwMode="auto">
            <a:xfrm>
              <a:off x="644" y="1332"/>
              <a:ext cx="4106" cy="29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0165" name="Line 5"/>
            <p:cNvSpPr>
              <a:spLocks noChangeShapeType="1"/>
            </p:cNvSpPr>
            <p:nvPr/>
          </p:nvSpPr>
          <p:spPr bwMode="auto">
            <a:xfrm>
              <a:off x="1280" y="1330"/>
              <a:ext cx="0" cy="29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0166" name="Line 6"/>
            <p:cNvSpPr>
              <a:spLocks noChangeShapeType="1"/>
            </p:cNvSpPr>
            <p:nvPr/>
          </p:nvSpPr>
          <p:spPr bwMode="auto">
            <a:xfrm>
              <a:off x="1921" y="1330"/>
              <a:ext cx="0" cy="2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0167" name="Line 7"/>
            <p:cNvSpPr>
              <a:spLocks noChangeShapeType="1"/>
            </p:cNvSpPr>
            <p:nvPr/>
          </p:nvSpPr>
          <p:spPr bwMode="auto">
            <a:xfrm>
              <a:off x="2575" y="1330"/>
              <a:ext cx="0" cy="2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0168" name="Line 8"/>
            <p:cNvSpPr>
              <a:spLocks noChangeShapeType="1"/>
            </p:cNvSpPr>
            <p:nvPr/>
          </p:nvSpPr>
          <p:spPr bwMode="auto">
            <a:xfrm>
              <a:off x="3274" y="1330"/>
              <a:ext cx="0" cy="2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0169" name="Line 9"/>
            <p:cNvSpPr>
              <a:spLocks noChangeShapeType="1"/>
            </p:cNvSpPr>
            <p:nvPr/>
          </p:nvSpPr>
          <p:spPr bwMode="auto">
            <a:xfrm>
              <a:off x="4001" y="1335"/>
              <a:ext cx="0" cy="28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0170" name="Rectangle 10"/>
            <p:cNvSpPr>
              <a:spLocks noChangeArrowheads="1"/>
            </p:cNvSpPr>
            <p:nvPr/>
          </p:nvSpPr>
          <p:spPr bwMode="auto">
            <a:xfrm>
              <a:off x="2726" y="1335"/>
              <a:ext cx="33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/>
                <a:t>77</a:t>
              </a:r>
              <a:endParaRPr lang="en-US" b="0"/>
            </a:p>
          </p:txBody>
        </p:sp>
        <p:sp>
          <p:nvSpPr>
            <p:cNvPr id="220171" name="Rectangle 11"/>
            <p:cNvSpPr>
              <a:spLocks noChangeArrowheads="1"/>
            </p:cNvSpPr>
            <p:nvPr/>
          </p:nvSpPr>
          <p:spPr bwMode="auto">
            <a:xfrm>
              <a:off x="2042" y="1340"/>
              <a:ext cx="33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/>
                <a:t>12</a:t>
              </a:r>
              <a:endParaRPr lang="en-US" b="0"/>
            </a:p>
          </p:txBody>
        </p:sp>
        <p:sp>
          <p:nvSpPr>
            <p:cNvPr id="220172" name="Rectangle 12"/>
            <p:cNvSpPr>
              <a:spLocks noChangeArrowheads="1"/>
            </p:cNvSpPr>
            <p:nvPr/>
          </p:nvSpPr>
          <p:spPr bwMode="auto">
            <a:xfrm>
              <a:off x="1358" y="1340"/>
              <a:ext cx="33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/>
                <a:t>35</a:t>
              </a:r>
              <a:endParaRPr lang="en-US" b="0"/>
            </a:p>
          </p:txBody>
        </p:sp>
        <p:sp>
          <p:nvSpPr>
            <p:cNvPr id="220173" name="Rectangle 13"/>
            <p:cNvSpPr>
              <a:spLocks noChangeArrowheads="1"/>
            </p:cNvSpPr>
            <p:nvPr/>
          </p:nvSpPr>
          <p:spPr bwMode="auto">
            <a:xfrm>
              <a:off x="748" y="1337"/>
              <a:ext cx="33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/>
                <a:t>42</a:t>
              </a:r>
              <a:endParaRPr lang="en-US" b="0"/>
            </a:p>
          </p:txBody>
        </p:sp>
        <p:sp>
          <p:nvSpPr>
            <p:cNvPr id="220174" name="Rectangle 14"/>
            <p:cNvSpPr>
              <a:spLocks noChangeArrowheads="1"/>
            </p:cNvSpPr>
            <p:nvPr/>
          </p:nvSpPr>
          <p:spPr bwMode="auto">
            <a:xfrm>
              <a:off x="3383" y="1335"/>
              <a:ext cx="32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/>
                <a:t>  5</a:t>
              </a:r>
            </a:p>
          </p:txBody>
        </p:sp>
        <p:sp>
          <p:nvSpPr>
            <p:cNvPr id="220175" name="Rectangle 15"/>
            <p:cNvSpPr>
              <a:spLocks noChangeArrowheads="1"/>
            </p:cNvSpPr>
            <p:nvPr/>
          </p:nvSpPr>
          <p:spPr bwMode="auto">
            <a:xfrm>
              <a:off x="841" y="1072"/>
              <a:ext cx="362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/>
                <a:t>1          2          3          4            5            6</a:t>
              </a:r>
              <a:endParaRPr lang="en-US" b="0"/>
            </a:p>
          </p:txBody>
        </p:sp>
        <p:sp>
          <p:nvSpPr>
            <p:cNvPr id="220178" name="Rectangle 18"/>
            <p:cNvSpPr>
              <a:spLocks noChangeArrowheads="1"/>
            </p:cNvSpPr>
            <p:nvPr/>
          </p:nvSpPr>
          <p:spPr bwMode="auto">
            <a:xfrm>
              <a:off x="4132" y="1335"/>
              <a:ext cx="49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/>
                <a:t> </a:t>
              </a:r>
              <a:r>
                <a:rPr lang="en-US">
                  <a:solidFill>
                    <a:srgbClr val="FF0033"/>
                  </a:solidFill>
                </a:rPr>
                <a:t>101</a:t>
              </a:r>
            </a:p>
          </p:txBody>
        </p:sp>
      </p:grpSp>
      <p:grpSp>
        <p:nvGrpSpPr>
          <p:cNvPr id="220232" name="Group 72"/>
          <p:cNvGrpSpPr>
            <a:grpSpLocks/>
          </p:cNvGrpSpPr>
          <p:nvPr/>
        </p:nvGrpSpPr>
        <p:grpSpPr bwMode="auto">
          <a:xfrm>
            <a:off x="1497013" y="2636838"/>
            <a:ext cx="6518275" cy="882650"/>
            <a:chOff x="641" y="1651"/>
            <a:chExt cx="4106" cy="556"/>
          </a:xfrm>
        </p:grpSpPr>
        <p:sp>
          <p:nvSpPr>
            <p:cNvPr id="220179" name="Rectangle 19"/>
            <p:cNvSpPr>
              <a:spLocks noChangeArrowheads="1"/>
            </p:cNvSpPr>
            <p:nvPr/>
          </p:nvSpPr>
          <p:spPr bwMode="auto">
            <a:xfrm>
              <a:off x="641" y="1911"/>
              <a:ext cx="4106" cy="29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0180" name="Line 20"/>
            <p:cNvSpPr>
              <a:spLocks noChangeShapeType="1"/>
            </p:cNvSpPr>
            <p:nvPr/>
          </p:nvSpPr>
          <p:spPr bwMode="auto">
            <a:xfrm>
              <a:off x="1277" y="1909"/>
              <a:ext cx="0" cy="29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0181" name="Line 21"/>
            <p:cNvSpPr>
              <a:spLocks noChangeShapeType="1"/>
            </p:cNvSpPr>
            <p:nvPr/>
          </p:nvSpPr>
          <p:spPr bwMode="auto">
            <a:xfrm>
              <a:off x="1918" y="1909"/>
              <a:ext cx="0" cy="2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0182" name="Line 22"/>
            <p:cNvSpPr>
              <a:spLocks noChangeShapeType="1"/>
            </p:cNvSpPr>
            <p:nvPr/>
          </p:nvSpPr>
          <p:spPr bwMode="auto">
            <a:xfrm>
              <a:off x="2572" y="1909"/>
              <a:ext cx="0" cy="2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0183" name="Line 23"/>
            <p:cNvSpPr>
              <a:spLocks noChangeShapeType="1"/>
            </p:cNvSpPr>
            <p:nvPr/>
          </p:nvSpPr>
          <p:spPr bwMode="auto">
            <a:xfrm>
              <a:off x="3271" y="1909"/>
              <a:ext cx="0" cy="2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0184" name="Line 24"/>
            <p:cNvSpPr>
              <a:spLocks noChangeShapeType="1"/>
            </p:cNvSpPr>
            <p:nvPr/>
          </p:nvSpPr>
          <p:spPr bwMode="auto">
            <a:xfrm>
              <a:off x="3998" y="1914"/>
              <a:ext cx="0" cy="28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0185" name="Rectangle 25"/>
            <p:cNvSpPr>
              <a:spLocks noChangeArrowheads="1"/>
            </p:cNvSpPr>
            <p:nvPr/>
          </p:nvSpPr>
          <p:spPr bwMode="auto">
            <a:xfrm>
              <a:off x="2723" y="1914"/>
              <a:ext cx="2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/>
                <a:t> 5</a:t>
              </a:r>
              <a:endParaRPr lang="en-US" b="0"/>
            </a:p>
          </p:txBody>
        </p:sp>
        <p:sp>
          <p:nvSpPr>
            <p:cNvPr id="220186" name="Rectangle 26"/>
            <p:cNvSpPr>
              <a:spLocks noChangeArrowheads="1"/>
            </p:cNvSpPr>
            <p:nvPr/>
          </p:nvSpPr>
          <p:spPr bwMode="auto">
            <a:xfrm>
              <a:off x="2039" y="1919"/>
              <a:ext cx="33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/>
                <a:t>42</a:t>
              </a:r>
              <a:endParaRPr lang="en-US" b="0"/>
            </a:p>
          </p:txBody>
        </p:sp>
        <p:sp>
          <p:nvSpPr>
            <p:cNvPr id="220187" name="Rectangle 27"/>
            <p:cNvSpPr>
              <a:spLocks noChangeArrowheads="1"/>
            </p:cNvSpPr>
            <p:nvPr/>
          </p:nvSpPr>
          <p:spPr bwMode="auto">
            <a:xfrm>
              <a:off x="1355" y="1919"/>
              <a:ext cx="33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/>
                <a:t>12</a:t>
              </a:r>
              <a:endParaRPr lang="en-US" b="0"/>
            </a:p>
          </p:txBody>
        </p:sp>
        <p:sp>
          <p:nvSpPr>
            <p:cNvPr id="220188" name="Rectangle 28"/>
            <p:cNvSpPr>
              <a:spLocks noChangeArrowheads="1"/>
            </p:cNvSpPr>
            <p:nvPr/>
          </p:nvSpPr>
          <p:spPr bwMode="auto">
            <a:xfrm>
              <a:off x="745" y="1916"/>
              <a:ext cx="33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/>
                <a:t>35</a:t>
              </a:r>
              <a:endParaRPr lang="en-US" b="0"/>
            </a:p>
          </p:txBody>
        </p:sp>
        <p:sp>
          <p:nvSpPr>
            <p:cNvPr id="220189" name="Rectangle 29"/>
            <p:cNvSpPr>
              <a:spLocks noChangeArrowheads="1"/>
            </p:cNvSpPr>
            <p:nvPr/>
          </p:nvSpPr>
          <p:spPr bwMode="auto">
            <a:xfrm>
              <a:off x="3380" y="1914"/>
              <a:ext cx="38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/>
                <a:t> </a:t>
              </a:r>
              <a:r>
                <a:rPr lang="en-US">
                  <a:solidFill>
                    <a:srgbClr val="FF0033"/>
                  </a:solidFill>
                </a:rPr>
                <a:t>77</a:t>
              </a:r>
            </a:p>
          </p:txBody>
        </p:sp>
        <p:sp>
          <p:nvSpPr>
            <p:cNvPr id="220190" name="Rectangle 30"/>
            <p:cNvSpPr>
              <a:spLocks noChangeArrowheads="1"/>
            </p:cNvSpPr>
            <p:nvPr/>
          </p:nvSpPr>
          <p:spPr bwMode="auto">
            <a:xfrm>
              <a:off x="838" y="1651"/>
              <a:ext cx="362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/>
                <a:t>1          2          3          4            5            6</a:t>
              </a:r>
              <a:endParaRPr lang="en-US" b="0"/>
            </a:p>
          </p:txBody>
        </p:sp>
        <p:sp>
          <p:nvSpPr>
            <p:cNvPr id="220191" name="Rectangle 31"/>
            <p:cNvSpPr>
              <a:spLocks noChangeArrowheads="1"/>
            </p:cNvSpPr>
            <p:nvPr/>
          </p:nvSpPr>
          <p:spPr bwMode="auto">
            <a:xfrm>
              <a:off x="4129" y="1914"/>
              <a:ext cx="49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/>
                <a:t> </a:t>
              </a:r>
              <a:r>
                <a:rPr lang="en-US">
                  <a:solidFill>
                    <a:srgbClr val="FF0033"/>
                  </a:solidFill>
                </a:rPr>
                <a:t>101</a:t>
              </a:r>
            </a:p>
          </p:txBody>
        </p:sp>
      </p:grpSp>
      <p:grpSp>
        <p:nvGrpSpPr>
          <p:cNvPr id="220233" name="Group 73"/>
          <p:cNvGrpSpPr>
            <a:grpSpLocks/>
          </p:cNvGrpSpPr>
          <p:nvPr/>
        </p:nvGrpSpPr>
        <p:grpSpPr bwMode="auto">
          <a:xfrm>
            <a:off x="1501775" y="3548063"/>
            <a:ext cx="6518275" cy="882650"/>
            <a:chOff x="644" y="2225"/>
            <a:chExt cx="4106" cy="556"/>
          </a:xfrm>
        </p:grpSpPr>
        <p:sp>
          <p:nvSpPr>
            <p:cNvPr id="220192" name="Rectangle 32"/>
            <p:cNvSpPr>
              <a:spLocks noChangeArrowheads="1"/>
            </p:cNvSpPr>
            <p:nvPr/>
          </p:nvSpPr>
          <p:spPr bwMode="auto">
            <a:xfrm>
              <a:off x="644" y="2485"/>
              <a:ext cx="4106" cy="29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0193" name="Line 33"/>
            <p:cNvSpPr>
              <a:spLocks noChangeShapeType="1"/>
            </p:cNvSpPr>
            <p:nvPr/>
          </p:nvSpPr>
          <p:spPr bwMode="auto">
            <a:xfrm>
              <a:off x="1280" y="2483"/>
              <a:ext cx="0" cy="29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0194" name="Line 34"/>
            <p:cNvSpPr>
              <a:spLocks noChangeShapeType="1"/>
            </p:cNvSpPr>
            <p:nvPr/>
          </p:nvSpPr>
          <p:spPr bwMode="auto">
            <a:xfrm>
              <a:off x="1921" y="2483"/>
              <a:ext cx="0" cy="2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0195" name="Line 35"/>
            <p:cNvSpPr>
              <a:spLocks noChangeShapeType="1"/>
            </p:cNvSpPr>
            <p:nvPr/>
          </p:nvSpPr>
          <p:spPr bwMode="auto">
            <a:xfrm>
              <a:off x="2575" y="2483"/>
              <a:ext cx="0" cy="2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0196" name="Line 36"/>
            <p:cNvSpPr>
              <a:spLocks noChangeShapeType="1"/>
            </p:cNvSpPr>
            <p:nvPr/>
          </p:nvSpPr>
          <p:spPr bwMode="auto">
            <a:xfrm>
              <a:off x="3274" y="2483"/>
              <a:ext cx="0" cy="2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0197" name="Line 37"/>
            <p:cNvSpPr>
              <a:spLocks noChangeShapeType="1"/>
            </p:cNvSpPr>
            <p:nvPr/>
          </p:nvSpPr>
          <p:spPr bwMode="auto">
            <a:xfrm>
              <a:off x="4001" y="2488"/>
              <a:ext cx="0" cy="28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0198" name="Rectangle 38"/>
            <p:cNvSpPr>
              <a:spLocks noChangeArrowheads="1"/>
            </p:cNvSpPr>
            <p:nvPr/>
          </p:nvSpPr>
          <p:spPr bwMode="auto">
            <a:xfrm>
              <a:off x="2726" y="2488"/>
              <a:ext cx="33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>
                  <a:solidFill>
                    <a:srgbClr val="FF0033"/>
                  </a:solidFill>
                </a:rPr>
                <a:t>42</a:t>
              </a:r>
              <a:endParaRPr lang="en-US" b="0">
                <a:solidFill>
                  <a:srgbClr val="FF0033"/>
                </a:solidFill>
              </a:endParaRPr>
            </a:p>
          </p:txBody>
        </p:sp>
        <p:sp>
          <p:nvSpPr>
            <p:cNvPr id="220199" name="Rectangle 39"/>
            <p:cNvSpPr>
              <a:spLocks noChangeArrowheads="1"/>
            </p:cNvSpPr>
            <p:nvPr/>
          </p:nvSpPr>
          <p:spPr bwMode="auto">
            <a:xfrm>
              <a:off x="2042" y="2493"/>
              <a:ext cx="2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/>
                <a:t> 5</a:t>
              </a:r>
              <a:endParaRPr lang="en-US" b="0"/>
            </a:p>
          </p:txBody>
        </p:sp>
        <p:sp>
          <p:nvSpPr>
            <p:cNvPr id="220200" name="Rectangle 40"/>
            <p:cNvSpPr>
              <a:spLocks noChangeArrowheads="1"/>
            </p:cNvSpPr>
            <p:nvPr/>
          </p:nvSpPr>
          <p:spPr bwMode="auto">
            <a:xfrm>
              <a:off x="1358" y="2493"/>
              <a:ext cx="38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/>
                <a:t> 35</a:t>
              </a:r>
              <a:endParaRPr lang="en-US" b="0"/>
            </a:p>
          </p:txBody>
        </p:sp>
        <p:sp>
          <p:nvSpPr>
            <p:cNvPr id="220201" name="Rectangle 41"/>
            <p:cNvSpPr>
              <a:spLocks noChangeArrowheads="1"/>
            </p:cNvSpPr>
            <p:nvPr/>
          </p:nvSpPr>
          <p:spPr bwMode="auto">
            <a:xfrm>
              <a:off x="748" y="2490"/>
              <a:ext cx="33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/>
                <a:t>12</a:t>
              </a:r>
              <a:endParaRPr lang="en-US" b="0"/>
            </a:p>
          </p:txBody>
        </p:sp>
        <p:sp>
          <p:nvSpPr>
            <p:cNvPr id="220202" name="Rectangle 42"/>
            <p:cNvSpPr>
              <a:spLocks noChangeArrowheads="1"/>
            </p:cNvSpPr>
            <p:nvPr/>
          </p:nvSpPr>
          <p:spPr bwMode="auto">
            <a:xfrm>
              <a:off x="3383" y="2488"/>
              <a:ext cx="38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/>
                <a:t> </a:t>
              </a:r>
              <a:r>
                <a:rPr lang="en-US">
                  <a:solidFill>
                    <a:srgbClr val="FF0033"/>
                  </a:solidFill>
                </a:rPr>
                <a:t>77</a:t>
              </a:r>
            </a:p>
          </p:txBody>
        </p:sp>
        <p:sp>
          <p:nvSpPr>
            <p:cNvPr id="220203" name="Rectangle 43"/>
            <p:cNvSpPr>
              <a:spLocks noChangeArrowheads="1"/>
            </p:cNvSpPr>
            <p:nvPr/>
          </p:nvSpPr>
          <p:spPr bwMode="auto">
            <a:xfrm>
              <a:off x="841" y="2225"/>
              <a:ext cx="362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/>
                <a:t>1          2          3          4            5            6</a:t>
              </a:r>
              <a:endParaRPr lang="en-US" b="0"/>
            </a:p>
          </p:txBody>
        </p:sp>
        <p:sp>
          <p:nvSpPr>
            <p:cNvPr id="220204" name="Rectangle 44"/>
            <p:cNvSpPr>
              <a:spLocks noChangeArrowheads="1"/>
            </p:cNvSpPr>
            <p:nvPr/>
          </p:nvSpPr>
          <p:spPr bwMode="auto">
            <a:xfrm>
              <a:off x="4132" y="2488"/>
              <a:ext cx="49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/>
                <a:t> </a:t>
              </a:r>
              <a:r>
                <a:rPr lang="en-US">
                  <a:solidFill>
                    <a:srgbClr val="FF0033"/>
                  </a:solidFill>
                </a:rPr>
                <a:t>101</a:t>
              </a:r>
            </a:p>
          </p:txBody>
        </p:sp>
      </p:grpSp>
      <p:grpSp>
        <p:nvGrpSpPr>
          <p:cNvPr id="220234" name="Group 74"/>
          <p:cNvGrpSpPr>
            <a:grpSpLocks/>
          </p:cNvGrpSpPr>
          <p:nvPr/>
        </p:nvGrpSpPr>
        <p:grpSpPr bwMode="auto">
          <a:xfrm>
            <a:off x="1497013" y="4430713"/>
            <a:ext cx="6518275" cy="882650"/>
            <a:chOff x="641" y="2781"/>
            <a:chExt cx="4106" cy="556"/>
          </a:xfrm>
        </p:grpSpPr>
        <p:sp>
          <p:nvSpPr>
            <p:cNvPr id="220205" name="Rectangle 45"/>
            <p:cNvSpPr>
              <a:spLocks noChangeArrowheads="1"/>
            </p:cNvSpPr>
            <p:nvPr/>
          </p:nvSpPr>
          <p:spPr bwMode="auto">
            <a:xfrm>
              <a:off x="641" y="3041"/>
              <a:ext cx="4106" cy="29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0206" name="Line 46"/>
            <p:cNvSpPr>
              <a:spLocks noChangeShapeType="1"/>
            </p:cNvSpPr>
            <p:nvPr/>
          </p:nvSpPr>
          <p:spPr bwMode="auto">
            <a:xfrm>
              <a:off x="1277" y="3039"/>
              <a:ext cx="0" cy="29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0207" name="Line 47"/>
            <p:cNvSpPr>
              <a:spLocks noChangeShapeType="1"/>
            </p:cNvSpPr>
            <p:nvPr/>
          </p:nvSpPr>
          <p:spPr bwMode="auto">
            <a:xfrm>
              <a:off x="1918" y="3039"/>
              <a:ext cx="0" cy="2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0208" name="Line 48"/>
            <p:cNvSpPr>
              <a:spLocks noChangeShapeType="1"/>
            </p:cNvSpPr>
            <p:nvPr/>
          </p:nvSpPr>
          <p:spPr bwMode="auto">
            <a:xfrm>
              <a:off x="2572" y="3039"/>
              <a:ext cx="0" cy="2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0209" name="Line 49"/>
            <p:cNvSpPr>
              <a:spLocks noChangeShapeType="1"/>
            </p:cNvSpPr>
            <p:nvPr/>
          </p:nvSpPr>
          <p:spPr bwMode="auto">
            <a:xfrm>
              <a:off x="3271" y="3039"/>
              <a:ext cx="0" cy="2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0210" name="Line 50"/>
            <p:cNvSpPr>
              <a:spLocks noChangeShapeType="1"/>
            </p:cNvSpPr>
            <p:nvPr/>
          </p:nvSpPr>
          <p:spPr bwMode="auto">
            <a:xfrm>
              <a:off x="3998" y="3044"/>
              <a:ext cx="0" cy="28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0211" name="Rectangle 51"/>
            <p:cNvSpPr>
              <a:spLocks noChangeArrowheads="1"/>
            </p:cNvSpPr>
            <p:nvPr/>
          </p:nvSpPr>
          <p:spPr bwMode="auto">
            <a:xfrm>
              <a:off x="2723" y="3044"/>
              <a:ext cx="33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>
                  <a:solidFill>
                    <a:srgbClr val="FF0033"/>
                  </a:solidFill>
                </a:rPr>
                <a:t>42</a:t>
              </a:r>
              <a:endParaRPr lang="en-US" b="0">
                <a:solidFill>
                  <a:srgbClr val="FF0033"/>
                </a:solidFill>
              </a:endParaRPr>
            </a:p>
          </p:txBody>
        </p:sp>
        <p:sp>
          <p:nvSpPr>
            <p:cNvPr id="220212" name="Rectangle 52"/>
            <p:cNvSpPr>
              <a:spLocks noChangeArrowheads="1"/>
            </p:cNvSpPr>
            <p:nvPr/>
          </p:nvSpPr>
          <p:spPr bwMode="auto">
            <a:xfrm>
              <a:off x="2039" y="3049"/>
              <a:ext cx="38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/>
                <a:t> </a:t>
              </a:r>
              <a:r>
                <a:rPr lang="en-US">
                  <a:solidFill>
                    <a:srgbClr val="FF0033"/>
                  </a:solidFill>
                </a:rPr>
                <a:t>35</a:t>
              </a:r>
              <a:endParaRPr lang="en-US" b="0">
                <a:solidFill>
                  <a:srgbClr val="FF0033"/>
                </a:solidFill>
              </a:endParaRPr>
            </a:p>
          </p:txBody>
        </p:sp>
        <p:sp>
          <p:nvSpPr>
            <p:cNvPr id="220213" name="Rectangle 53"/>
            <p:cNvSpPr>
              <a:spLocks noChangeArrowheads="1"/>
            </p:cNvSpPr>
            <p:nvPr/>
          </p:nvSpPr>
          <p:spPr bwMode="auto">
            <a:xfrm>
              <a:off x="1355" y="3049"/>
              <a:ext cx="32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/>
                <a:t>  5</a:t>
              </a:r>
              <a:endParaRPr lang="en-US" b="0"/>
            </a:p>
          </p:txBody>
        </p:sp>
        <p:sp>
          <p:nvSpPr>
            <p:cNvPr id="220214" name="Rectangle 54"/>
            <p:cNvSpPr>
              <a:spLocks noChangeArrowheads="1"/>
            </p:cNvSpPr>
            <p:nvPr/>
          </p:nvSpPr>
          <p:spPr bwMode="auto">
            <a:xfrm>
              <a:off x="745" y="3046"/>
              <a:ext cx="33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/>
                <a:t>12</a:t>
              </a:r>
              <a:endParaRPr lang="en-US" b="0"/>
            </a:p>
          </p:txBody>
        </p:sp>
        <p:sp>
          <p:nvSpPr>
            <p:cNvPr id="220215" name="Rectangle 55"/>
            <p:cNvSpPr>
              <a:spLocks noChangeArrowheads="1"/>
            </p:cNvSpPr>
            <p:nvPr/>
          </p:nvSpPr>
          <p:spPr bwMode="auto">
            <a:xfrm>
              <a:off x="3380" y="3044"/>
              <a:ext cx="38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/>
                <a:t> </a:t>
              </a:r>
              <a:r>
                <a:rPr lang="en-US">
                  <a:solidFill>
                    <a:srgbClr val="FF0033"/>
                  </a:solidFill>
                </a:rPr>
                <a:t>77</a:t>
              </a:r>
            </a:p>
          </p:txBody>
        </p:sp>
        <p:sp>
          <p:nvSpPr>
            <p:cNvPr id="220216" name="Rectangle 56"/>
            <p:cNvSpPr>
              <a:spLocks noChangeArrowheads="1"/>
            </p:cNvSpPr>
            <p:nvPr/>
          </p:nvSpPr>
          <p:spPr bwMode="auto">
            <a:xfrm>
              <a:off x="838" y="2781"/>
              <a:ext cx="362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/>
                <a:t>1          2          3          4            5            6</a:t>
              </a:r>
              <a:endParaRPr lang="en-US" b="0"/>
            </a:p>
          </p:txBody>
        </p:sp>
        <p:sp>
          <p:nvSpPr>
            <p:cNvPr id="220217" name="Rectangle 57"/>
            <p:cNvSpPr>
              <a:spLocks noChangeArrowheads="1"/>
            </p:cNvSpPr>
            <p:nvPr/>
          </p:nvSpPr>
          <p:spPr bwMode="auto">
            <a:xfrm>
              <a:off x="4129" y="3044"/>
              <a:ext cx="49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/>
                <a:t> </a:t>
              </a:r>
              <a:r>
                <a:rPr lang="en-US">
                  <a:solidFill>
                    <a:srgbClr val="FF0033"/>
                  </a:solidFill>
                </a:rPr>
                <a:t>101</a:t>
              </a:r>
            </a:p>
          </p:txBody>
        </p:sp>
      </p:grpSp>
      <p:grpSp>
        <p:nvGrpSpPr>
          <p:cNvPr id="220235" name="Group 75"/>
          <p:cNvGrpSpPr>
            <a:grpSpLocks/>
          </p:cNvGrpSpPr>
          <p:nvPr/>
        </p:nvGrpSpPr>
        <p:grpSpPr bwMode="auto">
          <a:xfrm>
            <a:off x="1497013" y="5351463"/>
            <a:ext cx="6518275" cy="882650"/>
            <a:chOff x="641" y="3361"/>
            <a:chExt cx="4106" cy="556"/>
          </a:xfrm>
        </p:grpSpPr>
        <p:sp>
          <p:nvSpPr>
            <p:cNvPr id="220218" name="Rectangle 58"/>
            <p:cNvSpPr>
              <a:spLocks noChangeArrowheads="1"/>
            </p:cNvSpPr>
            <p:nvPr/>
          </p:nvSpPr>
          <p:spPr bwMode="auto">
            <a:xfrm>
              <a:off x="641" y="3621"/>
              <a:ext cx="4106" cy="29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0219" name="Line 59"/>
            <p:cNvSpPr>
              <a:spLocks noChangeShapeType="1"/>
            </p:cNvSpPr>
            <p:nvPr/>
          </p:nvSpPr>
          <p:spPr bwMode="auto">
            <a:xfrm>
              <a:off x="1277" y="3619"/>
              <a:ext cx="0" cy="29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0220" name="Line 60"/>
            <p:cNvSpPr>
              <a:spLocks noChangeShapeType="1"/>
            </p:cNvSpPr>
            <p:nvPr/>
          </p:nvSpPr>
          <p:spPr bwMode="auto">
            <a:xfrm>
              <a:off x="1918" y="3619"/>
              <a:ext cx="0" cy="2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0221" name="Line 61"/>
            <p:cNvSpPr>
              <a:spLocks noChangeShapeType="1"/>
            </p:cNvSpPr>
            <p:nvPr/>
          </p:nvSpPr>
          <p:spPr bwMode="auto">
            <a:xfrm>
              <a:off x="2572" y="3619"/>
              <a:ext cx="0" cy="2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0222" name="Line 62"/>
            <p:cNvSpPr>
              <a:spLocks noChangeShapeType="1"/>
            </p:cNvSpPr>
            <p:nvPr/>
          </p:nvSpPr>
          <p:spPr bwMode="auto">
            <a:xfrm>
              <a:off x="3271" y="3619"/>
              <a:ext cx="0" cy="2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0223" name="Line 63"/>
            <p:cNvSpPr>
              <a:spLocks noChangeShapeType="1"/>
            </p:cNvSpPr>
            <p:nvPr/>
          </p:nvSpPr>
          <p:spPr bwMode="auto">
            <a:xfrm>
              <a:off x="3998" y="3624"/>
              <a:ext cx="0" cy="28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0224" name="Rectangle 64"/>
            <p:cNvSpPr>
              <a:spLocks noChangeArrowheads="1"/>
            </p:cNvSpPr>
            <p:nvPr/>
          </p:nvSpPr>
          <p:spPr bwMode="auto">
            <a:xfrm>
              <a:off x="2723" y="3624"/>
              <a:ext cx="33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>
                  <a:solidFill>
                    <a:srgbClr val="FF0033"/>
                  </a:solidFill>
                </a:rPr>
                <a:t>42</a:t>
              </a:r>
              <a:endParaRPr lang="en-US" b="0">
                <a:solidFill>
                  <a:srgbClr val="FF0033"/>
                </a:solidFill>
              </a:endParaRPr>
            </a:p>
          </p:txBody>
        </p:sp>
        <p:sp>
          <p:nvSpPr>
            <p:cNvPr id="220225" name="Rectangle 65"/>
            <p:cNvSpPr>
              <a:spLocks noChangeArrowheads="1"/>
            </p:cNvSpPr>
            <p:nvPr/>
          </p:nvSpPr>
          <p:spPr bwMode="auto">
            <a:xfrm>
              <a:off x="2039" y="3629"/>
              <a:ext cx="38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/>
                <a:t> </a:t>
              </a:r>
              <a:r>
                <a:rPr lang="en-US">
                  <a:solidFill>
                    <a:srgbClr val="FF0033"/>
                  </a:solidFill>
                </a:rPr>
                <a:t>35</a:t>
              </a:r>
              <a:endParaRPr lang="en-US" b="0">
                <a:solidFill>
                  <a:srgbClr val="FF0033"/>
                </a:solidFill>
              </a:endParaRPr>
            </a:p>
          </p:txBody>
        </p:sp>
        <p:sp>
          <p:nvSpPr>
            <p:cNvPr id="220226" name="Rectangle 66"/>
            <p:cNvSpPr>
              <a:spLocks noChangeArrowheads="1"/>
            </p:cNvSpPr>
            <p:nvPr/>
          </p:nvSpPr>
          <p:spPr bwMode="auto">
            <a:xfrm>
              <a:off x="1355" y="3629"/>
              <a:ext cx="38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/>
                <a:t> </a:t>
              </a:r>
              <a:r>
                <a:rPr lang="en-US">
                  <a:solidFill>
                    <a:srgbClr val="FF0033"/>
                  </a:solidFill>
                </a:rPr>
                <a:t>12</a:t>
              </a:r>
              <a:endParaRPr lang="en-US" b="0">
                <a:solidFill>
                  <a:srgbClr val="FF0033"/>
                </a:solidFill>
              </a:endParaRPr>
            </a:p>
          </p:txBody>
        </p:sp>
        <p:sp>
          <p:nvSpPr>
            <p:cNvPr id="220227" name="Rectangle 67"/>
            <p:cNvSpPr>
              <a:spLocks noChangeArrowheads="1"/>
            </p:cNvSpPr>
            <p:nvPr/>
          </p:nvSpPr>
          <p:spPr bwMode="auto">
            <a:xfrm>
              <a:off x="745" y="3626"/>
              <a:ext cx="2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/>
                <a:t> </a:t>
              </a:r>
              <a:r>
                <a:rPr lang="en-US">
                  <a:solidFill>
                    <a:srgbClr val="3333FF"/>
                  </a:solidFill>
                </a:rPr>
                <a:t>5</a:t>
              </a:r>
              <a:endParaRPr lang="en-US" b="0">
                <a:solidFill>
                  <a:srgbClr val="3333FF"/>
                </a:solidFill>
              </a:endParaRPr>
            </a:p>
          </p:txBody>
        </p:sp>
        <p:sp>
          <p:nvSpPr>
            <p:cNvPr id="220228" name="Rectangle 68"/>
            <p:cNvSpPr>
              <a:spLocks noChangeArrowheads="1"/>
            </p:cNvSpPr>
            <p:nvPr/>
          </p:nvSpPr>
          <p:spPr bwMode="auto">
            <a:xfrm>
              <a:off x="3380" y="3624"/>
              <a:ext cx="38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/>
                <a:t> </a:t>
              </a:r>
              <a:r>
                <a:rPr lang="en-US">
                  <a:solidFill>
                    <a:srgbClr val="FF0033"/>
                  </a:solidFill>
                </a:rPr>
                <a:t>77</a:t>
              </a:r>
            </a:p>
          </p:txBody>
        </p:sp>
        <p:sp>
          <p:nvSpPr>
            <p:cNvPr id="220229" name="Rectangle 69"/>
            <p:cNvSpPr>
              <a:spLocks noChangeArrowheads="1"/>
            </p:cNvSpPr>
            <p:nvPr/>
          </p:nvSpPr>
          <p:spPr bwMode="auto">
            <a:xfrm>
              <a:off x="838" y="3361"/>
              <a:ext cx="362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/>
                <a:t>1          2          3          4            5            6</a:t>
              </a:r>
              <a:endParaRPr lang="en-US" b="0"/>
            </a:p>
          </p:txBody>
        </p:sp>
        <p:sp>
          <p:nvSpPr>
            <p:cNvPr id="220230" name="Rectangle 70"/>
            <p:cNvSpPr>
              <a:spLocks noChangeArrowheads="1"/>
            </p:cNvSpPr>
            <p:nvPr/>
          </p:nvSpPr>
          <p:spPr bwMode="auto">
            <a:xfrm>
              <a:off x="4129" y="3624"/>
              <a:ext cx="49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/>
                <a:t> </a:t>
              </a:r>
              <a:r>
                <a:rPr lang="en-US">
                  <a:solidFill>
                    <a:srgbClr val="FF0033"/>
                  </a:solidFill>
                </a:rPr>
                <a:t>101</a:t>
              </a:r>
            </a:p>
          </p:txBody>
        </p:sp>
      </p:grpSp>
      <p:grpSp>
        <p:nvGrpSpPr>
          <p:cNvPr id="220238" name="Group 78"/>
          <p:cNvGrpSpPr>
            <a:grpSpLocks/>
          </p:cNvGrpSpPr>
          <p:nvPr/>
        </p:nvGrpSpPr>
        <p:grpSpPr bwMode="auto">
          <a:xfrm>
            <a:off x="357188" y="2143125"/>
            <a:ext cx="1011237" cy="4106863"/>
            <a:chOff x="225" y="1350"/>
            <a:chExt cx="637" cy="2587"/>
          </a:xfrm>
        </p:grpSpPr>
        <p:sp>
          <p:nvSpPr>
            <p:cNvPr id="220236" name="AutoShape 76"/>
            <p:cNvSpPr>
              <a:spLocks/>
            </p:cNvSpPr>
            <p:nvPr/>
          </p:nvSpPr>
          <p:spPr bwMode="auto">
            <a:xfrm>
              <a:off x="477" y="1350"/>
              <a:ext cx="385" cy="2587"/>
            </a:xfrm>
            <a:prstGeom prst="leftBrace">
              <a:avLst>
                <a:gd name="adj1" fmla="val 55996"/>
                <a:gd name="adj2" fmla="val 50000"/>
              </a:avLst>
            </a:prstGeom>
            <a:noFill/>
            <a:ln w="38100">
              <a:solidFill>
                <a:srgbClr val="3333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0237" name="Text Box 77"/>
            <p:cNvSpPr txBox="1">
              <a:spLocks noChangeArrowheads="1"/>
            </p:cNvSpPr>
            <p:nvPr/>
          </p:nvSpPr>
          <p:spPr bwMode="auto">
            <a:xfrm rot="-5400000">
              <a:off x="103" y="2498"/>
              <a:ext cx="5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3333FF"/>
                  </a:solidFill>
                </a:rPr>
                <a:t>N - 1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40977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0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0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0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0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0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76250" y="463550"/>
            <a:ext cx="8251825" cy="578485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endParaRPr lang="en-US" sz="2000" b="1" dirty="0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sz="2000" b="1" dirty="0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  Max inner and outer loops= N-1</a:t>
            </a:r>
            <a:endParaRPr lang="en-US" sz="2000" b="1" dirty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sz="2000" b="1" dirty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 </a:t>
            </a:r>
            <a:r>
              <a:rPr lang="en-US" sz="2000" b="1" dirty="0">
                <a:solidFill>
                  <a:srgbClr val="3333FF"/>
                </a:solidFill>
                <a:latin typeface="Courier New" pitchFamily="49" charset="0"/>
              </a:rPr>
              <a:t>loop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 smtClean="0">
                <a:solidFill>
                  <a:srgbClr val="FF0033"/>
                </a:solidFill>
                <a:latin typeface="Courier New" pitchFamily="49" charset="0"/>
              </a:rPr>
              <a:t>     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000" b="1" dirty="0">
              <a:solidFill>
                <a:srgbClr val="FF0033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 smtClean="0">
                <a:solidFill>
                  <a:srgbClr val="FF0033"/>
                </a:solidFill>
                <a:latin typeface="Courier New" pitchFamily="49" charset="0"/>
              </a:rPr>
              <a:t>   loop</a:t>
            </a:r>
            <a:endParaRPr lang="en-US" sz="2000" b="1" dirty="0">
              <a:solidFill>
                <a:srgbClr val="FF0033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      if(A[index</a:t>
            </a:r>
            <a:r>
              <a:rPr lang="en-US" sz="2000" b="1" dirty="0">
                <a:latin typeface="Courier New" pitchFamily="49" charset="0"/>
              </a:rPr>
              <a:t>] &gt; A[index + 1]) then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    Swap(A[index], A[index + 1])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  </a:t>
            </a:r>
            <a:r>
              <a:rPr lang="en-US" sz="2000" b="1" dirty="0" err="1">
                <a:latin typeface="Courier New" pitchFamily="49" charset="0"/>
              </a:rPr>
              <a:t>endif</a:t>
            </a:r>
            <a:endParaRPr lang="en-US" sz="2000" b="1" dirty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  index &lt;- index + 1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</a:t>
            </a:r>
            <a:r>
              <a:rPr lang="en-US" sz="2000" b="1" dirty="0" err="1">
                <a:solidFill>
                  <a:srgbClr val="FF0033"/>
                </a:solidFill>
                <a:latin typeface="Courier New" pitchFamily="49" charset="0"/>
              </a:rPr>
              <a:t>endloop</a:t>
            </a:r>
            <a:endParaRPr lang="en-US" sz="2000" b="1" dirty="0">
              <a:solidFill>
                <a:srgbClr val="FF0033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sz="2000" b="1" dirty="0" smtClean="0">
              <a:solidFill>
                <a:srgbClr val="3333FF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sz="2000" b="1" dirty="0">
              <a:solidFill>
                <a:srgbClr val="3333FF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 smtClean="0">
                <a:solidFill>
                  <a:srgbClr val="3333FF"/>
                </a:solidFill>
                <a:latin typeface="Courier New" pitchFamily="49" charset="0"/>
              </a:rPr>
              <a:t>  </a:t>
            </a:r>
            <a:r>
              <a:rPr lang="en-US" sz="2000" b="1" dirty="0" err="1" smtClean="0">
                <a:solidFill>
                  <a:srgbClr val="3333FF"/>
                </a:solidFill>
                <a:latin typeface="Courier New" pitchFamily="49" charset="0"/>
              </a:rPr>
              <a:t>endloop</a:t>
            </a:r>
            <a:endParaRPr lang="en-US" sz="2000" b="1" dirty="0">
              <a:solidFill>
                <a:srgbClr val="3333FF"/>
              </a:solidFill>
              <a:latin typeface="Courier New" pitchFamily="49" charset="0"/>
            </a:endParaRPr>
          </a:p>
        </p:txBody>
      </p:sp>
      <p:sp>
        <p:nvSpPr>
          <p:cNvPr id="84995" name="Line 3"/>
          <p:cNvSpPr>
            <a:spLocks noChangeShapeType="1"/>
          </p:cNvSpPr>
          <p:nvPr/>
        </p:nvSpPr>
        <p:spPr bwMode="auto">
          <a:xfrm flipH="1">
            <a:off x="2000250" y="2982913"/>
            <a:ext cx="4778375" cy="0"/>
          </a:xfrm>
          <a:prstGeom prst="line">
            <a:avLst/>
          </a:prstGeom>
          <a:noFill/>
          <a:ln w="38100">
            <a:solidFill>
              <a:srgbClr val="FF0033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996" name="Line 4"/>
          <p:cNvSpPr>
            <a:spLocks noChangeShapeType="1"/>
          </p:cNvSpPr>
          <p:nvPr/>
        </p:nvSpPr>
        <p:spPr bwMode="auto">
          <a:xfrm flipH="1">
            <a:off x="2400300" y="4987925"/>
            <a:ext cx="4378325" cy="0"/>
          </a:xfrm>
          <a:prstGeom prst="line">
            <a:avLst/>
          </a:prstGeom>
          <a:noFill/>
          <a:ln w="38100">
            <a:solidFill>
              <a:srgbClr val="FF0033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997" name="Line 5"/>
          <p:cNvSpPr>
            <a:spLocks noChangeShapeType="1"/>
          </p:cNvSpPr>
          <p:nvPr/>
        </p:nvSpPr>
        <p:spPr bwMode="auto">
          <a:xfrm>
            <a:off x="6750050" y="2982913"/>
            <a:ext cx="0" cy="2005012"/>
          </a:xfrm>
          <a:prstGeom prst="line">
            <a:avLst/>
          </a:prstGeom>
          <a:noFill/>
          <a:ln w="38100">
            <a:solidFill>
              <a:srgbClr val="FF0033"/>
            </a:solidFill>
            <a:round/>
            <a:headEnd type="none" w="sm" len="sm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998" name="Line 6"/>
          <p:cNvSpPr>
            <a:spLocks noChangeShapeType="1"/>
          </p:cNvSpPr>
          <p:nvPr/>
        </p:nvSpPr>
        <p:spPr bwMode="auto">
          <a:xfrm flipH="1">
            <a:off x="1638300" y="1962150"/>
            <a:ext cx="6049963" cy="0"/>
          </a:xfrm>
          <a:prstGeom prst="line">
            <a:avLst/>
          </a:prstGeom>
          <a:noFill/>
          <a:ln w="38100">
            <a:solidFill>
              <a:srgbClr val="3333FF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999" name="Line 7"/>
          <p:cNvSpPr>
            <a:spLocks noChangeShapeType="1"/>
          </p:cNvSpPr>
          <p:nvPr/>
        </p:nvSpPr>
        <p:spPr bwMode="auto">
          <a:xfrm flipH="1">
            <a:off x="2047875" y="5686425"/>
            <a:ext cx="5653088" cy="0"/>
          </a:xfrm>
          <a:prstGeom prst="line">
            <a:avLst/>
          </a:prstGeom>
          <a:noFill/>
          <a:ln w="38100">
            <a:solidFill>
              <a:srgbClr val="3333FF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000" name="Line 8"/>
          <p:cNvSpPr>
            <a:spLocks noChangeShapeType="1"/>
          </p:cNvSpPr>
          <p:nvPr/>
        </p:nvSpPr>
        <p:spPr bwMode="auto">
          <a:xfrm flipH="1">
            <a:off x="7673975" y="1962150"/>
            <a:ext cx="0" cy="3724275"/>
          </a:xfrm>
          <a:prstGeom prst="line">
            <a:avLst/>
          </a:prstGeom>
          <a:noFill/>
          <a:ln w="38100">
            <a:solidFill>
              <a:srgbClr val="3333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001" name="Text Box 9"/>
          <p:cNvSpPr txBox="1">
            <a:spLocks noChangeArrowheads="1"/>
          </p:cNvSpPr>
          <p:nvPr/>
        </p:nvSpPr>
        <p:spPr bwMode="auto">
          <a:xfrm rot="-5400000">
            <a:off x="6159500" y="3824288"/>
            <a:ext cx="16541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33"/>
                </a:solidFill>
              </a:rPr>
              <a:t>Inner loop</a:t>
            </a:r>
          </a:p>
        </p:txBody>
      </p:sp>
      <p:sp>
        <p:nvSpPr>
          <p:cNvPr id="85002" name="Text Box 10"/>
          <p:cNvSpPr txBox="1">
            <a:spLocks noChangeArrowheads="1"/>
          </p:cNvSpPr>
          <p:nvPr/>
        </p:nvSpPr>
        <p:spPr bwMode="auto">
          <a:xfrm rot="-5400000">
            <a:off x="7055644" y="3788569"/>
            <a:ext cx="17224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3333FF"/>
                </a:solidFill>
              </a:rPr>
              <a:t>Outer loop</a:t>
            </a:r>
          </a:p>
        </p:txBody>
      </p:sp>
    </p:spTree>
    <p:extLst>
      <p:ext uri="{BB962C8B-B14F-4D97-AF65-F5344CB8AC3E}">
        <p14:creationId xmlns:p14="http://schemas.microsoft.com/office/powerpoint/2010/main" val="334108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Bubble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x=[1 20 13 40 12 35 67 11 22 3 44 56 7];</a:t>
            </a:r>
          </a:p>
          <a:p>
            <a:r>
              <a:rPr lang="en-US" dirty="0"/>
              <a:t>l=length(x)</a:t>
            </a:r>
          </a:p>
          <a:p>
            <a:r>
              <a:rPr lang="en-US" dirty="0"/>
              <a:t>for j=1:l-1</a:t>
            </a:r>
          </a:p>
          <a:p>
            <a:r>
              <a:rPr lang="en-US" dirty="0"/>
              <a:t>    for i=1:l-1  % reduced x-j-1</a:t>
            </a:r>
          </a:p>
          <a:p>
            <a:r>
              <a:rPr lang="en-US" dirty="0"/>
              <a:t>        if x(i)&gt;x(i+1)</a:t>
            </a:r>
          </a:p>
          <a:p>
            <a:r>
              <a:rPr lang="en-US" dirty="0"/>
              <a:t>            temp= x(i);            </a:t>
            </a:r>
          </a:p>
          <a:p>
            <a:r>
              <a:rPr lang="en-US" dirty="0"/>
              <a:t>            x(i)=x(i+1);            </a:t>
            </a:r>
          </a:p>
          <a:p>
            <a:r>
              <a:rPr lang="en-US" dirty="0"/>
              <a:t>            x(i+1)=temp;            </a:t>
            </a:r>
          </a:p>
          <a:p>
            <a:r>
              <a:rPr lang="en-US" dirty="0"/>
              <a:t>        end </a:t>
            </a:r>
          </a:p>
          <a:p>
            <a:r>
              <a:rPr lang="en-US" dirty="0"/>
              <a:t>    end</a:t>
            </a:r>
          </a:p>
          <a:p>
            <a:r>
              <a:rPr lang="en-US" dirty="0"/>
              <a:t>end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067930-01E3-4455-A924-25CA6EA4CB1C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449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66800"/>
            <a:ext cx="9144000" cy="50593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 </a:t>
            </a:r>
            <a:r>
              <a:rPr lang="en-US" b="1" dirty="0" smtClean="0">
                <a:solidFill>
                  <a:srgbClr val="FF0000"/>
                </a:solidFill>
              </a:rPr>
              <a:t>Q5. Sum of rolling three dice using Monte Carlo experiment</a:t>
            </a:r>
          </a:p>
          <a:p>
            <a:r>
              <a:rPr lang="it-IT" dirty="0"/>
              <a:t>data = randi(6,[1,1000])+randi(6,[1,1000])+randi(6,[1,1000]);</a:t>
            </a:r>
          </a:p>
          <a:p>
            <a:r>
              <a:rPr lang="en-US" dirty="0"/>
              <a:t>[y, x] = </a:t>
            </a:r>
            <a:r>
              <a:rPr lang="en-US" dirty="0" err="1" smtClean="0"/>
              <a:t>hist</a:t>
            </a:r>
            <a:r>
              <a:rPr lang="en-US" dirty="0" smtClean="0"/>
              <a:t> (</a:t>
            </a:r>
            <a:r>
              <a:rPr lang="en-US" dirty="0"/>
              <a:t>data,3:18);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%% Display Results</a:t>
            </a:r>
          </a:p>
          <a:p>
            <a:r>
              <a:rPr lang="en-US" dirty="0"/>
              <a:t>bar(x, (y/length(data)))</a:t>
            </a:r>
          </a:p>
          <a:p>
            <a:r>
              <a:rPr lang="en-US" dirty="0"/>
              <a:t>p=sum(y/length(data))</a:t>
            </a:r>
          </a:p>
          <a:p>
            <a:r>
              <a:rPr lang="en-US" dirty="0"/>
              <a:t>title('sum of  three Dice Probabilities')</a:t>
            </a:r>
          </a:p>
          <a:p>
            <a:r>
              <a:rPr lang="en-US" dirty="0" err="1"/>
              <a:t>xlabel</a:t>
            </a:r>
            <a:r>
              <a:rPr lang="en-US" dirty="0"/>
              <a:t>('Dice Total')</a:t>
            </a:r>
          </a:p>
          <a:p>
            <a:r>
              <a:rPr lang="en-US" dirty="0" err="1"/>
              <a:t>ylabel</a:t>
            </a:r>
            <a:r>
              <a:rPr lang="en-US" dirty="0"/>
              <a:t>('Probability (%)')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067930-01E3-4455-A924-25CA6EA4CB1C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543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2347415" y="1351128"/>
            <a:ext cx="2538484" cy="1296538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141492" y="3316406"/>
            <a:ext cx="2279177" cy="2893326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*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**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***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****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*****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******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9905" y="302526"/>
            <a:ext cx="8229600" cy="6125570"/>
          </a:xfrm>
        </p:spPr>
        <p:txBody>
          <a:bodyPr/>
          <a:lstStyle/>
          <a:p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Nested loop</a:t>
            </a:r>
          </a:p>
          <a:p>
            <a:pPr marL="1257300" lvl="3" indent="0">
              <a:buNone/>
            </a:pPr>
            <a:r>
              <a:rPr lang="en-US" b="1" dirty="0">
                <a:solidFill>
                  <a:srgbClr val="002060"/>
                </a:solidFill>
              </a:rPr>
              <a:t>for i = 1:6</a:t>
            </a:r>
          </a:p>
          <a:p>
            <a:pPr marL="1257300" lvl="3" indent="0">
              <a:buNone/>
            </a:pPr>
            <a:r>
              <a:rPr lang="en-US" b="1" dirty="0">
                <a:solidFill>
                  <a:srgbClr val="002060"/>
                </a:solidFill>
              </a:rPr>
              <a:t>   </a:t>
            </a:r>
            <a:r>
              <a:rPr lang="en-US" b="1" dirty="0" smtClean="0">
                <a:solidFill>
                  <a:srgbClr val="002060"/>
                </a:solidFill>
              </a:rPr>
              <a:t>      for </a:t>
            </a:r>
            <a:r>
              <a:rPr lang="en-US" b="1" dirty="0">
                <a:solidFill>
                  <a:srgbClr val="002060"/>
                </a:solidFill>
              </a:rPr>
              <a:t>j = </a:t>
            </a:r>
            <a:r>
              <a:rPr lang="en-US" b="1" dirty="0" smtClean="0">
                <a:solidFill>
                  <a:srgbClr val="002060"/>
                </a:solidFill>
              </a:rPr>
              <a:t>1:3</a:t>
            </a:r>
            <a:endParaRPr lang="en-US" b="1" dirty="0">
              <a:solidFill>
                <a:srgbClr val="002060"/>
              </a:solidFill>
            </a:endParaRPr>
          </a:p>
          <a:p>
            <a:pPr marL="1257300" lvl="3" indent="0">
              <a:buNone/>
            </a:pPr>
            <a:r>
              <a:rPr lang="en-US" b="1" dirty="0">
                <a:solidFill>
                  <a:srgbClr val="002060"/>
                </a:solidFill>
              </a:rPr>
              <a:t>      </a:t>
            </a:r>
            <a:r>
              <a:rPr lang="en-US" b="1" dirty="0" smtClean="0">
                <a:solidFill>
                  <a:srgbClr val="002060"/>
                </a:solidFill>
              </a:rPr>
              <a:t>           fprintf (‘ *‘ )</a:t>
            </a:r>
            <a:endParaRPr lang="en-US" b="1" dirty="0">
              <a:solidFill>
                <a:srgbClr val="002060"/>
              </a:solidFill>
            </a:endParaRPr>
          </a:p>
          <a:p>
            <a:pPr marL="1257300" lvl="3" indent="0">
              <a:buNone/>
            </a:pPr>
            <a:r>
              <a:rPr lang="en-US" b="1" dirty="0">
                <a:solidFill>
                  <a:srgbClr val="002060"/>
                </a:solidFill>
              </a:rPr>
              <a:t>  </a:t>
            </a:r>
            <a:r>
              <a:rPr lang="en-US" b="1" dirty="0" smtClean="0">
                <a:solidFill>
                  <a:srgbClr val="002060"/>
                </a:solidFill>
              </a:rPr>
              <a:t>      </a:t>
            </a:r>
            <a:r>
              <a:rPr lang="en-US" b="1" dirty="0">
                <a:solidFill>
                  <a:srgbClr val="002060"/>
                </a:solidFill>
              </a:rPr>
              <a:t>end </a:t>
            </a:r>
          </a:p>
          <a:p>
            <a:pPr marL="1257300" lvl="3" indent="0">
              <a:buNone/>
            </a:pPr>
            <a:r>
              <a:rPr lang="en-US" b="1" dirty="0">
                <a:solidFill>
                  <a:srgbClr val="002060"/>
                </a:solidFill>
              </a:rPr>
              <a:t>    </a:t>
            </a:r>
            <a:r>
              <a:rPr lang="en-US" b="1" dirty="0" smtClean="0">
                <a:solidFill>
                  <a:srgbClr val="002060"/>
                </a:solidFill>
              </a:rPr>
              <a:t>     fprintf</a:t>
            </a:r>
            <a:r>
              <a:rPr lang="en-US" b="1" dirty="0">
                <a:solidFill>
                  <a:srgbClr val="002060"/>
                </a:solidFill>
              </a:rPr>
              <a:t>('\n')</a:t>
            </a:r>
          </a:p>
          <a:p>
            <a:pPr marL="1257300" lvl="3" indent="0">
              <a:buNone/>
            </a:pPr>
            <a:r>
              <a:rPr lang="en-US" b="1" dirty="0">
                <a:solidFill>
                  <a:srgbClr val="002060"/>
                </a:solidFill>
              </a:rPr>
              <a:t>end</a:t>
            </a:r>
          </a:p>
          <a:p>
            <a:pPr marL="0" indent="0">
              <a:buNone/>
            </a:pPr>
            <a:r>
              <a:rPr lang="en-US" b="1" u="sng" dirty="0" smtClean="0"/>
              <a:t>Output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067930-01E3-4455-A924-25CA6EA4CB1C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13" name="Curved Left Arrow 12"/>
          <p:cNvSpPr/>
          <p:nvPr/>
        </p:nvSpPr>
        <p:spPr>
          <a:xfrm>
            <a:off x="5336275" y="1426190"/>
            <a:ext cx="573206" cy="1078173"/>
          </a:xfrm>
          <a:prstGeom prst="curvedLeftArrow">
            <a:avLst/>
          </a:prstGeom>
          <a:solidFill>
            <a:srgbClr val="FFFF9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Curved Left Arrow 13"/>
          <p:cNvSpPr/>
          <p:nvPr/>
        </p:nvSpPr>
        <p:spPr>
          <a:xfrm flipH="1">
            <a:off x="846160" y="928047"/>
            <a:ext cx="696035" cy="2388359"/>
          </a:xfrm>
          <a:prstGeom prst="curvedLeftArrow">
            <a:avLst/>
          </a:prstGeom>
          <a:solidFill>
            <a:srgbClr val="FFFF9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811438" y="3316406"/>
            <a:ext cx="2388359" cy="2893326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***</a:t>
            </a:r>
          </a:p>
          <a:p>
            <a:pPr algn="ctr"/>
            <a:r>
              <a:rPr lang="en-US" sz="2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***</a:t>
            </a:r>
          </a:p>
          <a:p>
            <a:pPr algn="ctr"/>
            <a:r>
              <a:rPr lang="en-US" sz="2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***</a:t>
            </a:r>
          </a:p>
          <a:p>
            <a:pPr algn="ctr"/>
            <a:r>
              <a:rPr lang="en-US" sz="2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***</a:t>
            </a:r>
          </a:p>
          <a:p>
            <a:pPr algn="ctr"/>
            <a:r>
              <a:rPr lang="en-US" sz="2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***</a:t>
            </a:r>
          </a:p>
          <a:p>
            <a:pPr algn="ctr"/>
            <a:r>
              <a:rPr lang="en-US" sz="2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***</a:t>
            </a:r>
            <a:endParaRPr lang="en-US" sz="28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387152" y="1426190"/>
            <a:ext cx="2265529" cy="798395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i=1, 2 ,3 ,4 ,5,6</a:t>
            </a:r>
            <a:endParaRPr lang="en-US" b="1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6509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loop: while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1"/>
            <a:ext cx="6705600" cy="288331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Simple syntax</a:t>
            </a:r>
          </a:p>
          <a:p>
            <a:pPr>
              <a:buNone/>
            </a:pPr>
            <a:endParaRPr lang="en-US" dirty="0" smtClean="0"/>
          </a:p>
          <a:p>
            <a:pPr lvl="1">
              <a:buNone/>
            </a:pPr>
            <a:r>
              <a:rPr lang="en-US" sz="2000" i="1" dirty="0" smtClean="0"/>
              <a:t>		</a:t>
            </a:r>
            <a:r>
              <a:rPr lang="en-US" sz="2000" dirty="0" smtClean="0"/>
              <a:t>while</a:t>
            </a:r>
            <a:r>
              <a:rPr lang="en-US" sz="2000" i="1" dirty="0" smtClean="0"/>
              <a:t>  &lt;logical expression&gt;</a:t>
            </a:r>
          </a:p>
          <a:p>
            <a:pPr lvl="1">
              <a:buNone/>
            </a:pPr>
            <a:r>
              <a:rPr lang="en-US" sz="2000" i="1" dirty="0" smtClean="0"/>
              <a:t>			&lt;statement block&gt;</a:t>
            </a:r>
          </a:p>
          <a:p>
            <a:pPr lvl="1">
              <a:buNone/>
            </a:pPr>
            <a:r>
              <a:rPr lang="en-US" sz="2000" i="1" dirty="0" smtClean="0"/>
              <a:t>		</a:t>
            </a:r>
            <a:r>
              <a:rPr lang="en-US" sz="2000" dirty="0" smtClean="0"/>
              <a:t>end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363794" y="5791200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Example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5704" y="4100480"/>
            <a:ext cx="819796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If </a:t>
            </a:r>
            <a:r>
              <a:rPr lang="en-US" i="1" dirty="0" smtClean="0">
                <a:latin typeface="Arial" pitchFamily="34" charset="0"/>
                <a:cs typeface="Arial" pitchFamily="34" charset="0"/>
              </a:rPr>
              <a:t>&lt;logical expression&gt;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evaluates to TRUE, </a:t>
            </a:r>
            <a:r>
              <a:rPr lang="en-US" i="1" dirty="0" smtClean="0">
                <a:latin typeface="Arial" pitchFamily="34" charset="0"/>
                <a:cs typeface="Arial" pitchFamily="34" charset="0"/>
              </a:rPr>
              <a:t>&lt;statement block&gt;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is executed.</a:t>
            </a: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 Then </a:t>
            </a:r>
            <a:r>
              <a:rPr lang="en-US" i="1" dirty="0" smtClean="0">
                <a:latin typeface="Arial" pitchFamily="34" charset="0"/>
                <a:cs typeface="Arial" pitchFamily="34" charset="0"/>
              </a:rPr>
              <a:t>&lt;logical expression&gt;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is evaluated again, and if it remains true, </a:t>
            </a:r>
          </a:p>
          <a:p>
            <a:r>
              <a:rPr lang="en-US" i="1" dirty="0" smtClean="0">
                <a:latin typeface="Arial" pitchFamily="34" charset="0"/>
                <a:cs typeface="Arial" pitchFamily="34" charset="0"/>
              </a:rPr>
              <a:t>&lt;statement block&gt;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is executed again. </a:t>
            </a: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This is repeated until </a:t>
            </a:r>
            <a:r>
              <a:rPr lang="en-US" i="1" dirty="0" smtClean="0">
                <a:latin typeface="Arial" pitchFamily="34" charset="0"/>
                <a:cs typeface="Arial" pitchFamily="34" charset="0"/>
              </a:rPr>
              <a:t>&lt;logical expression&gt;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evaluates to FALSE.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8686800" y="6400800"/>
            <a:ext cx="457200" cy="365125"/>
          </a:xfrm>
          <a:prstGeom prst="rect">
            <a:avLst/>
          </a:prstGeom>
        </p:spPr>
        <p:txBody>
          <a:bodyPr/>
          <a:lstStyle/>
          <a:p>
            <a:fld id="{DA511065-AE8D-4AAE-891B-8070784DBD0C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238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while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28192" y="1586949"/>
            <a:ext cx="6705600" cy="2883310"/>
          </a:xfrm>
        </p:spPr>
        <p:txBody>
          <a:bodyPr>
            <a:normAutofit fontScale="25000" lnSpcReduction="20000"/>
          </a:bodyPr>
          <a:lstStyle/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8600" b="1" dirty="0" smtClean="0">
                <a:latin typeface="Times New Roman" pitchFamily="18" charset="0"/>
                <a:cs typeface="Times New Roman" pitchFamily="18" charset="0"/>
              </a:rPr>
              <a:t>sum=0;</a:t>
            </a:r>
          </a:p>
          <a:p>
            <a:pPr>
              <a:buNone/>
            </a:pPr>
            <a:r>
              <a:rPr lang="en-US" sz="8600" b="1" dirty="0" err="1" smtClean="0">
                <a:latin typeface="Times New Roman" pitchFamily="18" charset="0"/>
                <a:cs typeface="Times New Roman" pitchFamily="18" charset="0"/>
              </a:rPr>
              <a:t>maxsum</a:t>
            </a:r>
            <a:r>
              <a:rPr lang="en-US" sz="8600" b="1" dirty="0" smtClean="0">
                <a:latin typeface="Times New Roman" pitchFamily="18" charset="0"/>
                <a:cs typeface="Times New Roman" pitchFamily="18" charset="0"/>
              </a:rPr>
              <a:t>=10;</a:t>
            </a:r>
          </a:p>
          <a:p>
            <a:pPr>
              <a:buNone/>
            </a:pPr>
            <a:r>
              <a:rPr lang="en-US" sz="8600" b="1" dirty="0" smtClean="0">
                <a:latin typeface="Times New Roman" pitchFamily="18" charset="0"/>
                <a:cs typeface="Times New Roman" pitchFamily="18" charset="0"/>
              </a:rPr>
              <a:t>k=1;</a:t>
            </a:r>
          </a:p>
          <a:p>
            <a:pPr>
              <a:buNone/>
            </a:pPr>
            <a:r>
              <a:rPr lang="en-US" sz="8600" b="1" dirty="0" smtClean="0">
                <a:latin typeface="Times New Roman" pitchFamily="18" charset="0"/>
                <a:cs typeface="Times New Roman" pitchFamily="18" charset="0"/>
              </a:rPr>
              <a:t>while  sum&lt;</a:t>
            </a:r>
            <a:r>
              <a:rPr lang="en-US" sz="8600" b="1" dirty="0" err="1" smtClean="0">
                <a:latin typeface="Times New Roman" pitchFamily="18" charset="0"/>
                <a:cs typeface="Times New Roman" pitchFamily="18" charset="0"/>
              </a:rPr>
              <a:t>maxsum</a:t>
            </a:r>
            <a:endParaRPr lang="en-US" sz="86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8600" b="1" dirty="0" smtClean="0">
                <a:latin typeface="Times New Roman" pitchFamily="18" charset="0"/>
                <a:cs typeface="Times New Roman" pitchFamily="18" charset="0"/>
              </a:rPr>
              <a:t>	sum=</a:t>
            </a:r>
            <a:r>
              <a:rPr lang="en-US" sz="8600" b="1" dirty="0" err="1" smtClean="0">
                <a:latin typeface="Times New Roman" pitchFamily="18" charset="0"/>
                <a:cs typeface="Times New Roman" pitchFamily="18" charset="0"/>
              </a:rPr>
              <a:t>sum+k</a:t>
            </a:r>
            <a:r>
              <a:rPr lang="en-US" sz="8600" b="1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>
              <a:buNone/>
            </a:pPr>
            <a:r>
              <a:rPr lang="en-US" sz="8600" b="1" dirty="0" smtClean="0">
                <a:latin typeface="Times New Roman" pitchFamily="18" charset="0"/>
                <a:cs typeface="Times New Roman" pitchFamily="18" charset="0"/>
              </a:rPr>
              <a:t>	k=k+1</a:t>
            </a:r>
            <a:r>
              <a:rPr lang="en-US" sz="8600" b="1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>
              <a:buNone/>
            </a:pPr>
            <a:r>
              <a:rPr lang="en-US" sz="8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8600" b="1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8600" b="1" dirty="0">
                <a:latin typeface="Times New Roman" pitchFamily="18" charset="0"/>
                <a:cs typeface="Times New Roman" pitchFamily="18" charset="0"/>
              </a:rPr>
              <a:t>fprintf('%d  % d \</a:t>
            </a:r>
            <a:r>
              <a:rPr lang="en-US" sz="8600" b="1" dirty="0" err="1">
                <a:latin typeface="Times New Roman" pitchFamily="18" charset="0"/>
                <a:cs typeface="Times New Roman" pitchFamily="18" charset="0"/>
              </a:rPr>
              <a:t>n',sum</a:t>
            </a:r>
            <a:r>
              <a:rPr lang="en-US" sz="8600" b="1" dirty="0">
                <a:latin typeface="Times New Roman" pitchFamily="18" charset="0"/>
                <a:cs typeface="Times New Roman" pitchFamily="18" charset="0"/>
              </a:rPr>
              <a:t>, k);</a:t>
            </a:r>
          </a:p>
          <a:p>
            <a:pPr>
              <a:buNone/>
            </a:pPr>
            <a:r>
              <a:rPr lang="en-US" sz="8600" b="1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8600" b="1" dirty="0" smtClean="0">
                <a:latin typeface="Times New Roman" pitchFamily="18" charset="0"/>
                <a:cs typeface="Times New Roman" pitchFamily="18" charset="0"/>
              </a:rPr>
              <a:t>nd</a:t>
            </a:r>
          </a:p>
          <a:p>
            <a:pPr>
              <a:buNone/>
            </a:pPr>
            <a:endParaRPr lang="en-US" sz="4400" b="1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44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4400" b="1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4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04968" y="1205552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Example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8686800" y="6400800"/>
            <a:ext cx="457200" cy="365125"/>
          </a:xfrm>
          <a:prstGeom prst="rect">
            <a:avLst/>
          </a:prstGeom>
        </p:spPr>
        <p:txBody>
          <a:bodyPr/>
          <a:lstStyle/>
          <a:p>
            <a:fld id="{DA511065-AE8D-4AAE-891B-8070784DBD0C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237027" y="1561236"/>
            <a:ext cx="2333767" cy="2320119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endParaRPr lang="en-US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endParaRPr lang="en-US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endParaRPr lang="en-US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Output:</a:t>
            </a:r>
          </a:p>
          <a:p>
            <a:pPr algn="ctr"/>
            <a:endParaRPr lang="en-US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1   </a:t>
            </a:r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2 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3   3 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6   4 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10   5 </a:t>
            </a:r>
            <a:endParaRPr lang="en-US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endParaRPr lang="en-US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endParaRPr lang="en-US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endParaRPr lang="en-US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endParaRPr lang="en-US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endParaRPr lang="en-US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9110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while loop equivalent of for loop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770250" y="1828800"/>
            <a:ext cx="2643808" cy="260820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/>
              <a:t>k=1;</a:t>
            </a:r>
          </a:p>
          <a:p>
            <a:pPr>
              <a:buNone/>
            </a:pPr>
            <a:r>
              <a:rPr lang="en-US" sz="2000" dirty="0" smtClean="0"/>
              <a:t>while  k&lt;=10</a:t>
            </a:r>
          </a:p>
          <a:p>
            <a:pPr>
              <a:buNone/>
            </a:pPr>
            <a:r>
              <a:rPr lang="en-US" sz="2000" dirty="0" smtClean="0"/>
              <a:t>	</a:t>
            </a:r>
            <a:r>
              <a:rPr lang="en-US" sz="2000" dirty="0" err="1" smtClean="0"/>
              <a:t>disp</a:t>
            </a:r>
            <a:r>
              <a:rPr lang="en-US" sz="2000" dirty="0" smtClean="0"/>
              <a:t>(k);</a:t>
            </a:r>
          </a:p>
          <a:p>
            <a:pPr>
              <a:buNone/>
            </a:pPr>
            <a:r>
              <a:rPr lang="en-US" sz="2000" dirty="0" smtClean="0"/>
              <a:t>	k=k+1;</a:t>
            </a:r>
          </a:p>
          <a:p>
            <a:pPr>
              <a:buNone/>
            </a:pPr>
            <a:r>
              <a:rPr lang="en-US" sz="2000" dirty="0" smtClean="0"/>
              <a:t>end</a:t>
            </a:r>
            <a:endParaRPr lang="en-US" sz="20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466345" y="2196548"/>
            <a:ext cx="2643808" cy="22424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for k=1:10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	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disp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(k)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end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53985" y="1379912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Arial" pitchFamily="34" charset="0"/>
                <a:cs typeface="Arial" pitchFamily="34" charset="0"/>
              </a:rPr>
              <a:t>while loop</a:t>
            </a:r>
            <a:endParaRPr lang="en-US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674523" y="1379912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Arial" pitchFamily="34" charset="0"/>
                <a:cs typeface="Arial" pitchFamily="34" charset="0"/>
              </a:rPr>
              <a:t>for loop</a:t>
            </a:r>
            <a:endParaRPr lang="en-US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82879" y="1862052"/>
            <a:ext cx="1377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initialization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60465" y="2978727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increment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31273" y="4372495"/>
            <a:ext cx="715259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You are responsible for incrementing while loop so that the </a:t>
            </a:r>
            <a:r>
              <a:rPr lang="en-US" i="1" dirty="0" smtClean="0">
                <a:latin typeface="Arial" pitchFamily="34" charset="0"/>
                <a:cs typeface="Arial" pitchFamily="34" charset="0"/>
              </a:rPr>
              <a:t>condition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dirty="0" smtClean="0">
                <a:latin typeface="Arial" pitchFamily="34" charset="0"/>
                <a:cs typeface="Arial" pitchFamily="34" charset="0"/>
              </a:rPr>
            </a:br>
            <a:r>
              <a:rPr lang="en-US" dirty="0" smtClean="0">
                <a:latin typeface="Arial" pitchFamily="34" charset="0"/>
                <a:cs typeface="Arial" pitchFamily="34" charset="0"/>
              </a:rPr>
              <a:t>       finally becomes false. </a:t>
            </a: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Advantage of while loop: </a:t>
            </a:r>
            <a:r>
              <a:rPr lang="en-US" i="1" dirty="0" smtClean="0">
                <a:latin typeface="Arial" pitchFamily="34" charset="0"/>
                <a:cs typeface="Arial" pitchFamily="34" charset="0"/>
              </a:rPr>
              <a:t>condition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and </a:t>
            </a:r>
            <a:r>
              <a:rPr lang="en-US" i="1" dirty="0" smtClean="0">
                <a:latin typeface="Arial" pitchFamily="34" charset="0"/>
                <a:cs typeface="Arial" pitchFamily="34" charset="0"/>
              </a:rPr>
              <a:t>increment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are flexible.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4294967295"/>
          </p:nvPr>
        </p:nvSpPr>
        <p:spPr>
          <a:xfrm>
            <a:off x="8686800" y="6400800"/>
            <a:ext cx="457200" cy="365125"/>
          </a:xfrm>
          <a:prstGeom prst="rect">
            <a:avLst/>
          </a:prstGeom>
        </p:spPr>
        <p:txBody>
          <a:bodyPr/>
          <a:lstStyle/>
          <a:p>
            <a:fld id="{DA511065-AE8D-4AAE-891B-8070784DBD0C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56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0007" y="1251067"/>
            <a:ext cx="4743797" cy="3537064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smtClean="0"/>
              <a:t>syntax:</a:t>
            </a:r>
          </a:p>
          <a:p>
            <a:pPr lvl="1">
              <a:buNone/>
            </a:pPr>
            <a:r>
              <a:rPr lang="en-US" sz="2000" i="1" dirty="0" smtClean="0"/>
              <a:t>		</a:t>
            </a:r>
            <a:r>
              <a:rPr lang="en-US" sz="2000" dirty="0" smtClean="0"/>
              <a:t>switch	&lt;</a:t>
            </a:r>
            <a:r>
              <a:rPr lang="en-US" sz="2000" dirty="0" err="1" smtClean="0"/>
              <a:t>switchExpression</a:t>
            </a:r>
            <a:r>
              <a:rPr lang="en-US" sz="2000" dirty="0" smtClean="0"/>
              <a:t>&gt;</a:t>
            </a:r>
            <a:br>
              <a:rPr lang="en-US" sz="2000" dirty="0" smtClean="0"/>
            </a:br>
            <a:endParaRPr lang="en-US" sz="2000" dirty="0" smtClean="0"/>
          </a:p>
          <a:p>
            <a:pPr lvl="1">
              <a:buNone/>
            </a:pPr>
            <a:r>
              <a:rPr lang="en-US" sz="2000" dirty="0" smtClean="0"/>
              <a:t>	       case 	  &lt;case1_exp&gt;</a:t>
            </a:r>
          </a:p>
          <a:p>
            <a:pPr lvl="1">
              <a:buNone/>
            </a:pPr>
            <a:r>
              <a:rPr lang="en-US" sz="2000" dirty="0" smtClean="0"/>
              <a:t>			  &lt;statement block1&gt;</a:t>
            </a:r>
          </a:p>
          <a:p>
            <a:pPr lvl="1">
              <a:buNone/>
            </a:pPr>
            <a:r>
              <a:rPr lang="en-US" sz="2000" dirty="0" smtClean="0"/>
              <a:t>	       case 	  &lt;case2_exp&gt;</a:t>
            </a:r>
          </a:p>
          <a:p>
            <a:pPr lvl="1">
              <a:buNone/>
            </a:pPr>
            <a:r>
              <a:rPr lang="en-US" sz="2000" dirty="0" smtClean="0"/>
              <a:t>			 &lt;statement block2&gt;</a:t>
            </a:r>
          </a:p>
          <a:p>
            <a:pPr lvl="1">
              <a:buNone/>
            </a:pPr>
            <a:r>
              <a:rPr lang="en-US" sz="2000" dirty="0" smtClean="0"/>
              <a:t>	       case 	  &lt;case3_exp&gt;</a:t>
            </a:r>
          </a:p>
          <a:p>
            <a:pPr lvl="1">
              <a:buNone/>
            </a:pPr>
            <a:r>
              <a:rPr lang="en-US" sz="2000" dirty="0" smtClean="0"/>
              <a:t>			&lt;statement block3&gt;</a:t>
            </a:r>
          </a:p>
          <a:p>
            <a:pPr lvl="1">
              <a:buNone/>
            </a:pPr>
            <a:r>
              <a:rPr lang="en-US" sz="2000" dirty="0" smtClean="0"/>
              <a:t>		      …</a:t>
            </a:r>
          </a:p>
          <a:p>
            <a:pPr lvl="1">
              <a:buNone/>
            </a:pPr>
            <a:r>
              <a:rPr lang="en-US" sz="2000" dirty="0" smtClean="0"/>
              <a:t>	       otherwise</a:t>
            </a:r>
          </a:p>
          <a:p>
            <a:pPr lvl="1">
              <a:buNone/>
            </a:pPr>
            <a:r>
              <a:rPr lang="en-US" sz="2000" dirty="0" smtClean="0"/>
              <a:t>			&lt;default statement block&gt;</a:t>
            </a:r>
            <a:br>
              <a:rPr lang="en-US" sz="2000" dirty="0" smtClean="0"/>
            </a:br>
            <a:endParaRPr lang="en-US" sz="2000" i="1" dirty="0" smtClean="0"/>
          </a:p>
          <a:p>
            <a:pPr lvl="1">
              <a:buNone/>
            </a:pPr>
            <a:r>
              <a:rPr lang="en-US" sz="2000" i="1" dirty="0" smtClean="0"/>
              <a:t>		</a:t>
            </a:r>
            <a:r>
              <a:rPr lang="en-US" sz="2000" dirty="0" smtClean="0"/>
              <a:t>end</a:t>
            </a: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686800" y="6400800"/>
            <a:ext cx="457200" cy="365125"/>
          </a:xfrm>
          <a:prstGeom prst="rect">
            <a:avLst/>
          </a:prstGeom>
        </p:spPr>
        <p:txBody>
          <a:bodyPr/>
          <a:lstStyle/>
          <a:p>
            <a:fld id="{6F556AEB-951C-4E88-81F7-0F995F5B5A8C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32015" y="4912822"/>
            <a:ext cx="844333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If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switchExpression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==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caseN_exp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then &lt;statement block N&gt; is executed.</a:t>
            </a: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 Otherwise </a:t>
            </a:r>
            <a:r>
              <a:rPr lang="en-US" sz="2000" dirty="0" smtClean="0"/>
              <a:t>&lt;default statement block&gt; is executed.</a:t>
            </a:r>
          </a:p>
          <a:p>
            <a:endParaRPr lang="en-US" sz="2000" dirty="0" smtClean="0"/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Works with strings or numbers.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7005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witch ---case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[</a:t>
            </a:r>
            <a:r>
              <a:rPr lang="en-US" dirty="0" err="1"/>
              <a:t>dayNum</a:t>
            </a:r>
            <a:r>
              <a:rPr lang="en-US" dirty="0"/>
              <a:t>, </a:t>
            </a:r>
            <a:r>
              <a:rPr lang="en-US" dirty="0" err="1"/>
              <a:t>dayString</a:t>
            </a:r>
            <a:r>
              <a:rPr lang="en-US" dirty="0"/>
              <a:t>] = weekday(date, 'long', '</a:t>
            </a:r>
            <a:r>
              <a:rPr lang="en-US" dirty="0" err="1"/>
              <a:t>en_US</a:t>
            </a:r>
            <a:r>
              <a:rPr lang="en-US" dirty="0"/>
              <a:t>');</a:t>
            </a:r>
          </a:p>
          <a:p>
            <a:r>
              <a:rPr lang="en-US" dirty="0"/>
              <a:t> </a:t>
            </a:r>
            <a:r>
              <a:rPr lang="en-US" sz="1800" dirty="0" smtClean="0"/>
              <a:t>switch </a:t>
            </a:r>
            <a:r>
              <a:rPr lang="en-US" sz="1800" dirty="0" err="1"/>
              <a:t>dayString</a:t>
            </a:r>
            <a:endParaRPr lang="en-US" sz="1800" dirty="0"/>
          </a:p>
          <a:p>
            <a:r>
              <a:rPr lang="en-US" sz="1800" dirty="0"/>
              <a:t>   case 'Monday'</a:t>
            </a:r>
          </a:p>
          <a:p>
            <a:r>
              <a:rPr lang="en-US" sz="1800" dirty="0"/>
              <a:t>      </a:t>
            </a:r>
            <a:r>
              <a:rPr lang="en-US" sz="1800" dirty="0" err="1"/>
              <a:t>disp</a:t>
            </a:r>
            <a:r>
              <a:rPr lang="en-US" sz="1800" dirty="0"/>
              <a:t>('Start of the work week')</a:t>
            </a:r>
          </a:p>
          <a:p>
            <a:r>
              <a:rPr lang="en-US" sz="1800" dirty="0"/>
              <a:t>   case 'Tuesday'</a:t>
            </a:r>
          </a:p>
          <a:p>
            <a:r>
              <a:rPr lang="en-US" sz="1800" dirty="0"/>
              <a:t>      </a:t>
            </a:r>
            <a:r>
              <a:rPr lang="en-US" sz="1800" dirty="0" err="1"/>
              <a:t>disp</a:t>
            </a:r>
            <a:r>
              <a:rPr lang="en-US" sz="1800" dirty="0"/>
              <a:t>('Day 2')</a:t>
            </a:r>
          </a:p>
          <a:p>
            <a:r>
              <a:rPr lang="en-US" sz="1800" dirty="0"/>
              <a:t>   case 'Wednesday'</a:t>
            </a:r>
          </a:p>
          <a:p>
            <a:r>
              <a:rPr lang="en-US" sz="1800" dirty="0"/>
              <a:t>      </a:t>
            </a:r>
            <a:r>
              <a:rPr lang="en-US" sz="1800" dirty="0" err="1"/>
              <a:t>disp</a:t>
            </a:r>
            <a:r>
              <a:rPr lang="en-US" sz="1800" dirty="0"/>
              <a:t>('Day 3')</a:t>
            </a:r>
          </a:p>
          <a:p>
            <a:r>
              <a:rPr lang="en-US" sz="1800" dirty="0"/>
              <a:t>   case 'Thursday'</a:t>
            </a:r>
          </a:p>
          <a:p>
            <a:r>
              <a:rPr lang="en-US" sz="1800" dirty="0"/>
              <a:t>      </a:t>
            </a:r>
            <a:r>
              <a:rPr lang="en-US" sz="1800" dirty="0" err="1"/>
              <a:t>disp</a:t>
            </a:r>
            <a:r>
              <a:rPr lang="en-US" sz="1800" dirty="0"/>
              <a:t>('Day 4')</a:t>
            </a:r>
          </a:p>
          <a:p>
            <a:r>
              <a:rPr lang="en-US" sz="1800" dirty="0"/>
              <a:t>   case 'Friday'</a:t>
            </a:r>
          </a:p>
          <a:p>
            <a:r>
              <a:rPr lang="en-US" sz="1800" dirty="0"/>
              <a:t>      </a:t>
            </a:r>
            <a:r>
              <a:rPr lang="en-US" sz="1800" dirty="0" err="1"/>
              <a:t>disp</a:t>
            </a:r>
            <a:r>
              <a:rPr lang="en-US" sz="1800" dirty="0"/>
              <a:t>('Last day of the work week')</a:t>
            </a:r>
          </a:p>
          <a:p>
            <a:r>
              <a:rPr lang="en-US" sz="1800" dirty="0"/>
              <a:t>   otherwise</a:t>
            </a:r>
          </a:p>
          <a:p>
            <a:r>
              <a:rPr lang="en-US" sz="1800" dirty="0"/>
              <a:t>      </a:t>
            </a:r>
            <a:r>
              <a:rPr lang="en-US" sz="1800" dirty="0" err="1"/>
              <a:t>disp</a:t>
            </a:r>
            <a:r>
              <a:rPr lang="en-US" sz="1800" dirty="0"/>
              <a:t>('Weekend!')</a:t>
            </a:r>
          </a:p>
          <a:p>
            <a:r>
              <a:rPr lang="en-US" sz="1800" dirty="0"/>
              <a:t>end</a:t>
            </a:r>
          </a:p>
          <a:p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067930-01E3-4455-A924-25CA6EA4CB1C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31057" y="1637731"/>
            <a:ext cx="4067033" cy="4804012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 </a:t>
            </a:r>
          </a:p>
          <a:p>
            <a:r>
              <a:rPr lang="en-US" dirty="0" err="1">
                <a:solidFill>
                  <a:schemeClr val="tx1"/>
                </a:solidFill>
              </a:rPr>
              <a:t>dayString</a:t>
            </a:r>
            <a:r>
              <a:rPr lang="en-US" dirty="0">
                <a:solidFill>
                  <a:schemeClr val="tx1"/>
                </a:solidFill>
              </a:rPr>
              <a:t>=input('the </a:t>
            </a:r>
            <a:r>
              <a:rPr lang="en-US" dirty="0" err="1">
                <a:solidFill>
                  <a:schemeClr val="tx1"/>
                </a:solidFill>
              </a:rPr>
              <a:t>day','s</a:t>
            </a:r>
            <a:r>
              <a:rPr lang="en-US" dirty="0">
                <a:solidFill>
                  <a:schemeClr val="tx1"/>
                </a:solidFill>
              </a:rPr>
              <a:t>');</a:t>
            </a:r>
          </a:p>
          <a:p>
            <a:r>
              <a:rPr lang="en-US" dirty="0">
                <a:solidFill>
                  <a:schemeClr val="tx1"/>
                </a:solidFill>
              </a:rPr>
              <a:t> </a:t>
            </a:r>
          </a:p>
          <a:p>
            <a:r>
              <a:rPr lang="en-US" dirty="0">
                <a:solidFill>
                  <a:schemeClr val="tx1"/>
                </a:solidFill>
              </a:rPr>
              <a:t>switch </a:t>
            </a:r>
            <a:r>
              <a:rPr lang="en-US" dirty="0" err="1">
                <a:solidFill>
                  <a:schemeClr val="tx1"/>
                </a:solidFill>
              </a:rPr>
              <a:t>dayString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   case 'Monday'</a:t>
            </a:r>
          </a:p>
          <a:p>
            <a:r>
              <a:rPr lang="en-US" dirty="0">
                <a:solidFill>
                  <a:schemeClr val="tx1"/>
                </a:solidFill>
              </a:rPr>
              <a:t>      </a:t>
            </a:r>
            <a:r>
              <a:rPr lang="en-US" dirty="0" err="1">
                <a:solidFill>
                  <a:schemeClr val="tx1"/>
                </a:solidFill>
              </a:rPr>
              <a:t>disp</a:t>
            </a:r>
            <a:r>
              <a:rPr lang="en-US" dirty="0">
                <a:solidFill>
                  <a:schemeClr val="tx1"/>
                </a:solidFill>
              </a:rPr>
              <a:t>('Start of the work week')</a:t>
            </a:r>
          </a:p>
          <a:p>
            <a:r>
              <a:rPr lang="en-US" dirty="0">
                <a:solidFill>
                  <a:schemeClr val="tx1"/>
                </a:solidFill>
              </a:rPr>
              <a:t>   case 'Tuesday'</a:t>
            </a:r>
          </a:p>
          <a:p>
            <a:r>
              <a:rPr lang="en-US" dirty="0">
                <a:solidFill>
                  <a:schemeClr val="tx1"/>
                </a:solidFill>
              </a:rPr>
              <a:t>      </a:t>
            </a:r>
            <a:r>
              <a:rPr lang="en-US" dirty="0" err="1">
                <a:solidFill>
                  <a:schemeClr val="tx1"/>
                </a:solidFill>
              </a:rPr>
              <a:t>disp</a:t>
            </a:r>
            <a:r>
              <a:rPr lang="en-US" dirty="0">
                <a:solidFill>
                  <a:schemeClr val="tx1"/>
                </a:solidFill>
              </a:rPr>
              <a:t>('Day 2')</a:t>
            </a:r>
          </a:p>
          <a:p>
            <a:r>
              <a:rPr lang="en-US" dirty="0">
                <a:solidFill>
                  <a:schemeClr val="tx1"/>
                </a:solidFill>
              </a:rPr>
              <a:t>   case 'Wednesday'</a:t>
            </a:r>
          </a:p>
          <a:p>
            <a:r>
              <a:rPr lang="en-US" dirty="0">
                <a:solidFill>
                  <a:schemeClr val="tx1"/>
                </a:solidFill>
              </a:rPr>
              <a:t>      </a:t>
            </a:r>
            <a:r>
              <a:rPr lang="en-US" dirty="0" err="1">
                <a:solidFill>
                  <a:schemeClr val="tx1"/>
                </a:solidFill>
              </a:rPr>
              <a:t>disp</a:t>
            </a:r>
            <a:r>
              <a:rPr lang="en-US" dirty="0">
                <a:solidFill>
                  <a:schemeClr val="tx1"/>
                </a:solidFill>
              </a:rPr>
              <a:t>('Day 3')</a:t>
            </a:r>
          </a:p>
          <a:p>
            <a:r>
              <a:rPr lang="en-US" dirty="0">
                <a:solidFill>
                  <a:schemeClr val="tx1"/>
                </a:solidFill>
              </a:rPr>
              <a:t>   case 'Thursday'</a:t>
            </a:r>
          </a:p>
          <a:p>
            <a:r>
              <a:rPr lang="en-US" dirty="0">
                <a:solidFill>
                  <a:schemeClr val="tx1"/>
                </a:solidFill>
              </a:rPr>
              <a:t>      </a:t>
            </a:r>
            <a:r>
              <a:rPr lang="en-US" dirty="0" err="1">
                <a:solidFill>
                  <a:schemeClr val="tx1"/>
                </a:solidFill>
              </a:rPr>
              <a:t>disp</a:t>
            </a:r>
            <a:r>
              <a:rPr lang="en-US" dirty="0">
                <a:solidFill>
                  <a:schemeClr val="tx1"/>
                </a:solidFill>
              </a:rPr>
              <a:t>('Day 4')</a:t>
            </a:r>
          </a:p>
          <a:p>
            <a:r>
              <a:rPr lang="en-US" dirty="0">
                <a:solidFill>
                  <a:schemeClr val="tx1"/>
                </a:solidFill>
              </a:rPr>
              <a:t>   case 'Friday'</a:t>
            </a:r>
          </a:p>
          <a:p>
            <a:r>
              <a:rPr lang="en-US" dirty="0">
                <a:solidFill>
                  <a:schemeClr val="tx1"/>
                </a:solidFill>
              </a:rPr>
              <a:t>      </a:t>
            </a:r>
            <a:r>
              <a:rPr lang="en-US" dirty="0" err="1">
                <a:solidFill>
                  <a:schemeClr val="tx1"/>
                </a:solidFill>
              </a:rPr>
              <a:t>disp</a:t>
            </a:r>
            <a:r>
              <a:rPr lang="en-US" dirty="0">
                <a:solidFill>
                  <a:schemeClr val="tx1"/>
                </a:solidFill>
              </a:rPr>
              <a:t>('Last day of the work week')</a:t>
            </a:r>
          </a:p>
          <a:p>
            <a:r>
              <a:rPr lang="en-US" dirty="0">
                <a:solidFill>
                  <a:schemeClr val="tx1"/>
                </a:solidFill>
              </a:rPr>
              <a:t>   otherwise</a:t>
            </a:r>
          </a:p>
          <a:p>
            <a:r>
              <a:rPr lang="en-US" dirty="0">
                <a:solidFill>
                  <a:schemeClr val="tx1"/>
                </a:solidFill>
              </a:rPr>
              <a:t>      </a:t>
            </a:r>
            <a:r>
              <a:rPr lang="en-US" dirty="0" err="1">
                <a:solidFill>
                  <a:schemeClr val="tx1"/>
                </a:solidFill>
              </a:rPr>
              <a:t>disp</a:t>
            </a:r>
            <a:r>
              <a:rPr lang="en-US" dirty="0">
                <a:solidFill>
                  <a:schemeClr val="tx1"/>
                </a:solidFill>
              </a:rPr>
              <a:t>('Weekend!')</a:t>
            </a:r>
          </a:p>
          <a:p>
            <a:r>
              <a:rPr lang="en-US" dirty="0">
                <a:solidFill>
                  <a:schemeClr val="tx1"/>
                </a:solidFill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19568324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960" y="357116"/>
            <a:ext cx="8229600" cy="6070980"/>
          </a:xfrm>
        </p:spPr>
        <p:txBody>
          <a:bodyPr/>
          <a:lstStyle/>
          <a:p>
            <a:r>
              <a:rPr lang="en-US" dirty="0"/>
              <a:t>clear </a:t>
            </a:r>
            <a:r>
              <a:rPr lang="en-US" dirty="0" smtClean="0"/>
              <a:t>all                                      </a:t>
            </a:r>
            <a:endParaRPr lang="en-US" dirty="0"/>
          </a:p>
          <a:p>
            <a:r>
              <a:rPr lang="en-US" dirty="0"/>
              <a:t>b=0;</a:t>
            </a:r>
          </a:p>
          <a:p>
            <a:r>
              <a:rPr lang="en-US" dirty="0"/>
              <a:t>while (1)</a:t>
            </a:r>
          </a:p>
          <a:p>
            <a:r>
              <a:rPr lang="en-US" dirty="0"/>
              <a:t>    b=b+1;</a:t>
            </a:r>
          </a:p>
          <a:p>
            <a:r>
              <a:rPr lang="en-US" dirty="0"/>
              <a:t>    a=</a:t>
            </a:r>
            <a:r>
              <a:rPr lang="en-US" dirty="0" err="1"/>
              <a:t>randi</a:t>
            </a:r>
            <a:r>
              <a:rPr lang="en-US" dirty="0"/>
              <a:t>(6);</a:t>
            </a:r>
          </a:p>
          <a:p>
            <a:r>
              <a:rPr lang="pt-BR" dirty="0"/>
              <a:t>    disp( ['a=',num2str(a),'    b=', num2str(b)])</a:t>
            </a:r>
          </a:p>
          <a:p>
            <a:r>
              <a:rPr lang="en-US" dirty="0"/>
              <a:t>    if(a &gt;= b)</a:t>
            </a:r>
          </a:p>
          <a:p>
            <a:r>
              <a:rPr lang="en-US" dirty="0"/>
              <a:t>         continue;</a:t>
            </a:r>
          </a:p>
          <a:p>
            <a:r>
              <a:rPr lang="en-US" dirty="0"/>
              <a:t>    else</a:t>
            </a:r>
          </a:p>
          <a:p>
            <a:r>
              <a:rPr lang="en-US" dirty="0"/>
              <a:t>        break;</a:t>
            </a:r>
          </a:p>
          <a:p>
            <a:r>
              <a:rPr lang="en-US" dirty="0"/>
              <a:t>    end</a:t>
            </a:r>
          </a:p>
          <a:p>
            <a:r>
              <a:rPr lang="en-US" dirty="0"/>
              <a:t>end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067930-01E3-4455-A924-25CA6EA4CB1C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03760" y="3152634"/>
            <a:ext cx="3862317" cy="2852382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Output </a:t>
            </a:r>
          </a:p>
          <a:p>
            <a:pPr algn="ctr"/>
            <a:r>
              <a:rPr lang="pt-BR" sz="28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a=3    </a:t>
            </a:r>
            <a:r>
              <a:rPr lang="pt-BR" sz="28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b=1</a:t>
            </a:r>
          </a:p>
          <a:p>
            <a:pPr algn="ctr"/>
            <a:r>
              <a:rPr lang="pt-BR" sz="28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a=6    b=2</a:t>
            </a:r>
          </a:p>
          <a:p>
            <a:pPr algn="ctr"/>
            <a:r>
              <a:rPr lang="pt-BR" sz="28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a=6    b=3</a:t>
            </a:r>
          </a:p>
          <a:p>
            <a:pPr algn="ctr"/>
            <a:r>
              <a:rPr lang="pt-BR" sz="28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a=1    b=4</a:t>
            </a:r>
            <a:endParaRPr lang="en-US" sz="2800" b="1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807726" y="13648"/>
            <a:ext cx="5336274" cy="1364776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Break and continue</a:t>
            </a:r>
          </a:p>
          <a:p>
            <a:pPr algn="ctr"/>
            <a:endParaRPr lang="en-US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40780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99"/>
        </a:solidFill>
        <a:ln w="12700">
          <a:solidFill>
            <a:schemeClr val="tx1"/>
          </a:solidFill>
        </a:ln>
      </a:spPr>
      <a:bodyPr rtlCol="0" anchor="ctr"/>
      <a:lstStyle>
        <a:defPPr algn="ctr">
          <a:defRPr dirty="0" smtClean="0">
            <a:solidFill>
              <a:schemeClr val="tx1"/>
            </a:solidFill>
            <a:latin typeface="Arial" pitchFamily="34" charset="0"/>
            <a:cs typeface="Arial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tailEnd type="arrow"/>
        </a:ln>
        <a:effectLst/>
      </a:spPr>
      <a:bodyPr/>
      <a:lstStyle/>
      <a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7928</TotalTime>
  <Words>1507</Words>
  <Application>Microsoft Office PowerPoint</Application>
  <PresentationFormat>On-screen Show (4:3)</PresentationFormat>
  <Paragraphs>453</Paragraphs>
  <Slides>25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PowerPoint Presentation</vt:lpstr>
      <vt:lpstr>PowerPoint Presentation</vt:lpstr>
      <vt:lpstr>PowerPoint Presentation</vt:lpstr>
      <vt:lpstr>Conditional loop: while statement</vt:lpstr>
      <vt:lpstr>while statement</vt:lpstr>
      <vt:lpstr>while loop equivalent of for loop</vt:lpstr>
      <vt:lpstr>switch statement</vt:lpstr>
      <vt:lpstr>switch ---case</vt:lpstr>
      <vt:lpstr>PowerPoint Presentation</vt:lpstr>
      <vt:lpstr>Break and continue</vt:lpstr>
      <vt:lpstr>TPS: while &amp; switch</vt:lpstr>
      <vt:lpstr>From previous homework</vt:lpstr>
      <vt:lpstr>Applications…GCD</vt:lpstr>
      <vt:lpstr>Max Min</vt:lpstr>
      <vt:lpstr>Sorting</vt:lpstr>
      <vt:lpstr>"Bubbling Up" the Largest Element</vt:lpstr>
      <vt:lpstr>"Bubbling Up" the Largest Element</vt:lpstr>
      <vt:lpstr>"Bubbling Up" the Largest Element</vt:lpstr>
      <vt:lpstr>"Bubbling Up" the Largest Element</vt:lpstr>
      <vt:lpstr>"Bubbling Up" the Largest Element</vt:lpstr>
      <vt:lpstr>"Bubbling Up" the Largest Element</vt:lpstr>
      <vt:lpstr>“Bubbling” All the Elements</vt:lpstr>
      <vt:lpstr>PowerPoint Presentation</vt:lpstr>
      <vt:lpstr>Bubble sort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Jay Brockman</dc:creator>
  <cp:lastModifiedBy>thamira_hindi</cp:lastModifiedBy>
  <cp:revision>239</cp:revision>
  <dcterms:created xsi:type="dcterms:W3CDTF">2009-08-13T17:49:46Z</dcterms:created>
  <dcterms:modified xsi:type="dcterms:W3CDTF">2015-10-06T16:28:06Z</dcterms:modified>
</cp:coreProperties>
</file>