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7" r:id="rId3"/>
    <p:sldId id="258" r:id="rId4"/>
    <p:sldId id="260" r:id="rId5"/>
    <p:sldId id="273" r:id="rId6"/>
    <p:sldId id="266" r:id="rId7"/>
    <p:sldId id="267" r:id="rId8"/>
    <p:sldId id="269" r:id="rId9"/>
    <p:sldId id="268" r:id="rId10"/>
    <p:sldId id="264" r:id="rId11"/>
    <p:sldId id="271" r:id="rId12"/>
    <p:sldId id="272" r:id="rId13"/>
    <p:sldId id="263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2060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More Graphic (Chapter 13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b="1" dirty="0">
                <a:solidFill>
                  <a:srgbClr val="002060"/>
                </a:solidFill>
              </a:rPr>
              <a:t>2D Rotation Matrix </a:t>
            </a:r>
            <a:r>
              <a:rPr lang="en-US" b="1" dirty="0" smtClean="0">
                <a:solidFill>
                  <a:srgbClr val="002060"/>
                </a:solidFill>
              </a:rPr>
              <a:t>derivation</a:t>
            </a:r>
          </a:p>
          <a:p>
            <a:r>
              <a:rPr lang="en-US" b="1" dirty="0">
                <a:solidFill>
                  <a:srgbClr val="002060"/>
                </a:solidFill>
              </a:rPr>
              <a:t>Plotting surfaces</a:t>
            </a:r>
            <a:endParaRPr lang="en-US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002060"/>
                </a:solidFill>
              </a:rPr>
              <a:t>Images: Dimensions, rotating, flipping, mixing with </a:t>
            </a:r>
            <a:r>
              <a:rPr lang="en-US" b="1" dirty="0" smtClean="0">
                <a:solidFill>
                  <a:srgbClr val="002060"/>
                </a:solidFill>
              </a:rPr>
              <a:t>surface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Sphere plot</a:t>
            </a:r>
          </a:p>
          <a:p>
            <a:r>
              <a:rPr lang="en-US" b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3D Rotation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32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5517356" cy="7211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u="sng" dirty="0" smtClean="0"/>
                  <a:t>sphere plot: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b="0" i="1" smtClean="0">
                          <a:latin typeface="Cambria Math"/>
                        </a:rPr>
                        <m:t>Φ</m:t>
                      </m:r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r>
                        <a:rPr lang="en-US" sz="3200" b="0" i="1" smtClean="0">
                          <a:latin typeface="Cambria Math"/>
                        </a:rPr>
                        <m:t>𝑙𝑖𝑛𝑠𝑝𝑎𝑐𝑒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/>
                        </a:rPr>
                        <m:t>a</m:t>
                      </m:r>
                      <m:r>
                        <a:rPr lang="en-US" sz="3200" b="0" i="0" smtClean="0">
                          <a:latin typeface="Cambria Math"/>
                        </a:rPr>
                        <m:t> 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−</m:t>
                          </m:r>
                          <m:r>
                            <a:rPr lang="en-US" sz="3200" i="1">
                              <a:latin typeface="Cambria Math"/>
                            </a:rPr>
                            <m:t>𝑝𝑖</m:t>
                          </m:r>
                          <m:r>
                            <a:rPr lang="en-US" sz="3200" i="1">
                              <a:latin typeface="Cambria Math"/>
                            </a:rPr>
                            <m:t>:20:</m:t>
                          </m:r>
                          <m:r>
                            <a:rPr lang="en-US" sz="3200" i="1">
                              <a:latin typeface="Cambria Math"/>
                            </a:rPr>
                            <m:t>𝑝𝑖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b="0" i="0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sz="3200" b="0" i="1" smtClean="0">
                        <a:latin typeface="Cambria Math"/>
                      </a:rPr>
                      <m:t>θ</m:t>
                    </m:r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r>
                      <a:rPr lang="en-US" sz="3200" b="0" i="1" smtClean="0">
                        <a:latin typeface="Cambria Math"/>
                      </a:rPr>
                      <m:t>𝑙𝑖𝑛𝑠𝑝𝑎𝑐𝑒</m:t>
                    </m:r>
                    <m:r>
                      <a:rPr lang="en-US" sz="3200" b="0" i="1" smtClean="0">
                        <a:latin typeface="Cambria Math"/>
                      </a:rPr>
                      <m:t>[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𝑝𝑖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 sz="3200" b="0" i="1" smtClean="0">
                        <a:latin typeface="Cambria Math"/>
                      </a:rPr>
                      <m:t>:20:</m:t>
                    </m:r>
                    <m:r>
                      <a:rPr lang="en-US" sz="3200" b="0" i="1" smtClean="0">
                        <a:latin typeface="Cambria Math"/>
                      </a:rPr>
                      <m:t>𝑝𝑖</m:t>
                    </m:r>
                  </m:oMath>
                </a14:m>
                <a:r>
                  <a:rPr lang="en-US" sz="3200" dirty="0" smtClean="0"/>
                  <a:t>]</a:t>
                </a:r>
              </a:p>
              <a:p>
                <a:r>
                  <a:rPr lang="en-US" sz="3200" dirty="0" smtClean="0"/>
                  <a:t>Y</a:t>
                </a:r>
                <a:r>
                  <a:rPr lang="el-GR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r>
                      <a:rPr lang="en-US" sz="3200" b="0" i="1" smtClean="0">
                        <a:latin typeface="Cambria Math"/>
                      </a:rPr>
                      <m:t>𝑟𝑠𝑖𝑛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l-GR" sz="3200" dirty="0"/>
                          <m:t>Φ</m:t>
                        </m:r>
                      </m:e>
                    </m:d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3200" b="0" i="1" smtClean="0">
                        <a:latin typeface="Cambria Math"/>
                      </a:rPr>
                      <m:t>⁡(</m:t>
                    </m:r>
                    <m:r>
                      <m:rPr>
                        <m:sty m:val="p"/>
                      </m:rPr>
                      <a:rPr lang="el-GR" sz="3200" i="1">
                        <a:latin typeface="Cambria Math"/>
                      </a:rPr>
                      <m:t>θ</m:t>
                    </m:r>
                  </m:oMath>
                </a14:m>
                <a:r>
                  <a:rPr lang="en-US" sz="3200" dirty="0" smtClean="0"/>
                  <a:t>)</a:t>
                </a:r>
              </a:p>
              <a:p>
                <a:r>
                  <a:rPr lang="en-US" sz="3200" dirty="0" smtClean="0"/>
                  <a:t>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/>
                      </a:rPr>
                      <m:t>𝑟𝑐</m:t>
                    </m:r>
                    <m:r>
                      <a:rPr lang="en-US" sz="3200" b="0" i="1" smtClean="0">
                        <a:latin typeface="Cambria Math"/>
                      </a:rPr>
                      <m:t>𝑜𝑠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l-GR" sz="3200" dirty="0"/>
                          <m:t>Φ</m:t>
                        </m:r>
                      </m:e>
                    </m:d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sin</m:t>
                    </m:r>
                    <m:r>
                      <a:rPr lang="en-US" sz="3200" i="1">
                        <a:latin typeface="Cambria Math"/>
                      </a:rPr>
                      <m:t>⁡(</m:t>
                    </m:r>
                    <m:r>
                      <m:rPr>
                        <m:sty m:val="p"/>
                      </m:rPr>
                      <a:rPr lang="el-GR" sz="3200" i="1">
                        <a:latin typeface="Cambria Math"/>
                      </a:rPr>
                      <m:t>θ</m:t>
                    </m:r>
                  </m:oMath>
                </a14:m>
                <a:r>
                  <a:rPr lang="en-US" sz="3200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/>
                      </a:rPr>
                      <m:t>Z</m:t>
                    </m:r>
                    <m:r>
                      <a:rPr lang="en-US" sz="3200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/>
                      </a:rPr>
                      <m:t>r</m:t>
                    </m:r>
                    <m:r>
                      <a:rPr lang="en-US" sz="32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/>
                      </a:rPr>
                      <m:t>cos</m:t>
                    </m:r>
                    <m:r>
                      <a:rPr lang="en-US" sz="3200" i="1">
                        <a:latin typeface="Cambria Math"/>
                      </a:rPr>
                      <m:t>⁡(</m:t>
                    </m:r>
                    <m:r>
                      <m:rPr>
                        <m:sty m:val="p"/>
                      </m:rPr>
                      <a:rPr lang="el-GR" sz="3200" i="1">
                        <a:latin typeface="Cambria Math"/>
                      </a:rPr>
                      <m:t>θ</m:t>
                    </m:r>
                  </m:oMath>
                </a14:m>
                <a:r>
                  <a:rPr lang="en-US" sz="3200" dirty="0" smtClean="0"/>
                  <a:t>)</a:t>
                </a:r>
              </a:p>
              <a:p>
                <a:r>
                  <a:rPr lang="en-US" sz="3200" dirty="0" smtClean="0"/>
                  <a:t>surf(X,Y,Z)</a:t>
                </a:r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 smtClean="0"/>
                  <a:t> </a:t>
                </a:r>
              </a:p>
              <a:p>
                <a:endParaRPr lang="en-US" sz="3200" dirty="0" smtClean="0"/>
              </a:p>
              <a:p>
                <a:endParaRPr lang="en-US" sz="3200" dirty="0" smtClean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5517356" cy="7211013"/>
              </a:xfrm>
              <a:prstGeom prst="rect">
                <a:avLst/>
              </a:prstGeom>
              <a:blipFill rotWithShape="1">
                <a:blip r:embed="rId2"/>
                <a:stretch>
                  <a:fillRect l="-2762" t="-1099" r="-2541" b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646767"/>
            <a:ext cx="1448971" cy="1375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647020"/>
            <a:ext cx="2043112" cy="194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05600" y="4190999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x,y,z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]=sphere(20);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surf(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x,y,z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33400"/>
            <a:ext cx="3476625" cy="290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23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043"/>
            <a:ext cx="85344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3D- Rotation Matrix</a:t>
            </a:r>
            <a:br>
              <a:rPr lang="en-US" sz="2800" dirty="0" smtClean="0"/>
            </a:br>
            <a:r>
              <a:rPr lang="en-US" sz="2800" dirty="0" smtClean="0"/>
              <a:t>with respect to the Coordination Axes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52400" y="1428066"/>
            <a:ext cx="0" cy="15811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52400" y="1790016"/>
            <a:ext cx="762000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52400" y="3009216"/>
            <a:ext cx="15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57300" y="23519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4400" y="146685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Y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" y="85930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295400" y="1296189"/>
                <a:ext cx="7848600" cy="1236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3 simple  elementary rotation CCW: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1              0          0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 0</m:t>
                            </m:r>
                            <m:func>
                              <m:func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    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       −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𝑠𝑖𝑛</m:t>
                                </m:r>
                              </m:e>
                            </m:func>
                          </m:e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0          </m:t>
                            </m:r>
                            <m:func>
                              <m:func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        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𝑐𝑜𝑠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lang="en-US" sz="1600" dirty="0" smtClean="0"/>
                  <a:t>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𝑐𝑜𝑠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       0      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𝑠𝑖𝑛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   </m:t>
                            </m:r>
                          </m:e>
                          <m:e>
                            <m:r>
                              <a:rPr lang="en-US" sz="1600" i="1">
                                <a:latin typeface="Cambria Math"/>
                              </a:rPr>
                              <m:t>   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   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0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          1          0       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𝑠𝑖𝑛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      0     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𝑐𝑜𝑠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600" dirty="0" smtClean="0"/>
                  <a:t>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𝑐𝑜𝑠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     −</m:t>
                            </m:r>
                            <m:func>
                              <m:func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   0</m:t>
                                </m:r>
                              </m:e>
                            </m:func>
                            <m:r>
                              <a:rPr lang="en-US" sz="1600" i="1">
                                <a:latin typeface="Cambria Math"/>
                              </a:rPr>
                              <m:t>   </m:t>
                            </m:r>
                          </m:e>
                          <m:e>
                            <m:r>
                              <a:rPr lang="en-US" sz="1600" i="1">
                                <a:latin typeface="Cambria Math"/>
                              </a:rPr>
                              <m:t>     </m:t>
                            </m:r>
                            <m:func>
                              <m:func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       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</m:func>
                            <m:r>
                              <a:rPr lang="en-US" sz="1600" i="1">
                                <a:latin typeface="Cambria Math"/>
                              </a:rPr>
                              <m:t>   0      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0           0       1  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296189"/>
                <a:ext cx="7848600" cy="1236044"/>
              </a:xfrm>
              <a:prstGeom prst="rect">
                <a:avLst/>
              </a:prstGeom>
              <a:blipFill rotWithShape="0">
                <a:blip r:embed="rId2"/>
                <a:stretch>
                  <a:fillRect l="-466" t="-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7033728" y="308399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171700" y="2399616"/>
                <a:ext cx="6743700" cy="1849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Based on a sequence of  three Euler angles: Latitude (</a:t>
                </a:r>
                <a:r>
                  <a:rPr lang="el-GR" sz="2800" b="1" dirty="0">
                    <a:latin typeface="Times New Roman"/>
                    <a:cs typeface="Times New Roman"/>
                  </a:rPr>
                  <a:t>θ </a:t>
                </a:r>
                <a:r>
                  <a:rPr lang="en-US" sz="2800" b="1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2800" dirty="0" smtClean="0"/>
                  <a:t>around the z axis) , longitude (</a:t>
                </a:r>
                <a:r>
                  <a:rPr lang="el-GR" sz="2800" b="1" dirty="0"/>
                  <a:t>Φ </a:t>
                </a:r>
                <a:r>
                  <a:rPr lang="en-US" sz="2800" b="1" dirty="0" smtClean="0"/>
                  <a:t> </a:t>
                </a:r>
                <a:r>
                  <a:rPr lang="en-US" sz="2800" dirty="0" smtClean="0"/>
                  <a:t>east –west direction) , amount of twist </a:t>
                </a:r>
                <a:r>
                  <a:rPr lang="en-US" sz="2800" b="1" dirty="0" smtClean="0">
                    <a:latin typeface="Times New Roman"/>
                    <a:cs typeface="Times New Roman"/>
                  </a:rPr>
                  <a:t> (</a:t>
                </a:r>
                <a:r>
                  <a:rPr lang="el-GR" sz="2800" b="1" dirty="0" smtClean="0">
                    <a:latin typeface="Times New Roman"/>
                    <a:cs typeface="Times New Roman"/>
                  </a:rPr>
                  <a:t>α</a:t>
                </a:r>
                <a:r>
                  <a:rPr lang="en-US" sz="2800" dirty="0" smtClean="0">
                    <a:latin typeface="Times New Roman"/>
                    <a:cs typeface="Times New Roman"/>
                  </a:rPr>
                  <a:t>) </a:t>
                </a:r>
                <a:endParaRPr lang="en-US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</m:t>
                    </m:r>
                  </m:oMath>
                </a14:m>
                <a:r>
                  <a:rPr lang="el-GR" sz="2800" b="1" dirty="0" smtClean="0"/>
                  <a:t>Φ</a:t>
                </a:r>
                <a:r>
                  <a:rPr lang="en-US" sz="2800" b="1" dirty="0" smtClean="0"/>
                  <a:t>)|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|</m:t>
                        </m:r>
                        <m:r>
                          <a:rPr lang="en-US" sz="28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(</m:t>
                    </m:r>
                  </m:oMath>
                </a14:m>
                <a:r>
                  <a:rPr lang="el-GR" sz="2800" b="1" dirty="0">
                    <a:latin typeface="Times New Roman"/>
                    <a:cs typeface="Times New Roman"/>
                  </a:rPr>
                  <a:t>θ</a:t>
                </a:r>
                <a:r>
                  <a:rPr lang="en-US" sz="2800" b="1" dirty="0"/>
                  <a:t>)|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|</m:t>
                        </m:r>
                        <m:r>
                          <a:rPr lang="en-US" sz="28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(</m:t>
                    </m:r>
                  </m:oMath>
                </a14:m>
                <a:r>
                  <a:rPr lang="el-GR" sz="2800" b="1" dirty="0">
                    <a:latin typeface="Times New Roman"/>
                    <a:cs typeface="Times New Roman"/>
                  </a:rPr>
                  <a:t>α</a:t>
                </a:r>
                <a:r>
                  <a:rPr lang="en-US" sz="2800" b="1" dirty="0"/>
                  <a:t>)| </a:t>
                </a:r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00" y="2399616"/>
                <a:ext cx="6743700" cy="1849865"/>
              </a:xfrm>
              <a:prstGeom prst="rect">
                <a:avLst/>
              </a:prstGeom>
              <a:blipFill rotWithShape="0">
                <a:blip r:embed="rId3"/>
                <a:stretch>
                  <a:fillRect l="-1807" t="-3300" r="-452" b="-7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4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3D Rotation in  </a:t>
            </a:r>
            <a:r>
              <a:rPr lang="en-US" dirty="0" err="1" smtClean="0"/>
              <a:t>Matlab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676400"/>
            <a:ext cx="5127002" cy="4352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905000"/>
            <a:ext cx="3810000" cy="32455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609600"/>
            <a:ext cx="891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 </a:t>
            </a:r>
            <a:r>
              <a:rPr lang="en-US" dirty="0" err="1" smtClean="0"/>
              <a:t>hgtransform</a:t>
            </a:r>
            <a:r>
              <a:rPr lang="en-US" dirty="0" smtClean="0"/>
              <a:t>: composite objects ( lines, sphere, cylinder, text) and create parent object.</a:t>
            </a:r>
          </a:p>
          <a:p>
            <a:r>
              <a:rPr lang="en-US" dirty="0" smtClean="0"/>
              <a:t>2- set each object as a child to the created parent</a:t>
            </a:r>
          </a:p>
          <a:p>
            <a:r>
              <a:rPr lang="en-US" dirty="0" smtClean="0"/>
              <a:t>3- Use the transformation matrix listed below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4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44958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</a:t>
            </a:r>
            <a:r>
              <a:rPr lang="en-US" dirty="0" err="1"/>
              <a:t>rotateDumbbell</a:t>
            </a:r>
            <a:endParaRPr lang="en-US" dirty="0"/>
          </a:p>
          <a:p>
            <a:r>
              <a:rPr lang="en-US" dirty="0"/>
              <a:t>%   Make </a:t>
            </a:r>
            <a:r>
              <a:rPr lang="en-US" dirty="0" err="1"/>
              <a:t>hgtransform</a:t>
            </a:r>
            <a:r>
              <a:rPr lang="en-US" dirty="0"/>
              <a:t> object and rotate it</a:t>
            </a:r>
          </a:p>
          <a:p>
            <a:r>
              <a:rPr lang="en-US" dirty="0"/>
              <a:t>%   around object center which is displaced</a:t>
            </a:r>
          </a:p>
          <a:p>
            <a:r>
              <a:rPr lang="en-US" dirty="0"/>
              <a:t>%   from the origin.</a:t>
            </a:r>
          </a:p>
          <a:p>
            <a:r>
              <a:rPr lang="en-US" dirty="0" smtClean="0"/>
              <a:t>%</a:t>
            </a:r>
            <a:endParaRPr lang="en-US" dirty="0"/>
          </a:p>
          <a:p>
            <a:r>
              <a:rPr lang="en-US" dirty="0"/>
              <a:t>%% create two spheres connected by a line</a:t>
            </a:r>
          </a:p>
          <a:p>
            <a:r>
              <a:rPr lang="en-US" dirty="0"/>
              <a:t>[X,Y,Z]=sphere(12);</a:t>
            </a:r>
          </a:p>
          <a:p>
            <a:r>
              <a:rPr lang="es-ES" dirty="0"/>
              <a:t>hs1=surf(X,Y,Z,'</a:t>
            </a:r>
            <a:r>
              <a:rPr lang="es-ES" dirty="0" err="1"/>
              <a:t>FaceColor</a:t>
            </a:r>
            <a:r>
              <a:rPr lang="es-ES" dirty="0"/>
              <a:t>',[0.8 0.8 0.8]);</a:t>
            </a:r>
          </a:p>
          <a:p>
            <a:r>
              <a:rPr lang="en-US" dirty="0"/>
              <a:t>hold on</a:t>
            </a:r>
          </a:p>
          <a:p>
            <a:r>
              <a:rPr lang="es-ES" dirty="0"/>
              <a:t>   hs2=surf(X+3,Y,Z,'FaceColor',[0.4 0.4 0.4]);</a:t>
            </a:r>
          </a:p>
          <a:p>
            <a:r>
              <a:rPr lang="en-US" dirty="0"/>
              <a:t>hold off</a:t>
            </a:r>
          </a:p>
          <a:p>
            <a:r>
              <a:rPr lang="en-US" dirty="0"/>
              <a:t>axis equal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hL</a:t>
            </a:r>
            <a:r>
              <a:rPr lang="en-US" dirty="0"/>
              <a:t>=line([1 2],[0 0],[0 0],'LineWidth',7);</a:t>
            </a:r>
          </a:p>
          <a:p>
            <a:r>
              <a:rPr lang="pt-BR" dirty="0"/>
              <a:t>axis([-2 4 -2 4 -2 3]);</a:t>
            </a:r>
          </a:p>
          <a:p>
            <a:r>
              <a:rPr lang="en-US" dirty="0" err="1"/>
              <a:t>xlabel</a:t>
            </a:r>
            <a:r>
              <a:rPr lang="en-US" dirty="0"/>
              <a:t>('x');</a:t>
            </a:r>
            <a:r>
              <a:rPr lang="en-US" dirty="0" err="1"/>
              <a:t>ylabel</a:t>
            </a:r>
            <a:r>
              <a:rPr lang="en-US" dirty="0"/>
              <a:t>('y');</a:t>
            </a:r>
            <a:r>
              <a:rPr lang="en-US" dirty="0" err="1"/>
              <a:t>zlabel</a:t>
            </a:r>
            <a:r>
              <a:rPr lang="en-US" dirty="0"/>
              <a:t>('z')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%% aggregate into Dumbbell object</a:t>
            </a:r>
          </a:p>
          <a:p>
            <a:r>
              <a:rPr lang="en-US" dirty="0" err="1"/>
              <a:t>hDumbbell</a:t>
            </a:r>
            <a:r>
              <a:rPr lang="en-US" dirty="0"/>
              <a:t>=</a:t>
            </a:r>
            <a:r>
              <a:rPr lang="en-US" dirty="0" err="1"/>
              <a:t>hgtransform</a:t>
            </a:r>
            <a:r>
              <a:rPr lang="en-US" dirty="0"/>
              <a:t>('Parent',</a:t>
            </a:r>
            <a:r>
              <a:rPr lang="en-US" dirty="0" err="1"/>
              <a:t>gca</a:t>
            </a:r>
            <a:r>
              <a:rPr lang="en-US" dirty="0"/>
              <a:t>);</a:t>
            </a:r>
          </a:p>
          <a:p>
            <a:r>
              <a:rPr lang="en-US" dirty="0"/>
              <a:t>set(hs1,'Parent',hDumbbell);</a:t>
            </a:r>
          </a:p>
          <a:p>
            <a:r>
              <a:rPr lang="en-US" dirty="0"/>
              <a:t>set(hs2,'Parent',hDumbbell);</a:t>
            </a:r>
          </a:p>
          <a:p>
            <a:r>
              <a:rPr lang="en-US" dirty="0"/>
              <a:t>set(</a:t>
            </a:r>
            <a:r>
              <a:rPr lang="en-US" dirty="0" err="1"/>
              <a:t>hL</a:t>
            </a:r>
            <a:r>
              <a:rPr lang="en-US" dirty="0"/>
              <a:t>,'Parent',</a:t>
            </a:r>
            <a:r>
              <a:rPr lang="en-US" dirty="0" err="1"/>
              <a:t>hDumbbell</a:t>
            </a:r>
            <a:r>
              <a:rPr lang="en-US" dirty="0"/>
              <a:t>);</a:t>
            </a:r>
          </a:p>
          <a:p>
            <a:r>
              <a:rPr lang="en-US" dirty="0" err="1" smtClean="0"/>
              <a:t>drawnow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907197"/>
            <a:ext cx="45320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%% rotate around center of dumbbell</a:t>
            </a:r>
          </a:p>
          <a:p>
            <a:r>
              <a:rPr lang="da-DK" dirty="0"/>
              <a:t>%     at r=(1.5, 0, 0)</a:t>
            </a:r>
          </a:p>
          <a:p>
            <a:r>
              <a:rPr lang="en-US" dirty="0"/>
              <a:t>Delta=[1.5, 0, 0];</a:t>
            </a:r>
          </a:p>
          <a:p>
            <a:r>
              <a:rPr lang="en-US" dirty="0"/>
              <a:t>Nth=60;</a:t>
            </a:r>
          </a:p>
          <a:p>
            <a:r>
              <a:rPr lang="en-US" dirty="0"/>
              <a:t>theta=</a:t>
            </a:r>
            <a:r>
              <a:rPr lang="en-US" dirty="0" err="1"/>
              <a:t>linspace</a:t>
            </a:r>
            <a:r>
              <a:rPr lang="en-US" dirty="0"/>
              <a:t>(0,0.2*10*</a:t>
            </a:r>
            <a:r>
              <a:rPr lang="en-US" dirty="0" err="1"/>
              <a:t>pi,Nth</a:t>
            </a:r>
            <a:r>
              <a:rPr lang="en-US" dirty="0"/>
              <a:t>);</a:t>
            </a:r>
          </a:p>
          <a:p>
            <a:r>
              <a:rPr lang="en-US" dirty="0"/>
              <a:t>v=1</a:t>
            </a:r>
          </a:p>
          <a:p>
            <a:r>
              <a:rPr lang="en-US" dirty="0"/>
              <a:t>for </a:t>
            </a:r>
            <a:r>
              <a:rPr lang="en-US" dirty="0" err="1"/>
              <a:t>ith</a:t>
            </a:r>
            <a:r>
              <a:rPr lang="en-US" dirty="0"/>
              <a:t>=1:Nth</a:t>
            </a:r>
          </a:p>
          <a:p>
            <a:r>
              <a:rPr lang="en-US" dirty="0"/>
              <a:t>    Mt1=</a:t>
            </a:r>
            <a:r>
              <a:rPr lang="en-US" dirty="0" err="1"/>
              <a:t>makehgtform</a:t>
            </a:r>
            <a:r>
              <a:rPr lang="en-US" dirty="0"/>
              <a:t>('translate',-Delta);</a:t>
            </a:r>
          </a:p>
          <a:p>
            <a:r>
              <a:rPr lang="en-US" dirty="0"/>
              <a:t>    M=</a:t>
            </a:r>
            <a:r>
              <a:rPr lang="en-US" dirty="0" err="1"/>
              <a:t>makehgtform</a:t>
            </a:r>
            <a:r>
              <a:rPr lang="en-US" dirty="0"/>
              <a:t>('</a:t>
            </a:r>
            <a:r>
              <a:rPr lang="en-US" dirty="0" err="1"/>
              <a:t>yrotate</a:t>
            </a:r>
            <a:r>
              <a:rPr lang="en-US" dirty="0"/>
              <a:t>',theta(</a:t>
            </a:r>
            <a:r>
              <a:rPr lang="en-US" dirty="0" err="1"/>
              <a:t>ith</a:t>
            </a:r>
            <a:r>
              <a:rPr lang="en-US" dirty="0"/>
              <a:t>));</a:t>
            </a:r>
          </a:p>
          <a:p>
            <a:r>
              <a:rPr lang="en-US" dirty="0"/>
              <a:t>    %Mt2=</a:t>
            </a:r>
            <a:r>
              <a:rPr lang="en-US" dirty="0" err="1"/>
              <a:t>makehgtform</a:t>
            </a:r>
            <a:r>
              <a:rPr lang="en-US" dirty="0"/>
              <a:t>('scale',[.1, .1, .1]);</a:t>
            </a:r>
          </a:p>
          <a:p>
            <a:r>
              <a:rPr lang="en-US" dirty="0"/>
              <a:t>    set(hDumbbell,'Matrix',Mt2*M*Mt1);</a:t>
            </a:r>
          </a:p>
          <a:p>
            <a:r>
              <a:rPr lang="en-US" dirty="0"/>
              <a:t>    </a:t>
            </a:r>
            <a:r>
              <a:rPr lang="en-US" dirty="0" err="1"/>
              <a:t>drawnow</a:t>
            </a:r>
            <a:endParaRPr lang="en-US" dirty="0"/>
          </a:p>
          <a:p>
            <a:r>
              <a:rPr lang="en-US" dirty="0"/>
              <a:t>%     Mt2=</a:t>
            </a:r>
            <a:r>
              <a:rPr lang="en-US" dirty="0" err="1"/>
              <a:t>makehgtform</a:t>
            </a:r>
            <a:r>
              <a:rPr lang="en-US" dirty="0"/>
              <a:t>('scale',[v+0.01,v+0.01,v+0.01]); </a:t>
            </a:r>
          </a:p>
          <a:p>
            <a:r>
              <a:rPr lang="en-US" dirty="0"/>
              <a:t>%     v=v+.01;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76200"/>
            <a:ext cx="3276600" cy="46166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Rotating dumbbell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14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991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502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01782" y="0"/>
                <a:ext cx="8229600" cy="1143000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:r>
                  <a:rPr lang="en-US" sz="2800" dirty="0"/>
                  <a:t/>
                </a:r>
                <a:br>
                  <a:rPr lang="en-US" sz="2800" dirty="0"/>
                </a:br>
                <a:r>
                  <a:rPr lang="en-US" sz="2800" b="1" dirty="0" smtClean="0">
                    <a:solidFill>
                      <a:srgbClr val="002060"/>
                    </a:solidFill>
                  </a:rPr>
                  <a:t>2D Rotation Matrix derivation</a:t>
                </a:r>
                <a:br>
                  <a:rPr lang="en-US" sz="2800" b="1" dirty="0" smtClean="0">
                    <a:solidFill>
                      <a:srgbClr val="002060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𝑂𝐶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𝑂𝐵</m:t>
                    </m:r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</a:rPr>
                      <m:t>𝐵𝐶</m:t>
                    </m:r>
                  </m:oMath>
                </a14:m>
                <a:r>
                  <a:rPr lang="en-US" sz="2800" b="0" dirty="0" smtClean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𝑂𝐺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𝑂𝐹</m:t>
                    </m:r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r>
                      <a:rPr lang="en-US" sz="2800" b="0" i="1" smtClean="0">
                        <a:latin typeface="Cambria Math"/>
                      </a:rPr>
                      <m:t>𝐹𝐺</m:t>
                    </m:r>
                  </m:oMath>
                </a14:m>
                <a:r>
                  <a:rPr lang="en-US" sz="2800" b="0" dirty="0" smtClean="0"/>
                  <a:t/>
                </a:r>
                <a:br>
                  <a:rPr lang="en-US" sz="2800" b="0" dirty="0" smtClean="0"/>
                </a:br>
                <a:r>
                  <a:rPr lang="en-US" sz="2800" b="0" dirty="0" smtClean="0"/>
                  <a:t/>
                </a:r>
                <a:br>
                  <a:rPr lang="en-US" sz="2800" b="0" dirty="0" smtClean="0"/>
                </a:b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01782" y="0"/>
                <a:ext cx="8229600" cy="1143000"/>
              </a:xfrm>
              <a:blipFill rotWithShape="1">
                <a:blip r:embed="rId2"/>
                <a:stretch>
                  <a:fillRect t="-70745" b="-80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72" y="1676400"/>
            <a:ext cx="8312727" cy="4309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530435" y="4119740"/>
                <a:ext cx="349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435" y="4119740"/>
                <a:ext cx="34982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4827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72200" y="4147066"/>
                <a:ext cx="2819400" cy="1110625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   Rotation matrix (CW)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𝑜𝑠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/>
                              </a:rPr>
                              <m:t>θ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𝑠𝑖𝑛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el-GR" i="1">
                                <a:latin typeface="Cambria Math"/>
                              </a:rPr>
                              <m:t>θ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𝑠𝑖𝑛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el-GR" i="1">
                                <a:latin typeface="Cambria Math"/>
                              </a:rPr>
                              <m:t>θ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𝑐𝑜𝑠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el-GR" i="1">
                                <a:latin typeface="Cambria Math"/>
                              </a:rPr>
                              <m:t>θ</m:t>
                            </m:r>
                          </m:e>
                        </m:mr>
                      </m:m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147066"/>
                <a:ext cx="2819400" cy="1110625"/>
              </a:xfrm>
              <a:prstGeom prst="rect">
                <a:avLst/>
              </a:prstGeom>
              <a:blipFill rotWithShape="1">
                <a:blip r:embed="rId5"/>
                <a:stretch>
                  <a:fillRect l="-1499" t="-1604" b="-6417"/>
                </a:stretch>
              </a:blipFill>
              <a:ln w="28575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79127" y="5389200"/>
                <a:ext cx="2819400" cy="1110625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   Rotation matrix (CCW)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𝑜𝑠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/>
                              </a:rPr>
                              <m:t>θ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𝑠𝑖𝑛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el-GR" i="1">
                                <a:latin typeface="Cambria Math"/>
                              </a:rPr>
                              <m:t>θ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𝑠𝑖𝑛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el-GR" i="1">
                                <a:latin typeface="Cambria Math"/>
                              </a:rPr>
                              <m:t>θ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𝑐𝑜𝑠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el-GR" i="1">
                                <a:latin typeface="Cambria Math"/>
                              </a:rPr>
                              <m:t>θ</m:t>
                            </m:r>
                          </m:e>
                        </m:mr>
                      </m:m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127" y="5389200"/>
                <a:ext cx="2819400" cy="1110625"/>
              </a:xfrm>
              <a:prstGeom prst="rect">
                <a:avLst/>
              </a:prstGeom>
              <a:blipFill rotWithShape="1">
                <a:blip r:embed="rId6"/>
                <a:stretch>
                  <a:fillRect l="-1499" t="-1604" b="-6417"/>
                </a:stretch>
              </a:blipFill>
              <a:ln w="28575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0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76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  <a:b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Rotate a line by pi, 2*pi</a:t>
            </a:r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066800"/>
            <a:ext cx="533400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clf</a:t>
            </a:r>
            <a:endParaRPr lang="en-US" dirty="0"/>
          </a:p>
          <a:p>
            <a:r>
              <a:rPr lang="en-US" dirty="0" err="1"/>
              <a:t>rp</a:t>
            </a:r>
            <a:r>
              <a:rPr lang="en-US" dirty="0"/>
              <a:t> =[3 6;1 2];</a:t>
            </a:r>
          </a:p>
          <a:p>
            <a:r>
              <a:rPr lang="en-US" dirty="0"/>
              <a:t>l</a:t>
            </a:r>
            <a:r>
              <a:rPr lang="en-US" dirty="0" smtClean="0"/>
              <a:t>ine (</a:t>
            </a:r>
            <a:r>
              <a:rPr lang="en-US" dirty="0" err="1"/>
              <a:t>rp</a:t>
            </a:r>
            <a:r>
              <a:rPr lang="en-US" dirty="0"/>
              <a:t>(1,:),</a:t>
            </a:r>
            <a:r>
              <a:rPr lang="en-US" dirty="0" err="1"/>
              <a:t>rp</a:t>
            </a:r>
            <a:r>
              <a:rPr lang="en-US" dirty="0"/>
              <a:t>(2,:));</a:t>
            </a:r>
          </a:p>
          <a:p>
            <a:r>
              <a:rPr lang="pt-BR" dirty="0"/>
              <a:t>axis([-8 8 -8 8]);</a:t>
            </a:r>
          </a:p>
          <a:p>
            <a:r>
              <a:rPr lang="en-US" dirty="0"/>
              <a:t>for theta = 0:pi/4:pi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rot=[</a:t>
            </a:r>
            <a:r>
              <a:rPr lang="en-US" dirty="0" err="1"/>
              <a:t>cos</a:t>
            </a:r>
            <a:r>
              <a:rPr lang="en-US" dirty="0"/>
              <a:t>(theta), sin(theta); -sin(theta) </a:t>
            </a:r>
            <a:r>
              <a:rPr lang="en-US" dirty="0" err="1"/>
              <a:t>cos</a:t>
            </a:r>
            <a:r>
              <a:rPr lang="en-US" dirty="0"/>
              <a:t>(theta)];</a:t>
            </a:r>
          </a:p>
          <a:p>
            <a:r>
              <a:rPr lang="en-US" dirty="0"/>
              <a:t>    %rot=[-</a:t>
            </a:r>
            <a:r>
              <a:rPr lang="en-US" dirty="0" err="1"/>
              <a:t>cos</a:t>
            </a:r>
            <a:r>
              <a:rPr lang="en-US" dirty="0"/>
              <a:t>(theta), sin(theta); sin(theta) </a:t>
            </a:r>
            <a:r>
              <a:rPr lang="en-US" dirty="0" err="1"/>
              <a:t>cos</a:t>
            </a:r>
            <a:r>
              <a:rPr lang="en-US" dirty="0"/>
              <a:t>(theta)];</a:t>
            </a:r>
          </a:p>
          <a:p>
            <a:r>
              <a:rPr lang="en-US" dirty="0"/>
              <a:t>    r=rot*</a:t>
            </a:r>
            <a:r>
              <a:rPr lang="en-US" dirty="0" err="1"/>
              <a:t>rp</a:t>
            </a:r>
            <a:r>
              <a:rPr lang="en-US" dirty="0"/>
              <a:t>;</a:t>
            </a:r>
          </a:p>
          <a:p>
            <a:r>
              <a:rPr lang="en-US" dirty="0"/>
              <a:t>    line(r(1,:), r(2,:));</a:t>
            </a:r>
          </a:p>
          <a:p>
            <a:r>
              <a:rPr lang="en-US" dirty="0"/>
              <a:t>end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46655"/>
            <a:ext cx="2952383" cy="234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825" y="4604272"/>
            <a:ext cx="3058173" cy="2253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604272"/>
            <a:ext cx="2788753" cy="2288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420612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line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0399" y="4247691"/>
            <a:ext cx="271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Rotation 180 degree (pi)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58634" y="4206121"/>
            <a:ext cx="271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Rotation 360 degree (2*pi)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4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229600" cy="1249362"/>
          </a:xfrm>
        </p:spPr>
        <p:txBody>
          <a:bodyPr>
            <a:normAutofit/>
          </a:bodyPr>
          <a:lstStyle/>
          <a:p>
            <a:pPr algn="l"/>
            <a:r>
              <a:rPr lang="en-US" sz="2400" b="1" u="sng" dirty="0" smtClean="0"/>
              <a:t>Question</a:t>
            </a:r>
            <a:r>
              <a:rPr lang="en-US" sz="2400" dirty="0" smtClean="0"/>
              <a:t>:   Rotate a polygon ABCD  pi/4, pi/2, …..2*pi </a:t>
            </a:r>
            <a:br>
              <a:rPr lang="en-US" sz="2400" dirty="0" smtClean="0"/>
            </a:br>
            <a:r>
              <a:rPr lang="en-US" sz="2400" dirty="0" smtClean="0"/>
              <a:t>A( 0,0), B(4, 1), C(2, -4), D(-1, -3)</a:t>
            </a:r>
            <a:endParaRPr lang="en-US" sz="24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28151"/>
            <a:ext cx="3678382" cy="311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33799"/>
            <a:ext cx="3809999" cy="31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3678382" cy="266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38200"/>
            <a:ext cx="3810000" cy="281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853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surfaces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6988264" cy="529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09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14699"/>
            <a:ext cx="3086100" cy="4762337"/>
          </a:xfrm>
          <a:ln w="28575">
            <a:solidFill>
              <a:srgbClr val="002060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%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demoSurf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%%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parameters</a:t>
            </a:r>
          </a:p>
          <a:p>
            <a:pPr algn="l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Nx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=50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l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xmin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=-2;</a:t>
            </a:r>
          </a:p>
          <a:p>
            <a:pPr algn="l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xmax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=+2</a:t>
            </a:r>
          </a:p>
          <a:p>
            <a:pPr algn="l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clc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%%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make grid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linspace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xmin,xmax,Nx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y=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linspace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xmin,xmax,Nx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[X,Y]=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meshgrid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l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838200"/>
                <a:ext cx="3276600" cy="862608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Plotting  surface for </a:t>
                </a:r>
              </a:p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</a:rPr>
                      <m:t>𝒆𝒙𝒑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</a:rPr>
                      <m:t>− 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8200"/>
                <a:ext cx="3276600" cy="862608"/>
              </a:xfrm>
              <a:prstGeom prst="rect">
                <a:avLst/>
              </a:prstGeom>
              <a:blipFill rotWithShape="1">
                <a:blip r:embed="rId2"/>
                <a:stretch>
                  <a:fillRect l="-2206" t="-3401" b="-10204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352800" y="2252721"/>
            <a:ext cx="2438400" cy="45243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%% calculate function z=f(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Z = X.^2 .* exp(-X.^2 - Y.^2); 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%% plot surface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figure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surf(X,Y,Z)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figure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surf(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X,Y,Z,abs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(Z).^0.3)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colormap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gray; 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xlabel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('x')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ylabel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('y')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zlabel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'z‘)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18085"/>
            <a:ext cx="32004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514878"/>
            <a:ext cx="3200400" cy="226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33800" y="152400"/>
                <a:ext cx="5105400" cy="2220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&gt;&gt; [</a:t>
                </a:r>
                <a:r>
                  <a:rPr lang="en-US" dirty="0" err="1" smtClean="0"/>
                  <a:t>x,y</a:t>
                </a:r>
                <a:r>
                  <a:rPr lang="en-US" dirty="0" smtClean="0"/>
                  <a:t>]= </a:t>
                </a:r>
                <a:r>
                  <a:rPr lang="en-US" dirty="0" err="1" smtClean="0"/>
                  <a:t>meshgrid</a:t>
                </a:r>
                <a:r>
                  <a:rPr lang="en-US" dirty="0" smtClean="0"/>
                  <a:t>([1:4],[5:8])</a:t>
                </a:r>
              </a:p>
              <a:p>
                <a:r>
                  <a:rPr lang="en-US" dirty="0"/>
                  <a:t>x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1 2 3 4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1 2 3 4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1 2 3 4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1 2 3 4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     y=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5 5 5 5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6 6 6 6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7 7 7 7 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8 8 8 8 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52400"/>
                <a:ext cx="5105400" cy="2220801"/>
              </a:xfrm>
              <a:prstGeom prst="rect">
                <a:avLst/>
              </a:prstGeom>
              <a:blipFill rotWithShape="1">
                <a:blip r:embed="rId5"/>
                <a:stretch>
                  <a:fillRect l="-1075" t="-1374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63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304800" y="228600"/>
            <a:ext cx="4267200" cy="33547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figure</a:t>
            </a:r>
          </a:p>
          <a:p>
            <a:r>
              <a:rPr lang="en-US" sz="2000" smtClean="0"/>
              <a:t>mesh(X,Y,Z);  </a:t>
            </a:r>
            <a:endParaRPr lang="en-US" sz="2000" dirty="0"/>
          </a:p>
          <a:p>
            <a:r>
              <a:rPr lang="en-US" sz="2000" dirty="0"/>
              <a:t>figure</a:t>
            </a:r>
          </a:p>
          <a:p>
            <a:r>
              <a:rPr lang="en-US" sz="2000" dirty="0"/>
              <a:t>contour(X,Y,Z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Figure</a:t>
            </a:r>
          </a:p>
          <a:p>
            <a:r>
              <a:rPr lang="en-US" sz="2000" dirty="0" err="1" smtClean="0"/>
              <a:t>pcolor</a:t>
            </a:r>
            <a:r>
              <a:rPr lang="en-US" sz="2000" dirty="0" smtClean="0"/>
              <a:t>(X,Y,Z)</a:t>
            </a:r>
            <a:endParaRPr lang="en-US" sz="2000" dirty="0"/>
          </a:p>
          <a:p>
            <a:r>
              <a:rPr lang="en-US" sz="2000" dirty="0" err="1"/>
              <a:t>xlabel</a:t>
            </a:r>
            <a:r>
              <a:rPr lang="en-US" sz="2000" dirty="0"/>
              <a:t>('x')</a:t>
            </a:r>
          </a:p>
          <a:p>
            <a:r>
              <a:rPr lang="en-US" sz="2000" dirty="0" err="1"/>
              <a:t>ylabel</a:t>
            </a:r>
            <a:r>
              <a:rPr lang="en-US" sz="2000" dirty="0"/>
              <a:t>('y')</a:t>
            </a:r>
          </a:p>
          <a:p>
            <a:r>
              <a:rPr lang="en-US" sz="2000" dirty="0" err="1"/>
              <a:t>zlabel</a:t>
            </a:r>
            <a:r>
              <a:rPr lang="en-US" sz="2000" dirty="0"/>
              <a:t>('z</a:t>
            </a:r>
            <a:r>
              <a:rPr lang="en-US" sz="2000" dirty="0" smtClean="0"/>
              <a:t>')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689" y="228600"/>
            <a:ext cx="3866238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279684"/>
            <a:ext cx="4057437" cy="3252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13018"/>
            <a:ext cx="3925069" cy="3144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556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286"/>
            <a:ext cx="9144000" cy="1560286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/>
              <a:t>Images: Dimensions, rotating, flipping, mixing with surface</a:t>
            </a:r>
            <a:br>
              <a:rPr lang="en-US" sz="4000" dirty="0" smtClean="0"/>
            </a:br>
            <a:r>
              <a:rPr lang="en-US" sz="4000" dirty="0"/>
              <a:t> </a:t>
            </a:r>
            <a:r>
              <a:rPr lang="en-US" sz="4000" dirty="0" smtClean="0"/>
              <a:t>[</a:t>
            </a:r>
            <a:r>
              <a:rPr lang="en-US" sz="4000" dirty="0" err="1" smtClean="0"/>
              <a:t>nrows,ncol,ncolors</a:t>
            </a:r>
            <a:r>
              <a:rPr lang="en-US" sz="4000" dirty="0" smtClean="0"/>
              <a:t>)=</a:t>
            </a:r>
            <a:r>
              <a:rPr lang="en-US" sz="4000" dirty="0" err="1" smtClean="0"/>
              <a:t>imread</a:t>
            </a:r>
            <a:r>
              <a:rPr lang="en-US" sz="4000" dirty="0"/>
              <a:t>('photo.jpg</a:t>
            </a:r>
            <a:r>
              <a:rPr lang="en-US" dirty="0"/>
              <a:t>')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  <a:ln w="28575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clc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clear all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a=</a:t>
            </a:r>
            <a:r>
              <a:rPr lang="en-US" dirty="0" err="1"/>
              <a:t>imread</a:t>
            </a:r>
            <a:r>
              <a:rPr lang="en-US" dirty="0"/>
              <a:t>('photo.jpg');% size(a) is 640x480x3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b=</a:t>
            </a:r>
            <a:r>
              <a:rPr lang="en-US" dirty="0" err="1"/>
              <a:t>imrotate</a:t>
            </a:r>
            <a:r>
              <a:rPr lang="en-US" dirty="0"/>
              <a:t>(a,45);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subplot(1,2,1);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subimage</a:t>
            </a:r>
            <a:r>
              <a:rPr lang="en-US" dirty="0"/>
              <a:t>(a);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subplot(1,2,2);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subimage</a:t>
            </a:r>
            <a:r>
              <a:rPr lang="en-US" dirty="0"/>
              <a:t>(b)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48001"/>
            <a:ext cx="467677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6172200"/>
            <a:ext cx="508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happens if you replaced </a:t>
            </a:r>
            <a:r>
              <a:rPr lang="en-US" dirty="0" err="1" smtClean="0"/>
              <a:t>subimage</a:t>
            </a:r>
            <a:r>
              <a:rPr lang="en-US" dirty="0" smtClean="0"/>
              <a:t> by image?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43" y="990600"/>
            <a:ext cx="3639457" cy="40934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%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coinWavePlot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%   place image on surface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% 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%% set parameters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clear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N=100;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lambda=1;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%% make grid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y=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linspace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(0,1,N);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z=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linspace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(0,1,N);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[X,Z]=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meshgrid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y,z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Y=0.2*sin(2*pi*X/lambda);</a:t>
            </a:r>
          </a:p>
          <a:p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axis([0, 1, -1,  1, 0, 1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]);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7600" y="838200"/>
            <a:ext cx="5486400" cy="375487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%% get image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dollarFront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imread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('Peace_dollar.jpg' );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k=1:3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dollarFront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(:,:,k)=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flipud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dollarFront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(:,:,k));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%% plot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surfac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surf(X,Y,Z,...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'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FaceColor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','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texturemap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','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CData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',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dollarFront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,...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'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EdgeColor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','none');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axis equal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1" y="4335843"/>
            <a:ext cx="2727484" cy="253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71" y="4335843"/>
            <a:ext cx="2462213" cy="254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0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More properties: 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Flipud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FaceColor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','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texturemap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','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CData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',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dollarFront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,...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'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EdgeColor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','none'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0420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3209</TotalTime>
  <Words>934</Words>
  <Application>Microsoft Office PowerPoint</Application>
  <PresentationFormat>On-screen Show (4:3)</PresentationFormat>
  <Paragraphs>173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  2D Rotation Matrix derivation x_b=OC=OB+BC  and 〖 y〗_b=OG=OF-FG  </vt:lpstr>
      <vt:lpstr>Example:  Rotate a line by pi, 2*pi</vt:lpstr>
      <vt:lpstr>Question:   Rotate a polygon ABCD  pi/4, pi/2, …..2*pi  A( 0,0), B(4, 1), C(2, -4), D(-1, -3)</vt:lpstr>
      <vt:lpstr>Plotting surfaces</vt:lpstr>
      <vt:lpstr>PowerPoint Presentation</vt:lpstr>
      <vt:lpstr>PowerPoint Presentation</vt:lpstr>
      <vt:lpstr>Images: Dimensions, rotating, flipping, mixing with surface  [nrows,ncol,ncolors)=imread('photo.jpg')</vt:lpstr>
      <vt:lpstr>PowerPoint Presentation</vt:lpstr>
      <vt:lpstr>PowerPoint Presentation</vt:lpstr>
      <vt:lpstr>3D- Rotation Matrix with respect to the Coordination Axes</vt:lpstr>
      <vt:lpstr>3D Rotation in  Matlab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Thamira Hindo</dc:creator>
  <cp:lastModifiedBy>thamira_hindi</cp:lastModifiedBy>
  <cp:revision>95</cp:revision>
  <dcterms:created xsi:type="dcterms:W3CDTF">2006-08-16T00:00:00Z</dcterms:created>
  <dcterms:modified xsi:type="dcterms:W3CDTF">2016-11-10T18:48:11Z</dcterms:modified>
</cp:coreProperties>
</file>