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1" r:id="rId2"/>
    <p:sldId id="258" r:id="rId3"/>
    <p:sldId id="260" r:id="rId4"/>
    <p:sldId id="259" r:id="rId5"/>
    <p:sldId id="262" r:id="rId6"/>
    <p:sldId id="266" r:id="rId7"/>
    <p:sldId id="267" r:id="rId8"/>
    <p:sldId id="268" r:id="rId9"/>
    <p:sldId id="269" r:id="rId10"/>
    <p:sldId id="272" r:id="rId11"/>
    <p:sldId id="270" r:id="rId12"/>
    <p:sldId id="280" r:id="rId13"/>
    <p:sldId id="281" r:id="rId14"/>
    <p:sldId id="273" r:id="rId15"/>
    <p:sldId id="274" r:id="rId16"/>
    <p:sldId id="276" r:id="rId17"/>
    <p:sldId id="277" r:id="rId18"/>
    <p:sldId id="279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8" autoAdjust="0"/>
    <p:restoredTop sz="94660"/>
  </p:normalViewPr>
  <p:slideViewPr>
    <p:cSldViewPr>
      <p:cViewPr>
        <p:scale>
          <a:sx n="70" d="100"/>
          <a:sy n="70" d="100"/>
        </p:scale>
        <p:origin x="-13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A4BB-FC84-4DAC-8799-231CA31F68FD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4F26C-F24E-4727-A0DA-F9300D1D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3FDA0-55C0-420E-8BF2-94025E64FD1E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70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GUIDE (Graphical User Interface Development Environment)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37539"/>
            <a:ext cx="7239000" cy="534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70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G4- Select a name</a:t>
            </a:r>
            <a:br>
              <a:rPr lang="en-US" dirty="0" smtClean="0"/>
            </a:br>
            <a:r>
              <a:rPr lang="en-US" dirty="0" smtClean="0"/>
              <a:t>list box, static test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18" y="2514600"/>
            <a:ext cx="372687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1618" y="2362200"/>
            <a:ext cx="5181600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7030A0"/>
                </a:solidFill>
              </a:rPr>
              <a:t>listValue</a:t>
            </a:r>
            <a:r>
              <a:rPr lang="en-US" b="1" dirty="0" smtClean="0">
                <a:solidFill>
                  <a:srgbClr val="7030A0"/>
                </a:solidFill>
              </a:rPr>
              <a:t>=get(handles.listbox2</a:t>
            </a:r>
            <a:r>
              <a:rPr lang="en-US" b="1" dirty="0">
                <a:solidFill>
                  <a:srgbClr val="7030A0"/>
                </a:solidFill>
              </a:rPr>
              <a:t>,'Value');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listString</a:t>
            </a:r>
            <a:r>
              <a:rPr lang="en-US" b="1" dirty="0">
                <a:solidFill>
                  <a:srgbClr val="7030A0"/>
                </a:solidFill>
              </a:rPr>
              <a:t>=get(handles.listbox2,'String');</a:t>
            </a:r>
          </a:p>
          <a:p>
            <a:r>
              <a:rPr lang="en-US" b="1" dirty="0">
                <a:solidFill>
                  <a:srgbClr val="7030A0"/>
                </a:solidFill>
              </a:rPr>
              <a:t>set(handles.text1,'String',listString(</a:t>
            </a:r>
            <a:r>
              <a:rPr lang="en-US" b="1" dirty="0" err="1">
                <a:solidFill>
                  <a:srgbClr val="7030A0"/>
                </a:solidFill>
              </a:rPr>
              <a:t>listValue</a:t>
            </a:r>
            <a:r>
              <a:rPr lang="en-US" b="1" dirty="0">
                <a:solidFill>
                  <a:srgbClr val="7030A0"/>
                </a:solidFill>
              </a:rPr>
              <a:t>));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r>
              <a:rPr lang="en-US" b="1" dirty="0">
                <a:solidFill>
                  <a:srgbClr val="7030A0"/>
                </a:solidFill>
              </a:rPr>
              <a:t>set(handles.text2,'String',num2str(</a:t>
            </a:r>
            <a:r>
              <a:rPr lang="en-US" b="1" dirty="0" err="1">
                <a:solidFill>
                  <a:srgbClr val="7030A0"/>
                </a:solidFill>
              </a:rPr>
              <a:t>listValue</a:t>
            </a:r>
            <a:r>
              <a:rPr lang="en-US" b="1" dirty="0">
                <a:solidFill>
                  <a:srgbClr val="7030A0"/>
                </a:solidFill>
              </a:rPr>
              <a:t>));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618" y="1992868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function listbox2_Callback(</a:t>
            </a:r>
            <a:r>
              <a:rPr lang="en-US" b="1" dirty="0" err="1">
                <a:solidFill>
                  <a:srgbClr val="002060"/>
                </a:solidFill>
              </a:rPr>
              <a:t>hObject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eventdata</a:t>
            </a:r>
            <a:r>
              <a:rPr lang="en-US" b="1" dirty="0">
                <a:solidFill>
                  <a:srgbClr val="002060"/>
                </a:solidFill>
              </a:rPr>
              <a:t>, handles)</a:t>
            </a:r>
          </a:p>
        </p:txBody>
      </p:sp>
    </p:spTree>
    <p:extLst>
      <p:ext uri="{BB962C8B-B14F-4D97-AF65-F5344CB8AC3E}">
        <p14:creationId xmlns:p14="http://schemas.microsoft.com/office/powerpoint/2010/main" val="22539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G5- List Box, static text, push button, </a:t>
            </a:r>
            <a:r>
              <a:rPr lang="en-US" dirty="0" err="1" smtClean="0"/>
              <a:t>imshow,imread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5466953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81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87704"/>
            <a:ext cx="4343400" cy="48013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</a:t>
            </a:r>
            <a:r>
              <a:rPr lang="en-US" dirty="0"/>
              <a:t>=(get(handles.listbox2,'Value'));</a:t>
            </a:r>
          </a:p>
          <a:p>
            <a:r>
              <a:rPr lang="en-US" dirty="0"/>
              <a:t>a1=str2num(get(</a:t>
            </a:r>
            <a:r>
              <a:rPr lang="en-US" dirty="0" err="1"/>
              <a:t>handles.a,'String</a:t>
            </a:r>
            <a:r>
              <a:rPr lang="en-US" dirty="0"/>
              <a:t>'));</a:t>
            </a:r>
          </a:p>
          <a:p>
            <a:r>
              <a:rPr lang="en-US" dirty="0"/>
              <a:t>b1=str2num(get(</a:t>
            </a:r>
            <a:r>
              <a:rPr lang="en-US" dirty="0" err="1"/>
              <a:t>handles.b,'String</a:t>
            </a:r>
            <a:r>
              <a:rPr lang="en-US" dirty="0"/>
              <a:t>'));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switch </a:t>
            </a:r>
            <a:r>
              <a:rPr lang="en-US" dirty="0" err="1"/>
              <a:t>cont</a:t>
            </a:r>
            <a:endParaRPr lang="en-US" dirty="0"/>
          </a:p>
          <a:p>
            <a:r>
              <a:rPr lang="en-US" dirty="0"/>
              <a:t>    case 1        </a:t>
            </a:r>
          </a:p>
          <a:p>
            <a:r>
              <a:rPr lang="en-US" dirty="0"/>
              <a:t>        c=a1+b1;</a:t>
            </a:r>
          </a:p>
          <a:p>
            <a:r>
              <a:rPr lang="en-US" dirty="0"/>
              <a:t>        set(handles.text3,'String',num2str(c</a:t>
            </a:r>
            <a:r>
              <a:rPr lang="en-US" dirty="0" smtClean="0"/>
              <a:t>));</a:t>
            </a:r>
          </a:p>
          <a:p>
            <a:r>
              <a:rPr lang="en-US" dirty="0"/>
              <a:t>case 2</a:t>
            </a:r>
          </a:p>
          <a:p>
            <a:r>
              <a:rPr lang="en-US" dirty="0"/>
              <a:t>        c=a1-b1;</a:t>
            </a:r>
          </a:p>
          <a:p>
            <a:r>
              <a:rPr lang="en-US" dirty="0"/>
              <a:t>        set(handles.text3,'String',num2str(c));</a:t>
            </a:r>
          </a:p>
          <a:p>
            <a:r>
              <a:rPr lang="en-US" dirty="0"/>
              <a:t>    case 3</a:t>
            </a:r>
          </a:p>
          <a:p>
            <a:r>
              <a:rPr lang="en-US" dirty="0"/>
              <a:t>       c=a1/ b1;</a:t>
            </a:r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8254" y="1623423"/>
            <a:ext cx="4267200" cy="36933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set(handles.text3</a:t>
            </a:r>
            <a:r>
              <a:rPr lang="en-US" dirty="0"/>
              <a:t>,'String',num2str(c));  </a:t>
            </a:r>
          </a:p>
          <a:p>
            <a:r>
              <a:rPr lang="en-US" dirty="0"/>
              <a:t>    case 4</a:t>
            </a:r>
          </a:p>
          <a:p>
            <a:r>
              <a:rPr lang="en-US" dirty="0"/>
              <a:t>        c=a1*b1;</a:t>
            </a:r>
          </a:p>
          <a:p>
            <a:r>
              <a:rPr lang="en-US" dirty="0"/>
              <a:t>        set(handles.text3,'String',num2str(c));</a:t>
            </a:r>
          </a:p>
          <a:p>
            <a:r>
              <a:rPr lang="en-US" dirty="0"/>
              <a:t>    case 5</a:t>
            </a:r>
          </a:p>
          <a:p>
            <a:r>
              <a:rPr lang="en-US" dirty="0"/>
              <a:t>        c=mod(a1,b1);</a:t>
            </a:r>
          </a:p>
          <a:p>
            <a:r>
              <a:rPr lang="en-US" dirty="0"/>
              <a:t>        set(handles.text3, 'String',num2str(c));</a:t>
            </a:r>
          </a:p>
          <a:p>
            <a:r>
              <a:rPr lang="en-US" dirty="0"/>
              <a:t>    case 6</a:t>
            </a:r>
          </a:p>
          <a:p>
            <a:r>
              <a:rPr lang="en-US" dirty="0"/>
              <a:t>        </a:t>
            </a:r>
            <a:r>
              <a:rPr lang="en-US" dirty="0" err="1"/>
              <a:t>pp</a:t>
            </a:r>
            <a:r>
              <a:rPr lang="en-US" dirty="0"/>
              <a:t>=</a:t>
            </a:r>
            <a:r>
              <a:rPr lang="en-US" dirty="0" err="1"/>
              <a:t>imread</a:t>
            </a:r>
            <a:r>
              <a:rPr lang="en-US" dirty="0"/>
              <a:t>('aa.jpg');</a:t>
            </a:r>
          </a:p>
          <a:p>
            <a:r>
              <a:rPr lang="en-US" dirty="0"/>
              <a:t>        </a:t>
            </a: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pp</a:t>
            </a:r>
            <a:r>
              <a:rPr lang="en-US" dirty="0"/>
              <a:t>);</a:t>
            </a:r>
          </a:p>
          <a:p>
            <a:r>
              <a:rPr lang="en-US" dirty="0"/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9144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 pushbutton1_Callback(</a:t>
            </a:r>
            <a:r>
              <a:rPr lang="en-US" sz="2000" dirty="0" err="1"/>
              <a:t>hObject</a:t>
            </a:r>
            <a:r>
              <a:rPr lang="en-US" sz="2000" dirty="0"/>
              <a:t>, </a:t>
            </a:r>
            <a:r>
              <a:rPr lang="en-US" sz="2000" dirty="0" err="1"/>
              <a:t>eventdata</a:t>
            </a:r>
            <a:r>
              <a:rPr lang="en-US" sz="2000" dirty="0"/>
              <a:t>, handles)</a:t>
            </a:r>
          </a:p>
        </p:txBody>
      </p:sp>
    </p:spTree>
    <p:extLst>
      <p:ext uri="{BB962C8B-B14F-4D97-AF65-F5344CB8AC3E}">
        <p14:creationId xmlns:p14="http://schemas.microsoft.com/office/powerpoint/2010/main" val="59260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</a:t>
            </a:r>
            <a:r>
              <a:rPr lang="en-US" dirty="0" smtClean="0"/>
              <a:t>7- </a:t>
            </a:r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4182533" cy="171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828800"/>
            <a:ext cx="373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&gt;&gt;  a=magic (3)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Modify the data properties to</a:t>
            </a:r>
          </a:p>
          <a:p>
            <a:r>
              <a:rPr lang="en-US" dirty="0"/>
              <a:t> </a:t>
            </a:r>
            <a:r>
              <a:rPr lang="en-US" dirty="0" smtClean="0"/>
              <a:t>     Editable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Retrieve the data by this step I the UIT callback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data1=get(</a:t>
            </a:r>
            <a:r>
              <a:rPr lang="en-US" dirty="0" err="1" smtClean="0"/>
              <a:t>hObject</a:t>
            </a:r>
            <a:r>
              <a:rPr lang="en-US" dirty="0"/>
              <a:t>,'data')</a:t>
            </a:r>
          </a:p>
          <a:p>
            <a:r>
              <a:rPr lang="en-US" dirty="0"/>
              <a:t>display(sum(data1))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7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52400"/>
            <a:ext cx="5029200" cy="114300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G7 - </a:t>
            </a:r>
            <a:r>
              <a:rPr lang="en-US" sz="2400" b="1" dirty="0" err="1" smtClean="0">
                <a:solidFill>
                  <a:srgbClr val="002060"/>
                </a:solidFill>
              </a:rPr>
              <a:t>Panal</a:t>
            </a:r>
            <a:r>
              <a:rPr lang="en-US" sz="2400" b="1" dirty="0" smtClean="0">
                <a:solidFill>
                  <a:srgbClr val="002060"/>
                </a:solidFill>
              </a:rPr>
              <a:t> buttons, radio button, check box, push button 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0"/>
            <a:ext cx="4524375" cy="367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27418" y="1294263"/>
            <a:ext cx="4343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</a:t>
            </a:r>
            <a:r>
              <a:rPr lang="en-US" sz="1600" dirty="0" err="1"/>
              <a:t>panlsos_SelectionChangeFcn</a:t>
            </a:r>
            <a:r>
              <a:rPr lang="en-US" sz="1600" dirty="0"/>
              <a:t>(</a:t>
            </a:r>
            <a:r>
              <a:rPr lang="en-US" sz="1600" dirty="0" err="1"/>
              <a:t>hObject</a:t>
            </a:r>
            <a:r>
              <a:rPr lang="en-US" sz="1600" dirty="0"/>
              <a:t>, </a:t>
            </a:r>
            <a:r>
              <a:rPr lang="en-US" sz="1600" dirty="0" err="1"/>
              <a:t>eventdata</a:t>
            </a:r>
            <a:r>
              <a:rPr lang="en-US" sz="1600" dirty="0"/>
              <a:t>, handles)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bla</a:t>
            </a:r>
            <a:r>
              <a:rPr lang="en-US" sz="1600" dirty="0"/>
              <a:t>=get(handles.</a:t>
            </a:r>
            <a:r>
              <a:rPr lang="en-US" sz="1600" dirty="0" err="1"/>
              <a:t>panlsos</a:t>
            </a:r>
            <a:r>
              <a:rPr lang="en-US" sz="1600" dirty="0"/>
              <a:t>,'</a:t>
            </a:r>
            <a:r>
              <a:rPr lang="en-US" sz="1600" dirty="0" err="1"/>
              <a:t>SelectedObject</a:t>
            </a:r>
            <a:r>
              <a:rPr lang="en-US" sz="1600" dirty="0"/>
              <a:t>')</a:t>
            </a:r>
          </a:p>
          <a:p>
            <a:r>
              <a:rPr lang="en-US" sz="1600" dirty="0" err="1"/>
              <a:t>aa</a:t>
            </a:r>
            <a:r>
              <a:rPr lang="en-US" sz="1600" dirty="0"/>
              <a:t>=get(</a:t>
            </a:r>
            <a:r>
              <a:rPr lang="en-US" sz="1600" dirty="0" err="1"/>
              <a:t>bla</a:t>
            </a:r>
            <a:r>
              <a:rPr lang="en-US" sz="1600" dirty="0"/>
              <a:t>,'String')</a:t>
            </a:r>
          </a:p>
          <a:p>
            <a:r>
              <a:rPr lang="en-US" sz="1600" dirty="0"/>
              <a:t>switch </a:t>
            </a:r>
            <a:r>
              <a:rPr lang="en-US" sz="1600" dirty="0" err="1"/>
              <a:t>aa</a:t>
            </a:r>
            <a:endParaRPr lang="en-US" sz="1600" dirty="0"/>
          </a:p>
          <a:p>
            <a:r>
              <a:rPr lang="en-US" sz="1600" dirty="0"/>
              <a:t>    case 'sand'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msgbox</a:t>
            </a:r>
            <a:r>
              <a:rPr lang="en-US" sz="1600" dirty="0"/>
              <a:t>('check relish')</a:t>
            </a:r>
          </a:p>
          <a:p>
            <a:r>
              <a:rPr lang="en-US" sz="1600" dirty="0"/>
              <a:t>        set(</a:t>
            </a:r>
            <a:r>
              <a:rPr lang="en-US" sz="1600" dirty="0" err="1"/>
              <a:t>handles.crack,'Enable','off</a:t>
            </a:r>
            <a:r>
              <a:rPr lang="en-US" sz="1600" dirty="0"/>
              <a:t>')</a:t>
            </a:r>
          </a:p>
          <a:p>
            <a:r>
              <a:rPr lang="en-US" sz="1600" dirty="0"/>
              <a:t>        set(handles.crack,'Value',1)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set(handles.</a:t>
            </a:r>
            <a:r>
              <a:rPr lang="en-US" sz="1600" dirty="0" err="1"/>
              <a:t>chkrelish</a:t>
            </a:r>
            <a:r>
              <a:rPr lang="en-US" sz="1600" dirty="0"/>
              <a:t>,'</a:t>
            </a:r>
            <a:r>
              <a:rPr lang="en-US" sz="1600" dirty="0" err="1"/>
              <a:t>Enable','on</a:t>
            </a:r>
            <a:r>
              <a:rPr lang="en-US" sz="1600" dirty="0"/>
              <a:t>')</a:t>
            </a:r>
          </a:p>
          <a:p>
            <a:r>
              <a:rPr lang="en-US" sz="1600" dirty="0"/>
              <a:t>        set(handles.chkrelish,'Value',1)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case'soup</a:t>
            </a:r>
            <a:r>
              <a:rPr lang="en-US" sz="1600" dirty="0" smtClean="0"/>
              <a:t>'        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msgbox</a:t>
            </a:r>
            <a:r>
              <a:rPr lang="en-US" sz="1600" dirty="0"/>
              <a:t>('check cracker')</a:t>
            </a:r>
          </a:p>
          <a:p>
            <a:r>
              <a:rPr lang="en-US" sz="1600" dirty="0"/>
              <a:t>        set(handles.</a:t>
            </a:r>
            <a:r>
              <a:rPr lang="en-US" sz="1600" dirty="0" err="1"/>
              <a:t>chkrelish</a:t>
            </a:r>
            <a:r>
              <a:rPr lang="en-US" sz="1600" dirty="0"/>
              <a:t>,'</a:t>
            </a:r>
            <a:r>
              <a:rPr lang="en-US" sz="1600" dirty="0" err="1"/>
              <a:t>Enable','off</a:t>
            </a:r>
            <a:r>
              <a:rPr lang="en-US" sz="1600" dirty="0"/>
              <a:t>')</a:t>
            </a:r>
          </a:p>
          <a:p>
            <a:r>
              <a:rPr lang="en-US" sz="1600" dirty="0"/>
              <a:t>        set(handles.chkrelish,'Value',0)</a:t>
            </a:r>
          </a:p>
          <a:p>
            <a:r>
              <a:rPr lang="en-US" sz="1600" dirty="0"/>
              <a:t>         set(</a:t>
            </a:r>
            <a:r>
              <a:rPr lang="en-US" sz="1600" dirty="0" err="1"/>
              <a:t>handles.crack,'Enable','on</a:t>
            </a:r>
            <a:r>
              <a:rPr lang="en-US" sz="1600" dirty="0"/>
              <a:t>')</a:t>
            </a:r>
          </a:p>
          <a:p>
            <a:r>
              <a:rPr lang="en-US" sz="1600" dirty="0"/>
              <a:t>        set(handles.crack,'Value',1)</a:t>
            </a:r>
          </a:p>
          <a:p>
            <a:r>
              <a:rPr lang="en-US" sz="1600" dirty="0"/>
              <a:t>end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28600"/>
            <a:ext cx="4191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pushbutton1_Callback(</a:t>
            </a:r>
            <a:r>
              <a:rPr lang="en-US" sz="1600" dirty="0" err="1"/>
              <a:t>hObject</a:t>
            </a:r>
            <a:r>
              <a:rPr lang="en-US" sz="1600" dirty="0"/>
              <a:t>, </a:t>
            </a:r>
            <a:r>
              <a:rPr lang="en-US" sz="1600" dirty="0" err="1"/>
              <a:t>eventdata</a:t>
            </a:r>
            <a:r>
              <a:rPr lang="en-US" sz="1600" dirty="0"/>
              <a:t>, handles)</a:t>
            </a:r>
          </a:p>
          <a:p>
            <a:r>
              <a:rPr lang="en-US" sz="1600" dirty="0" err="1"/>
              <a:t>bla</a:t>
            </a:r>
            <a:r>
              <a:rPr lang="en-US" sz="1600" dirty="0"/>
              <a:t>=get(handles.</a:t>
            </a:r>
            <a:r>
              <a:rPr lang="en-US" sz="1600" dirty="0" err="1"/>
              <a:t>panlsos</a:t>
            </a:r>
            <a:r>
              <a:rPr lang="en-US" sz="1600" dirty="0"/>
              <a:t>,'</a:t>
            </a:r>
            <a:r>
              <a:rPr lang="en-US" sz="1600" dirty="0" err="1"/>
              <a:t>SelectedObject</a:t>
            </a:r>
            <a:r>
              <a:rPr lang="en-US" sz="1600" dirty="0"/>
              <a:t>')</a:t>
            </a:r>
          </a:p>
          <a:p>
            <a:r>
              <a:rPr lang="en-US" sz="1600" dirty="0" err="1"/>
              <a:t>aa</a:t>
            </a:r>
            <a:r>
              <a:rPr lang="en-US" sz="1600" dirty="0"/>
              <a:t>=get(</a:t>
            </a:r>
            <a:r>
              <a:rPr lang="en-US" sz="1600" dirty="0" err="1"/>
              <a:t>bla</a:t>
            </a:r>
            <a:r>
              <a:rPr lang="en-US" sz="1600" dirty="0"/>
              <a:t>,'String')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pick=get(handles.</a:t>
            </a:r>
            <a:r>
              <a:rPr lang="en-US" sz="1600" dirty="0" err="1"/>
              <a:t>chkpickles</a:t>
            </a:r>
            <a:r>
              <a:rPr lang="en-US" sz="1600" dirty="0"/>
              <a:t>,'Value')</a:t>
            </a:r>
          </a:p>
          <a:p>
            <a:r>
              <a:rPr lang="en-US" sz="1600" dirty="0" err="1"/>
              <a:t>rel</a:t>
            </a:r>
            <a:r>
              <a:rPr lang="en-US" sz="1600" dirty="0"/>
              <a:t>=get(handles.</a:t>
            </a:r>
            <a:r>
              <a:rPr lang="en-US" sz="1600" dirty="0" err="1"/>
              <a:t>chkrelish</a:t>
            </a:r>
            <a:r>
              <a:rPr lang="en-US" sz="1600" dirty="0"/>
              <a:t>,'Value')</a:t>
            </a:r>
          </a:p>
          <a:p>
            <a:r>
              <a:rPr lang="en-US" sz="1600" dirty="0"/>
              <a:t>crack=get(</a:t>
            </a:r>
            <a:r>
              <a:rPr lang="en-US" sz="1600" dirty="0" err="1"/>
              <a:t>handles.crack,'Value</a:t>
            </a:r>
            <a:r>
              <a:rPr lang="en-US" sz="1600" dirty="0"/>
              <a:t>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658428"/>
          </a:xfrm>
        </p:spPr>
        <p:txBody>
          <a:bodyPr/>
          <a:lstStyle/>
          <a:p>
            <a:pPr algn="l"/>
            <a:r>
              <a:rPr lang="en-US" dirty="0" smtClean="0"/>
              <a:t>Toggle button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764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G8</a:t>
            </a:r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/>
              <a:t>togglebutton1_Callback(</a:t>
            </a:r>
            <a:r>
              <a:rPr lang="en-US" dirty="0" err="1"/>
              <a:t>hObject</a:t>
            </a:r>
            <a:r>
              <a:rPr lang="en-US" dirty="0"/>
              <a:t>, </a:t>
            </a:r>
            <a:r>
              <a:rPr lang="en-US" dirty="0" err="1"/>
              <a:t>eventdata</a:t>
            </a:r>
            <a:r>
              <a:rPr lang="en-US" dirty="0"/>
              <a:t>, handles)</a:t>
            </a:r>
          </a:p>
          <a:p>
            <a:r>
              <a:rPr lang="en-US" dirty="0"/>
              <a:t>a=get(</a:t>
            </a:r>
            <a:r>
              <a:rPr lang="en-US" dirty="0" err="1"/>
              <a:t>hObject</a:t>
            </a:r>
            <a:r>
              <a:rPr lang="en-US" dirty="0"/>
              <a:t>,'Value');</a:t>
            </a:r>
          </a:p>
          <a:p>
            <a:r>
              <a:rPr lang="en-US" dirty="0"/>
              <a:t>if a==1</a:t>
            </a:r>
          </a:p>
          <a:p>
            <a:r>
              <a:rPr lang="en-US" dirty="0"/>
              <a:t>  b=</a:t>
            </a:r>
            <a:r>
              <a:rPr lang="en-US" dirty="0" err="1"/>
              <a:t>imread</a:t>
            </a:r>
            <a:r>
              <a:rPr lang="en-US" dirty="0"/>
              <a:t>('peace_dollar.jpg');</a:t>
            </a:r>
          </a:p>
          <a:p>
            <a:r>
              <a:rPr lang="en-US" dirty="0"/>
              <a:t>  </a:t>
            </a:r>
            <a:r>
              <a:rPr lang="en-US" dirty="0" err="1"/>
              <a:t>imshow</a:t>
            </a:r>
            <a:r>
              <a:rPr lang="en-US" dirty="0"/>
              <a:t>(b);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b=</a:t>
            </a:r>
            <a:r>
              <a:rPr lang="en-US" dirty="0" err="1"/>
              <a:t>imread</a:t>
            </a:r>
            <a:r>
              <a:rPr lang="en-US" dirty="0"/>
              <a:t>(</a:t>
            </a:r>
            <a:r>
              <a:rPr lang="en-US" dirty="0" smtClean="0"/>
              <a:t>'peace_dollar_reverse.jpg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imshow</a:t>
            </a:r>
            <a:r>
              <a:rPr lang="en-US" dirty="0"/>
              <a:t>(b);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79111"/>
            <a:ext cx="3227918" cy="302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15" y="4343400"/>
            <a:ext cx="27146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60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7"/>
            <a:ext cx="4495800" cy="990601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/>
              <a:t>G10</a:t>
            </a:r>
            <a:r>
              <a:rPr lang="en-US" sz="2800" dirty="0" smtClean="0"/>
              <a:t>   </a:t>
            </a:r>
            <a:r>
              <a:rPr lang="en-US" sz="2800" dirty="0" smtClean="0"/>
              <a:t>Pop-up menu, push panel, check box, axes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"/>
            <a:ext cx="411479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4245" y="3656765"/>
            <a:ext cx="441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</a:t>
            </a:r>
            <a:r>
              <a:rPr lang="en-US" sz="1400" b="1" dirty="0"/>
              <a:t>popupmenu1_Callback(</a:t>
            </a:r>
            <a:r>
              <a:rPr lang="en-US" sz="1400" b="1" dirty="0" err="1"/>
              <a:t>hObject</a:t>
            </a:r>
            <a:r>
              <a:rPr lang="en-US" sz="1400" dirty="0"/>
              <a:t>, </a:t>
            </a:r>
            <a:r>
              <a:rPr lang="en-US" sz="1400" dirty="0" err="1"/>
              <a:t>eventdata</a:t>
            </a:r>
            <a:r>
              <a:rPr lang="en-US" sz="1400" dirty="0"/>
              <a:t>, handles)</a:t>
            </a:r>
          </a:p>
          <a:p>
            <a:r>
              <a:rPr lang="en-US" sz="1400" dirty="0" err="1"/>
              <a:t>val</a:t>
            </a:r>
            <a:r>
              <a:rPr lang="en-US" sz="1400" dirty="0"/>
              <a:t>=get(</a:t>
            </a:r>
            <a:r>
              <a:rPr lang="en-US" sz="1400" dirty="0" err="1"/>
              <a:t>hObject</a:t>
            </a:r>
            <a:r>
              <a:rPr lang="en-US" sz="1400" dirty="0"/>
              <a:t>,'Value')</a:t>
            </a:r>
          </a:p>
          <a:p>
            <a:r>
              <a:rPr lang="en-US" sz="1400" dirty="0" err="1"/>
              <a:t>str</a:t>
            </a:r>
            <a:r>
              <a:rPr lang="en-US" sz="1400" dirty="0"/>
              <a:t>=get(</a:t>
            </a:r>
            <a:r>
              <a:rPr lang="en-US" sz="1400" dirty="0" err="1"/>
              <a:t>hObject</a:t>
            </a:r>
            <a:r>
              <a:rPr lang="en-US" sz="1400" dirty="0"/>
              <a:t>,'String')</a:t>
            </a:r>
          </a:p>
          <a:p>
            <a:r>
              <a:rPr lang="en-US" sz="1400" dirty="0"/>
              <a:t>switch </a:t>
            </a:r>
            <a:r>
              <a:rPr lang="en-US" sz="1400" dirty="0" err="1"/>
              <a:t>str</a:t>
            </a:r>
            <a:r>
              <a:rPr lang="en-US" sz="1400" dirty="0"/>
              <a:t>{</a:t>
            </a:r>
            <a:r>
              <a:rPr lang="en-US" sz="1400" dirty="0" err="1"/>
              <a:t>val</a:t>
            </a:r>
            <a:r>
              <a:rPr lang="en-US" sz="1400" dirty="0"/>
              <a:t>}</a:t>
            </a:r>
          </a:p>
          <a:p>
            <a:r>
              <a:rPr lang="en-US" sz="1400" dirty="0"/>
              <a:t>    case 'peaks'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handles.current_data</a:t>
            </a:r>
            <a:r>
              <a:rPr lang="en-US" sz="1400" dirty="0"/>
              <a:t>=</a:t>
            </a:r>
            <a:r>
              <a:rPr lang="en-US" sz="1400" dirty="0" err="1"/>
              <a:t>handles.peaks</a:t>
            </a:r>
            <a:endParaRPr lang="en-US" sz="1400" dirty="0"/>
          </a:p>
          <a:p>
            <a:r>
              <a:rPr lang="en-US" sz="1400" dirty="0"/>
              <a:t>    case 'membrane'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handles.current_data</a:t>
            </a:r>
            <a:r>
              <a:rPr lang="en-US" sz="1400" dirty="0"/>
              <a:t>=</a:t>
            </a:r>
            <a:r>
              <a:rPr lang="en-US" sz="1400" dirty="0" err="1"/>
              <a:t>handles.membrane</a:t>
            </a:r>
            <a:endParaRPr lang="en-US" sz="1400" dirty="0"/>
          </a:p>
          <a:p>
            <a:r>
              <a:rPr lang="en-US" sz="1400" dirty="0"/>
              <a:t>    case '</a:t>
            </a:r>
            <a:r>
              <a:rPr lang="en-US" sz="1400" dirty="0" err="1"/>
              <a:t>sinc</a:t>
            </a:r>
            <a:r>
              <a:rPr lang="en-US" sz="1400" dirty="0"/>
              <a:t>'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handles.current_data</a:t>
            </a:r>
            <a:r>
              <a:rPr lang="en-US" sz="1400" dirty="0"/>
              <a:t>=</a:t>
            </a:r>
            <a:r>
              <a:rPr lang="en-US" sz="1400" dirty="0" err="1"/>
              <a:t>handles.sinc</a:t>
            </a:r>
            <a:endParaRPr lang="en-US" sz="1400" dirty="0"/>
          </a:p>
          <a:p>
            <a:r>
              <a:rPr lang="en-US" sz="1400" dirty="0"/>
              <a:t>end</a:t>
            </a:r>
          </a:p>
          <a:p>
            <a:r>
              <a:rPr lang="en-US" sz="1400" dirty="0" err="1"/>
              <a:t>guidata</a:t>
            </a:r>
            <a:r>
              <a:rPr lang="en-US" sz="1400" dirty="0"/>
              <a:t>(</a:t>
            </a:r>
            <a:r>
              <a:rPr lang="en-US" sz="1400" dirty="0" err="1"/>
              <a:t>hObject</a:t>
            </a:r>
            <a:r>
              <a:rPr lang="en-US" sz="1400" dirty="0"/>
              <a:t>, handles);</a:t>
            </a:r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472440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function G10_OpeningFcn(</a:t>
            </a:r>
            <a:r>
              <a:rPr lang="en-US" sz="1600" dirty="0" err="1"/>
              <a:t>hObject</a:t>
            </a:r>
            <a:r>
              <a:rPr lang="en-US" sz="1600" dirty="0"/>
              <a:t>, </a:t>
            </a:r>
            <a:r>
              <a:rPr lang="en-US" sz="1600" dirty="0" err="1"/>
              <a:t>eventdata</a:t>
            </a:r>
            <a:r>
              <a:rPr lang="en-US" sz="1600" dirty="0"/>
              <a:t>, handles, </a:t>
            </a:r>
            <a:r>
              <a:rPr lang="en-US" sz="1600" dirty="0" err="1"/>
              <a:t>varargin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handles.peaks</a:t>
            </a:r>
            <a:r>
              <a:rPr lang="en-US" sz="1600" dirty="0"/>
              <a:t>=peaks(35)% </a:t>
            </a:r>
          </a:p>
          <a:p>
            <a:r>
              <a:rPr lang="en-US" sz="1600" dirty="0" err="1"/>
              <a:t>handles.membrane</a:t>
            </a:r>
            <a:r>
              <a:rPr lang="en-US" sz="1600" dirty="0"/>
              <a:t>=membrane;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x,y</a:t>
            </a:r>
            <a:r>
              <a:rPr lang="en-US" sz="1600" dirty="0"/>
              <a:t>]=</a:t>
            </a:r>
            <a:r>
              <a:rPr lang="en-US" sz="1600" dirty="0" err="1"/>
              <a:t>meshgrid</a:t>
            </a:r>
            <a:r>
              <a:rPr lang="en-US" sz="1600" dirty="0"/>
              <a:t>(-8:0.5:8);</a:t>
            </a:r>
          </a:p>
          <a:p>
            <a:r>
              <a:rPr lang="en-US" sz="1600" dirty="0"/>
              <a:t>r=</a:t>
            </a:r>
            <a:r>
              <a:rPr lang="en-US" sz="1600" dirty="0" err="1"/>
              <a:t>sqrt</a:t>
            </a:r>
            <a:r>
              <a:rPr lang="en-US" sz="1600" dirty="0"/>
              <a:t>(x.^2+y.^2)+</a:t>
            </a:r>
            <a:r>
              <a:rPr lang="en-US" sz="1600" dirty="0" err="1"/>
              <a:t>eps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sinc</a:t>
            </a:r>
            <a:r>
              <a:rPr lang="en-US" sz="1600" dirty="0"/>
              <a:t>=sin(r)./r;</a:t>
            </a:r>
          </a:p>
          <a:p>
            <a:r>
              <a:rPr lang="en-US" sz="1600" dirty="0" err="1"/>
              <a:t>handles.sinc</a:t>
            </a:r>
            <a:r>
              <a:rPr lang="en-US" sz="1600" dirty="0"/>
              <a:t>=</a:t>
            </a:r>
            <a:r>
              <a:rPr lang="en-US" sz="1600" dirty="0" err="1"/>
              <a:t>sinc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handles.current_data</a:t>
            </a:r>
            <a:r>
              <a:rPr lang="en-US" sz="1600" dirty="0"/>
              <a:t>=</a:t>
            </a:r>
            <a:r>
              <a:rPr lang="en-US" sz="1600" dirty="0" err="1"/>
              <a:t>handles.peaks</a:t>
            </a:r>
            <a:r>
              <a:rPr lang="en-US" sz="1600" dirty="0"/>
              <a:t>;</a:t>
            </a:r>
          </a:p>
          <a:p>
            <a:r>
              <a:rPr lang="en-US" sz="1600" dirty="0"/>
              <a:t>surf(</a:t>
            </a:r>
            <a:r>
              <a:rPr lang="en-US" sz="1600" dirty="0" err="1"/>
              <a:t>handles.current_data</a:t>
            </a:r>
            <a:r>
              <a:rPr lang="en-US" sz="1600" dirty="0" smtClean="0"/>
              <a:t>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3620759"/>
            <a:ext cx="4267199" cy="313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surf_Callback</a:t>
            </a:r>
            <a:r>
              <a:rPr lang="en-US" dirty="0"/>
              <a:t>(</a:t>
            </a:r>
            <a:r>
              <a:rPr lang="en-US" dirty="0" err="1"/>
              <a:t>hObject</a:t>
            </a:r>
            <a:r>
              <a:rPr lang="en-US" dirty="0"/>
              <a:t>, </a:t>
            </a:r>
            <a:r>
              <a:rPr lang="en-US" dirty="0" err="1"/>
              <a:t>eventdata</a:t>
            </a:r>
            <a:r>
              <a:rPr lang="en-US" dirty="0"/>
              <a:t>, handles)</a:t>
            </a:r>
          </a:p>
          <a:p>
            <a:r>
              <a:rPr lang="en-US" dirty="0"/>
              <a:t>surf(</a:t>
            </a:r>
            <a:r>
              <a:rPr lang="en-US" dirty="0" err="1"/>
              <a:t>handles.current_data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function </a:t>
            </a:r>
            <a:r>
              <a:rPr lang="en-US" dirty="0" err="1"/>
              <a:t>mesh_Callback</a:t>
            </a:r>
            <a:r>
              <a:rPr lang="en-US" dirty="0"/>
              <a:t>(</a:t>
            </a:r>
            <a:r>
              <a:rPr lang="en-US" dirty="0" err="1"/>
              <a:t>hObject</a:t>
            </a:r>
            <a:r>
              <a:rPr lang="en-US" dirty="0"/>
              <a:t>, </a:t>
            </a:r>
            <a:r>
              <a:rPr lang="en-US" dirty="0" err="1"/>
              <a:t>eventdata</a:t>
            </a:r>
            <a:r>
              <a:rPr lang="en-US" dirty="0"/>
              <a:t>, handles)</a:t>
            </a:r>
          </a:p>
          <a:p>
            <a:r>
              <a:rPr lang="en-US" dirty="0"/>
              <a:t>mesh(</a:t>
            </a:r>
            <a:r>
              <a:rPr lang="en-US" dirty="0" err="1"/>
              <a:t>handles.current_data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function </a:t>
            </a:r>
            <a:r>
              <a:rPr lang="en-US" dirty="0" err="1"/>
              <a:t>contour_Callback</a:t>
            </a:r>
            <a:r>
              <a:rPr lang="en-US" dirty="0"/>
              <a:t>(</a:t>
            </a:r>
            <a:r>
              <a:rPr lang="en-US" dirty="0" err="1"/>
              <a:t>hObject</a:t>
            </a:r>
            <a:r>
              <a:rPr lang="en-US" dirty="0"/>
              <a:t>, </a:t>
            </a:r>
            <a:r>
              <a:rPr lang="en-US" dirty="0" err="1"/>
              <a:t>eventdata</a:t>
            </a:r>
            <a:r>
              <a:rPr lang="en-US" dirty="0"/>
              <a:t>, handles)</a:t>
            </a:r>
          </a:p>
          <a:p>
            <a:r>
              <a:rPr lang="en-US" dirty="0" smtClean="0"/>
              <a:t>contour(</a:t>
            </a:r>
            <a:r>
              <a:rPr lang="en-US" dirty="0" err="1" smtClean="0"/>
              <a:t>handles.current_data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061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-86942"/>
            <a:ext cx="5105400" cy="9144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G11-Animation 2D with constant acceleration in GUI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33137"/>
            <a:ext cx="4191000" cy="6771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function </a:t>
            </a:r>
            <a:r>
              <a:rPr lang="en-US" sz="1600" dirty="0" err="1"/>
              <a:t>plotd_Callback</a:t>
            </a:r>
            <a:r>
              <a:rPr lang="en-US" sz="1600" dirty="0"/>
              <a:t>(</a:t>
            </a:r>
            <a:r>
              <a:rPr lang="en-US" sz="1600" dirty="0" err="1"/>
              <a:t>hObject</a:t>
            </a:r>
            <a:r>
              <a:rPr lang="en-US" sz="1600" dirty="0"/>
              <a:t>, </a:t>
            </a:r>
            <a:r>
              <a:rPr lang="en-US" sz="1600" dirty="0" err="1"/>
              <a:t>eventdata</a:t>
            </a:r>
            <a:r>
              <a:rPr lang="en-US" sz="1600" dirty="0"/>
              <a:t>, handles)</a:t>
            </a:r>
          </a:p>
          <a:p>
            <a:r>
              <a:rPr lang="en-US" sz="1600" dirty="0" err="1"/>
              <a:t>Tf</a:t>
            </a:r>
            <a:r>
              <a:rPr lang="en-US" sz="1600" dirty="0"/>
              <a:t>=str2num(get(</a:t>
            </a:r>
            <a:r>
              <a:rPr lang="en-US" sz="1600" dirty="0" err="1"/>
              <a:t>handles.time,'String</a:t>
            </a:r>
            <a:r>
              <a:rPr lang="en-US" sz="1600" dirty="0"/>
              <a:t>'));</a:t>
            </a:r>
          </a:p>
          <a:p>
            <a:r>
              <a:rPr lang="en-US" sz="1600" dirty="0" err="1"/>
              <a:t>deltat</a:t>
            </a:r>
            <a:r>
              <a:rPr lang="en-US" sz="1600" dirty="0"/>
              <a:t>=str2num(get(</a:t>
            </a:r>
            <a:r>
              <a:rPr lang="en-US" sz="1600" dirty="0" err="1"/>
              <a:t>handles.delta,'String</a:t>
            </a:r>
            <a:r>
              <a:rPr lang="en-US" sz="1600" dirty="0"/>
              <a:t>'));</a:t>
            </a:r>
          </a:p>
          <a:p>
            <a:r>
              <a:rPr lang="en-US" sz="1600" dirty="0"/>
              <a:t>vx01=str2num(get(handles.vx0,'String'));</a:t>
            </a:r>
          </a:p>
          <a:p>
            <a:r>
              <a:rPr lang="en-US" sz="1600" dirty="0"/>
              <a:t>vy01=str2num(get(handles.vy0,'String'));</a:t>
            </a:r>
          </a:p>
          <a:p>
            <a:r>
              <a:rPr lang="en-US" sz="1600" dirty="0"/>
              <a:t>ax1=str2num(get(</a:t>
            </a:r>
            <a:r>
              <a:rPr lang="en-US" sz="1600" dirty="0" err="1"/>
              <a:t>handles.ax,'String</a:t>
            </a:r>
            <a:r>
              <a:rPr lang="en-US" sz="1600" dirty="0"/>
              <a:t>'));</a:t>
            </a:r>
          </a:p>
          <a:p>
            <a:r>
              <a:rPr lang="en-US" sz="1600" dirty="0"/>
              <a:t>x01=0;y01=0;g=9.81; </a:t>
            </a:r>
            <a:r>
              <a:rPr lang="en-US" sz="1600" dirty="0" err="1"/>
              <a:t>Nt</a:t>
            </a:r>
            <a:r>
              <a:rPr lang="en-US" sz="1600" dirty="0"/>
              <a:t>=1000;ay=-g;</a:t>
            </a:r>
          </a:p>
          <a:p>
            <a:r>
              <a:rPr lang="en-US" sz="1600" dirty="0"/>
              <a:t>t=</a:t>
            </a:r>
            <a:r>
              <a:rPr lang="en-US" sz="1600" dirty="0" err="1"/>
              <a:t>linspace</a:t>
            </a:r>
            <a:r>
              <a:rPr lang="en-US" sz="1600" dirty="0"/>
              <a:t>(0,Tf,Nt);</a:t>
            </a:r>
          </a:p>
          <a:p>
            <a:r>
              <a:rPr lang="en-US" sz="1600" dirty="0"/>
              <a:t>x=zeros(1,Nt); </a:t>
            </a:r>
          </a:p>
          <a:p>
            <a:r>
              <a:rPr lang="en-US" sz="1600" dirty="0"/>
              <a:t>y=zeros(1,Nt); </a:t>
            </a:r>
          </a:p>
          <a:p>
            <a:r>
              <a:rPr lang="en-US" sz="1600" dirty="0"/>
              <a:t>x=zeros(1,Nt);</a:t>
            </a:r>
          </a:p>
          <a:p>
            <a:r>
              <a:rPr lang="en-US" sz="1600" dirty="0" err="1"/>
              <a:t>vy</a:t>
            </a:r>
            <a:r>
              <a:rPr lang="en-US" sz="1600" dirty="0"/>
              <a:t>=zeros(1,Nt);</a:t>
            </a:r>
          </a:p>
          <a:p>
            <a:r>
              <a:rPr lang="en-US" sz="1600" dirty="0"/>
              <a:t>x(1)=x01; y(1)=y01;</a:t>
            </a:r>
          </a:p>
          <a:p>
            <a:r>
              <a:rPr lang="en-US" sz="1600" dirty="0" err="1"/>
              <a:t>vx</a:t>
            </a:r>
            <a:r>
              <a:rPr lang="en-US" sz="1600" dirty="0"/>
              <a:t>(1)=vx01; </a:t>
            </a:r>
            <a:r>
              <a:rPr lang="en-US" sz="1600" dirty="0" err="1"/>
              <a:t>vy</a:t>
            </a:r>
            <a:r>
              <a:rPr lang="en-US" sz="1600" dirty="0"/>
              <a:t>(1)=vy01;</a:t>
            </a:r>
          </a:p>
          <a:p>
            <a:r>
              <a:rPr lang="en-US" sz="1600" dirty="0"/>
              <a:t>%      calculate the motion equation</a:t>
            </a:r>
          </a:p>
          <a:p>
            <a:r>
              <a:rPr lang="en-US" sz="1600" dirty="0"/>
              <a:t>for it=1:Nt-1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vx</a:t>
            </a:r>
            <a:r>
              <a:rPr lang="en-US" sz="1600" dirty="0"/>
              <a:t>(it+1)=</a:t>
            </a:r>
            <a:r>
              <a:rPr lang="en-US" sz="1600" dirty="0" err="1"/>
              <a:t>vx</a:t>
            </a:r>
            <a:r>
              <a:rPr lang="en-US" sz="1600" dirty="0"/>
              <a:t>(it)+ax1*</a:t>
            </a:r>
            <a:r>
              <a:rPr lang="en-US" sz="1600" dirty="0" err="1"/>
              <a:t>deltat</a:t>
            </a:r>
            <a:r>
              <a:rPr lang="en-US" sz="1600" dirty="0"/>
              <a:t>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vy</a:t>
            </a:r>
            <a:r>
              <a:rPr lang="en-US" sz="1600" dirty="0"/>
              <a:t>(it+1)=</a:t>
            </a:r>
            <a:r>
              <a:rPr lang="en-US" sz="1600" dirty="0" err="1"/>
              <a:t>vy</a:t>
            </a:r>
            <a:r>
              <a:rPr lang="en-US" sz="1600" dirty="0"/>
              <a:t>(it)+ay*</a:t>
            </a:r>
            <a:r>
              <a:rPr lang="en-US" sz="1600" dirty="0" err="1"/>
              <a:t>deltat</a:t>
            </a:r>
            <a:r>
              <a:rPr lang="en-US" sz="1600" dirty="0"/>
              <a:t>;</a:t>
            </a:r>
          </a:p>
          <a:p>
            <a:r>
              <a:rPr lang="en-US" sz="1600" dirty="0"/>
              <a:t>    x(it+1)=x(it)+0.5*(</a:t>
            </a:r>
            <a:r>
              <a:rPr lang="en-US" sz="1600" dirty="0" err="1"/>
              <a:t>vx</a:t>
            </a:r>
            <a:r>
              <a:rPr lang="en-US" sz="1600" dirty="0"/>
              <a:t>(it+1)+</a:t>
            </a:r>
            <a:r>
              <a:rPr lang="en-US" sz="1600" dirty="0" err="1"/>
              <a:t>vx</a:t>
            </a:r>
            <a:r>
              <a:rPr lang="en-US" sz="1600" dirty="0"/>
              <a:t>(it))*</a:t>
            </a:r>
            <a:r>
              <a:rPr lang="en-US" sz="1600" dirty="0" err="1"/>
              <a:t>deltat</a:t>
            </a:r>
            <a:r>
              <a:rPr lang="en-US" sz="1600" dirty="0"/>
              <a:t>;</a:t>
            </a:r>
          </a:p>
          <a:p>
            <a:r>
              <a:rPr lang="en-US" sz="1600" dirty="0"/>
              <a:t>   y(it+1)=y(it)+0.5*(</a:t>
            </a:r>
            <a:r>
              <a:rPr lang="en-US" sz="1600" dirty="0" err="1"/>
              <a:t>vy</a:t>
            </a:r>
            <a:r>
              <a:rPr lang="en-US" sz="1600" dirty="0"/>
              <a:t>(it+1)+</a:t>
            </a:r>
            <a:r>
              <a:rPr lang="en-US" sz="1600" dirty="0" err="1"/>
              <a:t>vy</a:t>
            </a:r>
            <a:r>
              <a:rPr lang="en-US" sz="1600" dirty="0"/>
              <a:t>(it))*</a:t>
            </a:r>
            <a:r>
              <a:rPr lang="en-US" sz="1600" dirty="0" err="1"/>
              <a:t>deltat</a:t>
            </a:r>
            <a:r>
              <a:rPr lang="en-US" sz="1600" dirty="0"/>
              <a:t>; </a:t>
            </a:r>
          </a:p>
          <a:p>
            <a:r>
              <a:rPr lang="en-US" sz="1600" dirty="0"/>
              <a:t> if y(it+1)&lt;0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vy</a:t>
            </a:r>
            <a:r>
              <a:rPr lang="en-US" sz="1600" dirty="0"/>
              <a:t>(it+1)=abs(</a:t>
            </a:r>
            <a:r>
              <a:rPr lang="en-US" sz="1600" dirty="0" err="1"/>
              <a:t>vy</a:t>
            </a:r>
            <a:r>
              <a:rPr lang="en-US" sz="1600" dirty="0"/>
              <a:t>(it+1));</a:t>
            </a:r>
          </a:p>
          <a:p>
            <a:r>
              <a:rPr lang="en-US" sz="1600" dirty="0"/>
              <a:t>   end</a:t>
            </a:r>
          </a:p>
          <a:p>
            <a:r>
              <a:rPr lang="en-US" sz="1600" dirty="0"/>
              <a:t>end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7743" y="2920339"/>
            <a:ext cx="44196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% </a:t>
            </a:r>
            <a:r>
              <a:rPr lang="en-US" sz="1600" dirty="0"/>
              <a:t>plot motion</a:t>
            </a:r>
          </a:p>
          <a:p>
            <a:r>
              <a:rPr lang="en-US" sz="1600" dirty="0" err="1"/>
              <a:t>xmax</a:t>
            </a:r>
            <a:r>
              <a:rPr lang="en-US" sz="1600" dirty="0"/>
              <a:t>=max(x);</a:t>
            </a:r>
          </a:p>
          <a:p>
            <a:r>
              <a:rPr lang="en-US" sz="1600" dirty="0" err="1"/>
              <a:t>xmin</a:t>
            </a:r>
            <a:r>
              <a:rPr lang="en-US" sz="1600" dirty="0"/>
              <a:t>=min(x);</a:t>
            </a:r>
          </a:p>
          <a:p>
            <a:r>
              <a:rPr lang="en-US" sz="1600" dirty="0" err="1"/>
              <a:t>ymax</a:t>
            </a:r>
            <a:r>
              <a:rPr lang="en-US" sz="1600" dirty="0"/>
              <a:t>=max(y);</a:t>
            </a:r>
          </a:p>
          <a:p>
            <a:r>
              <a:rPr lang="en-US" sz="1600" dirty="0" err="1"/>
              <a:t>ymin</a:t>
            </a:r>
            <a:r>
              <a:rPr lang="en-US" sz="1600" dirty="0"/>
              <a:t>=min(y);</a:t>
            </a:r>
          </a:p>
          <a:p>
            <a:r>
              <a:rPr lang="fi-FI" sz="1600" dirty="0"/>
              <a:t>axis([xmin  1  ymin  ymax]);</a:t>
            </a:r>
          </a:p>
          <a:p>
            <a:r>
              <a:rPr lang="en-US" sz="1600" dirty="0"/>
              <a:t>for it=1:Nt</a:t>
            </a:r>
          </a:p>
          <a:p>
            <a:r>
              <a:rPr lang="en-US" sz="1600" dirty="0"/>
              <a:t>    plot(handles.axes1,x(it),y(it),'</a:t>
            </a:r>
            <a:r>
              <a:rPr lang="en-US" sz="1600" dirty="0" err="1"/>
              <a:t>bo</a:t>
            </a:r>
            <a:r>
              <a:rPr lang="en-US" sz="1600" dirty="0"/>
              <a:t>',...</a:t>
            </a:r>
          </a:p>
          <a:p>
            <a:r>
              <a:rPr lang="en-US" sz="1600" dirty="0"/>
              <a:t>         x(1:it),y(1:it),'r');  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xlabel</a:t>
            </a:r>
            <a:r>
              <a:rPr lang="en-US" sz="1600" dirty="0"/>
              <a:t>('x(m)');</a:t>
            </a:r>
            <a:r>
              <a:rPr lang="en-US" sz="1600" dirty="0" err="1"/>
              <a:t>ylabel</a:t>
            </a:r>
            <a:r>
              <a:rPr lang="en-US" sz="1600" dirty="0"/>
              <a:t>('y(m)');</a:t>
            </a:r>
          </a:p>
          <a:p>
            <a:r>
              <a:rPr lang="en-US" sz="1600" dirty="0"/>
              <a:t>    pause(.01)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drawnow</a:t>
            </a:r>
            <a:endParaRPr lang="en-US" sz="1600" dirty="0"/>
          </a:p>
          <a:p>
            <a:r>
              <a:rPr lang="en-US" sz="1600" dirty="0" smtClean="0"/>
              <a:t>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3143" y="827458"/>
            <a:ext cx="449580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function </a:t>
            </a:r>
            <a:r>
              <a:rPr lang="en-US" sz="1600" dirty="0" err="1"/>
              <a:t>pause_Callback</a:t>
            </a:r>
            <a:r>
              <a:rPr lang="en-US" sz="1600" dirty="0"/>
              <a:t>(</a:t>
            </a:r>
            <a:r>
              <a:rPr lang="en-US" sz="1600" dirty="0" err="1"/>
              <a:t>hObject</a:t>
            </a:r>
            <a:r>
              <a:rPr lang="en-US" sz="1600" dirty="0"/>
              <a:t>, </a:t>
            </a:r>
            <a:r>
              <a:rPr lang="en-US" sz="1600" dirty="0" err="1"/>
              <a:t>eventdata</a:t>
            </a:r>
            <a:r>
              <a:rPr lang="en-US" sz="1600" dirty="0"/>
              <a:t>, handles)</a:t>
            </a:r>
          </a:p>
          <a:p>
            <a:endParaRPr lang="en-US" sz="1600" dirty="0" smtClean="0"/>
          </a:p>
          <a:p>
            <a:r>
              <a:rPr lang="en-US" sz="1600" dirty="0" smtClean="0"/>
              <a:t>v=get(</a:t>
            </a:r>
            <a:r>
              <a:rPr lang="en-US" sz="1600" dirty="0" err="1" smtClean="0"/>
              <a:t>handles.pause</a:t>
            </a:r>
            <a:r>
              <a:rPr lang="en-US" sz="1600" dirty="0" err="1"/>
              <a:t>,'Value</a:t>
            </a:r>
            <a:r>
              <a:rPr lang="en-US" sz="1600" dirty="0"/>
              <a:t>')</a:t>
            </a:r>
          </a:p>
          <a:p>
            <a:r>
              <a:rPr lang="en-US" sz="1600" dirty="0"/>
              <a:t>if v==1</a:t>
            </a:r>
          </a:p>
          <a:p>
            <a:r>
              <a:rPr lang="en-US" sz="1600" dirty="0"/>
              <a:t>    pause(2)</a:t>
            </a:r>
          </a:p>
          <a:p>
            <a:r>
              <a:rPr lang="en-US" sz="1600" dirty="0"/>
              <a:t>end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99" y="2215307"/>
            <a:ext cx="2933701" cy="25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613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Dynamic motion for A </a:t>
            </a:r>
            <a:r>
              <a:rPr lang="en-US" sz="2200" b="1" dirty="0">
                <a:solidFill>
                  <a:schemeClr val="tx1"/>
                </a:solidFill>
              </a:rPr>
              <a:t>I Kg mass swings from a gantry which weight 2 Kg</a:t>
            </a:r>
            <a:r>
              <a:rPr lang="en-US" dirty="0"/>
              <a:t>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858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82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361"/>
            <a:ext cx="8260672" cy="658428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Dynamic motion for A </a:t>
            </a:r>
            <a:r>
              <a:rPr lang="en-US" sz="2200" b="1" dirty="0">
                <a:solidFill>
                  <a:schemeClr val="tx1"/>
                </a:solidFill>
              </a:rPr>
              <a:t>I Kg mass swings from a gantry which weight 2 Kg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1066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95021"/>
            <a:ext cx="4724400" cy="5262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function pushbutton1_Callback(</a:t>
            </a:r>
            <a:r>
              <a:rPr lang="en-US" sz="1600" dirty="0" err="1"/>
              <a:t>hObject</a:t>
            </a:r>
            <a:r>
              <a:rPr lang="en-US" sz="1600" dirty="0"/>
              <a:t>, </a:t>
            </a:r>
            <a:r>
              <a:rPr lang="en-US" sz="1600" dirty="0" err="1"/>
              <a:t>eventdata</a:t>
            </a:r>
            <a:r>
              <a:rPr lang="en-US" sz="1600" dirty="0"/>
              <a:t>, handles)</a:t>
            </a:r>
          </a:p>
          <a:p>
            <a:r>
              <a:rPr lang="en-US" sz="1600" dirty="0"/>
              <a:t>n1=str2num(get(</a:t>
            </a:r>
            <a:r>
              <a:rPr lang="en-US" sz="1600" dirty="0" err="1"/>
              <a:t>handles.xx,'String</a:t>
            </a:r>
            <a:r>
              <a:rPr lang="en-US" sz="1600" dirty="0"/>
              <a:t>'))</a:t>
            </a:r>
          </a:p>
          <a:p>
            <a:r>
              <a:rPr lang="en-US" sz="1600" dirty="0"/>
              <a:t>n2=str2num(get(handles.</a:t>
            </a:r>
            <a:r>
              <a:rPr lang="en-US" sz="1600" dirty="0" err="1"/>
              <a:t>qq</a:t>
            </a:r>
            <a:r>
              <a:rPr lang="en-US" sz="1600" dirty="0"/>
              <a:t>,'String'))</a:t>
            </a:r>
          </a:p>
          <a:p>
            <a:r>
              <a:rPr lang="en-US" sz="1600" dirty="0"/>
              <a:t>n3=str2num(get(</a:t>
            </a:r>
            <a:r>
              <a:rPr lang="en-US" sz="1600" dirty="0" err="1"/>
              <a:t>handles.dx,'String</a:t>
            </a:r>
            <a:r>
              <a:rPr lang="en-US" sz="1600" dirty="0"/>
              <a:t>'))</a:t>
            </a:r>
          </a:p>
          <a:p>
            <a:r>
              <a:rPr lang="en-US" sz="1600" dirty="0"/>
              <a:t>n4=str2num(get(handles.</a:t>
            </a:r>
            <a:r>
              <a:rPr lang="en-US" sz="1600" dirty="0" err="1"/>
              <a:t>dq</a:t>
            </a:r>
            <a:r>
              <a:rPr lang="en-US" sz="1600" dirty="0"/>
              <a:t>,'String'))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dt</a:t>
            </a:r>
            <a:r>
              <a:rPr lang="en-US" sz="1600" dirty="0"/>
              <a:t> =0.01;</a:t>
            </a:r>
          </a:p>
          <a:p>
            <a:r>
              <a:rPr lang="en-US" sz="1600" dirty="0"/>
              <a:t>X=[n1;n2;n3;n4];</a:t>
            </a:r>
          </a:p>
          <a:p>
            <a:r>
              <a:rPr lang="en-US" sz="1600" dirty="0"/>
              <a:t>for i=1:1000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dX</a:t>
            </a:r>
            <a:r>
              <a:rPr lang="en-US" sz="1600" dirty="0"/>
              <a:t>=</a:t>
            </a:r>
            <a:r>
              <a:rPr lang="en-US" sz="1600" dirty="0" err="1"/>
              <a:t>CartDynamics</a:t>
            </a:r>
            <a:r>
              <a:rPr lang="en-US" sz="1600" dirty="0"/>
              <a:t>(X);</a:t>
            </a:r>
          </a:p>
          <a:p>
            <a:r>
              <a:rPr lang="en-US" sz="1600" dirty="0"/>
              <a:t>    X=</a:t>
            </a:r>
            <a:r>
              <a:rPr lang="en-US" sz="1600" dirty="0" err="1"/>
              <a:t>CartI</a:t>
            </a:r>
            <a:r>
              <a:rPr lang="en-US" sz="1600" dirty="0"/>
              <a:t>(</a:t>
            </a:r>
            <a:r>
              <a:rPr lang="en-US" sz="1600" dirty="0" err="1"/>
              <a:t>X,dX,dt</a:t>
            </a:r>
            <a:r>
              <a:rPr lang="en-US" sz="1600" dirty="0"/>
              <a:t>);</a:t>
            </a:r>
          </a:p>
          <a:p>
            <a:r>
              <a:rPr lang="en-US" sz="1600" dirty="0"/>
              <a:t>    % display position(x); angel(q);  velocity(dx) ;angular velocity(</a:t>
            </a:r>
            <a:r>
              <a:rPr lang="en-US" sz="1600" dirty="0" err="1"/>
              <a:t>dq</a:t>
            </a:r>
            <a:r>
              <a:rPr lang="en-US" sz="1600" dirty="0"/>
              <a:t>)</a:t>
            </a:r>
          </a:p>
          <a:p>
            <a:r>
              <a:rPr lang="en-US" sz="1600" dirty="0"/>
              <a:t>    set(handles.text1,'String',num2str(X(1)));</a:t>
            </a:r>
          </a:p>
          <a:p>
            <a:r>
              <a:rPr lang="en-US" sz="1600" dirty="0"/>
              <a:t>    set(handles.text2,'String',num2str(X(2)));</a:t>
            </a:r>
          </a:p>
          <a:p>
            <a:r>
              <a:rPr lang="en-US" sz="1600" dirty="0"/>
              <a:t>    set(handles.text3,'String',num2str(X(3)));</a:t>
            </a:r>
          </a:p>
          <a:p>
            <a:r>
              <a:rPr lang="en-US" sz="1600" dirty="0"/>
              <a:t>    set(handles.text4,'String',num2str(X(4)));</a:t>
            </a:r>
          </a:p>
          <a:p>
            <a:r>
              <a:rPr lang="en-US" sz="1600" dirty="0"/>
              <a:t>    % CartDisplay1(X);</a:t>
            </a:r>
          </a:p>
          <a:p>
            <a:r>
              <a:rPr lang="en-US" sz="1600" dirty="0"/>
              <a:t>    x=X(1);q=X(2</a:t>
            </a:r>
            <a:r>
              <a:rPr lang="en-US" sz="1600" dirty="0" smtClean="0"/>
              <a:t>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1621453"/>
            <a:ext cx="3810000" cy="47705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hold off</a:t>
            </a:r>
          </a:p>
          <a:p>
            <a:r>
              <a:rPr lang="en-US" sz="1600" dirty="0"/>
              <a:t>plot(handles.axes1,[-2 2],[2 -2],'.')</a:t>
            </a:r>
          </a:p>
          <a:p>
            <a:r>
              <a:rPr lang="en-US" sz="1600" dirty="0"/>
              <a:t>hold on</a:t>
            </a:r>
          </a:p>
          <a:p>
            <a:r>
              <a:rPr lang="en-US" sz="1600" dirty="0"/>
              <a:t>plot(handles.axes1,[-2 2],[0 0],'-')</a:t>
            </a:r>
          </a:p>
          <a:p>
            <a:r>
              <a:rPr lang="en-US" sz="1600" dirty="0"/>
              <a:t>% Draw the box</a:t>
            </a:r>
          </a:p>
          <a:p>
            <a:r>
              <a:rPr lang="en-US" sz="1600" dirty="0"/>
              <a:t>x1=x; y1=0;</a:t>
            </a:r>
          </a:p>
          <a:p>
            <a:r>
              <a:rPr lang="en-US" sz="1600" dirty="0"/>
              <a:t>plot(handles.axes1,[x1-0.2, x1+0.2,x1+0.2,x1-0.2,x1-0.2], [0,0,0.1,0.1,0],'-');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%Draw Pendulum</a:t>
            </a:r>
          </a:p>
          <a:p>
            <a:r>
              <a:rPr lang="en-US" sz="1600" dirty="0"/>
              <a:t>x2=x1+sin(q);y2=y1-cos(q);</a:t>
            </a:r>
          </a:p>
          <a:p>
            <a:r>
              <a:rPr lang="en-US" sz="1600" dirty="0"/>
              <a:t>plot(handles.axes1,[x1,x2],[y1,y2],'r-');</a:t>
            </a:r>
          </a:p>
          <a:p>
            <a:r>
              <a:rPr lang="es-ES" sz="1600" dirty="0" err="1"/>
              <a:t>plot</a:t>
            </a:r>
            <a:r>
              <a:rPr lang="es-ES" sz="1600" dirty="0"/>
              <a:t>(handles.axes1,[x2-0.05,x2+.05,x2+.05,x2-.05,x2-.05],[y2-0.05,y2-0.05,y2+0.05,y2+0.05,y2-0.05],'-');</a:t>
            </a:r>
          </a:p>
          <a:p>
            <a:r>
              <a:rPr lang="en-US" sz="1600" dirty="0"/>
              <a:t>pause(0.1);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end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726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GUIDE (Graphical User Interface Development Environment)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 </a:t>
            </a:r>
            <a:r>
              <a:rPr lang="en-US" dirty="0"/>
              <a:t>is primarily a set of layout tools</a:t>
            </a:r>
          </a:p>
          <a:p>
            <a:r>
              <a:rPr lang="en-US" dirty="0"/>
              <a:t>GUIDE also generates an M-file that contains code to handle the initialization and launching of the GUI</a:t>
            </a:r>
          </a:p>
          <a:p>
            <a:pPr lvl="1"/>
            <a:r>
              <a:rPr lang="en-US" dirty="0"/>
              <a:t>This M-file also provides a framework for the implementation of the callbacks - the functions that execute when users activate a component in the GUI.</a:t>
            </a:r>
          </a:p>
        </p:txBody>
      </p:sp>
    </p:spTree>
    <p:extLst>
      <p:ext uri="{BB962C8B-B14F-4D97-AF65-F5344CB8AC3E}">
        <p14:creationId xmlns:p14="http://schemas.microsoft.com/office/powerpoint/2010/main" val="361098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control </a:t>
            </a:r>
            <a:r>
              <a:rPr lang="en-US" dirty="0"/>
              <a:t>objects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981200"/>
            <a:ext cx="3810000" cy="2590800"/>
          </a:xfrm>
        </p:spPr>
        <p:txBody>
          <a:bodyPr/>
          <a:lstStyle/>
          <a:p>
            <a:r>
              <a:rPr lang="en-US"/>
              <a:t>Push Buttons</a:t>
            </a:r>
          </a:p>
          <a:p>
            <a:r>
              <a:rPr lang="en-US"/>
              <a:t>Toggle Buttons</a:t>
            </a:r>
          </a:p>
          <a:p>
            <a:r>
              <a:rPr lang="en-US"/>
              <a:t>Check Boxes</a:t>
            </a:r>
          </a:p>
          <a:p>
            <a:r>
              <a:rPr lang="en-US"/>
              <a:t>Radio Buttons</a:t>
            </a:r>
          </a:p>
          <a:p>
            <a:r>
              <a:rPr lang="en-US"/>
              <a:t>Edit Text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3810000" cy="2590800"/>
          </a:xfrm>
        </p:spPr>
        <p:txBody>
          <a:bodyPr/>
          <a:lstStyle/>
          <a:p>
            <a:r>
              <a:rPr lang="en-US"/>
              <a:t>Static Text</a:t>
            </a:r>
          </a:p>
          <a:p>
            <a:r>
              <a:rPr lang="en-US"/>
              <a:t>Sliders </a:t>
            </a:r>
          </a:p>
          <a:p>
            <a:r>
              <a:rPr lang="en-US"/>
              <a:t>Frames </a:t>
            </a:r>
          </a:p>
          <a:p>
            <a:r>
              <a:rPr lang="en-US"/>
              <a:t>List Boxes</a:t>
            </a:r>
          </a:p>
          <a:p>
            <a:r>
              <a:rPr lang="en-US"/>
              <a:t>Popup Menus</a:t>
            </a:r>
          </a:p>
        </p:txBody>
      </p:sp>
    </p:spTree>
    <p:extLst>
      <p:ext uri="{BB962C8B-B14F-4D97-AF65-F5344CB8AC3E}">
        <p14:creationId xmlns:p14="http://schemas.microsoft.com/office/powerpoint/2010/main" val="429081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Routine that executes whenever you activate the uicontrol object </a:t>
            </a:r>
          </a:p>
          <a:p>
            <a:r>
              <a:rPr lang="en-US"/>
              <a:t>Define this routine as a string that is a valid MATLAB expression or the name of an   M-file</a:t>
            </a:r>
          </a:p>
          <a:p>
            <a:r>
              <a:rPr lang="en-US"/>
              <a:t>The expression executes in the MATLAB workspace.</a:t>
            </a:r>
          </a:p>
        </p:txBody>
      </p:sp>
    </p:spTree>
    <p:extLst>
      <p:ext uri="{BB962C8B-B14F-4D97-AF65-F5344CB8AC3E}">
        <p14:creationId xmlns:p14="http://schemas.microsoft.com/office/powerpoint/2010/main" val="123040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Handles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Handles </a:t>
            </a:r>
            <a:r>
              <a:rPr lang="en-US" dirty="0">
                <a:latin typeface="Arial" charset="0"/>
              </a:rPr>
              <a:t>allow </a:t>
            </a:r>
            <a:r>
              <a:rPr lang="en-US" dirty="0" err="1">
                <a:latin typeface="Arial" charset="0"/>
              </a:rPr>
              <a:t>Matlab</a:t>
            </a:r>
            <a:r>
              <a:rPr lang="en-US" dirty="0">
                <a:latin typeface="Arial" charset="0"/>
              </a:rPr>
              <a:t> to keep track of figures and graphic objects.</a:t>
            </a:r>
          </a:p>
          <a:p>
            <a:r>
              <a:rPr lang="en-US" dirty="0">
                <a:latin typeface="Arial" charset="0"/>
              </a:rPr>
              <a:t>Within the main figure each of our objects (the slider and the text box) also have a handle. Child objects.</a:t>
            </a:r>
          </a:p>
        </p:txBody>
      </p:sp>
    </p:spTree>
    <p:extLst>
      <p:ext uri="{BB962C8B-B14F-4D97-AF65-F5344CB8AC3E}">
        <p14:creationId xmlns:p14="http://schemas.microsoft.com/office/powerpoint/2010/main" val="409892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Properties, get() and set()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We can retrieve a copy of the values associated with a graphic object through its handle by using </a:t>
            </a:r>
            <a:r>
              <a:rPr lang="en-US" dirty="0" smtClean="0">
                <a:latin typeface="Arial" charset="0"/>
              </a:rPr>
              <a:t>S=get(</a:t>
            </a:r>
            <a:r>
              <a:rPr lang="en-US" dirty="0" err="1" smtClean="0">
                <a:latin typeface="Arial" charset="0"/>
              </a:rPr>
              <a:t>handles.property</a:t>
            </a:r>
            <a:r>
              <a:rPr lang="en-US" dirty="0" smtClean="0"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We can </a:t>
            </a:r>
            <a:r>
              <a:rPr lang="en-US" dirty="0" smtClean="0">
                <a:latin typeface="Arial" charset="0"/>
              </a:rPr>
              <a:t>output a </a:t>
            </a:r>
            <a:r>
              <a:rPr lang="en-US" dirty="0">
                <a:latin typeface="Arial" charset="0"/>
              </a:rPr>
              <a:t>copy of the values associated with a graphic </a:t>
            </a:r>
            <a:r>
              <a:rPr lang="en-US" dirty="0" smtClean="0">
                <a:latin typeface="Arial" charset="0"/>
              </a:rPr>
              <a:t>object using set as: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     set(</a:t>
            </a:r>
            <a:r>
              <a:rPr lang="en-US" dirty="0" err="1" smtClean="0">
                <a:latin typeface="Arial" charset="0"/>
              </a:rPr>
              <a:t>handle.Property,Value</a:t>
            </a:r>
            <a:r>
              <a:rPr lang="en-US" dirty="0"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8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 Text, static test, push button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390" y="1600201"/>
            <a:ext cx="409139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782" y="1752600"/>
            <a:ext cx="4856018" cy="286232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function </a:t>
            </a:r>
            <a:r>
              <a:rPr lang="en-US" b="1" dirty="0" err="1">
                <a:solidFill>
                  <a:srgbClr val="002060"/>
                </a:solidFill>
              </a:rPr>
              <a:t>factorial_Callback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hObject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eventdata</a:t>
            </a:r>
            <a:r>
              <a:rPr lang="en-US" b="1" dirty="0">
                <a:solidFill>
                  <a:srgbClr val="002060"/>
                </a:solidFill>
              </a:rPr>
              <a:t>, handles)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n=str2num(get(</a:t>
            </a:r>
            <a:r>
              <a:rPr lang="en-US" b="1" dirty="0" err="1" smtClean="0">
                <a:solidFill>
                  <a:srgbClr val="002060"/>
                </a:solidFill>
              </a:rPr>
              <a:t>handles.number</a:t>
            </a:r>
            <a:r>
              <a:rPr lang="en-US" b="1" dirty="0" err="1">
                <a:solidFill>
                  <a:srgbClr val="002060"/>
                </a:solidFill>
              </a:rPr>
              <a:t>,'String</a:t>
            </a:r>
            <a:r>
              <a:rPr lang="en-US" b="1" dirty="0">
                <a:solidFill>
                  <a:srgbClr val="002060"/>
                </a:solidFill>
              </a:rPr>
              <a:t>'));</a:t>
            </a:r>
          </a:p>
          <a:p>
            <a:r>
              <a:rPr lang="en-US" b="1" dirty="0">
                <a:solidFill>
                  <a:srgbClr val="002060"/>
                </a:solidFill>
              </a:rPr>
              <a:t>f=1;</a:t>
            </a:r>
          </a:p>
          <a:p>
            <a:r>
              <a:rPr lang="en-US" b="1" dirty="0">
                <a:solidFill>
                  <a:srgbClr val="002060"/>
                </a:solidFill>
              </a:rPr>
              <a:t>for i=1:n</a:t>
            </a:r>
          </a:p>
          <a:p>
            <a:r>
              <a:rPr lang="en-US" b="1" dirty="0">
                <a:solidFill>
                  <a:srgbClr val="002060"/>
                </a:solidFill>
              </a:rPr>
              <a:t>    f=f*i;</a:t>
            </a:r>
          </a:p>
          <a:p>
            <a:r>
              <a:rPr lang="en-US" b="1" dirty="0">
                <a:solidFill>
                  <a:srgbClr val="002060"/>
                </a:solidFill>
              </a:rPr>
              <a:t>end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ff</a:t>
            </a:r>
            <a:r>
              <a:rPr lang="en-US" b="1" dirty="0">
                <a:solidFill>
                  <a:srgbClr val="002060"/>
                </a:solidFill>
              </a:rPr>
              <a:t>=num2str(f);</a:t>
            </a:r>
          </a:p>
          <a:p>
            <a:r>
              <a:rPr lang="en-US" b="1" dirty="0">
                <a:solidFill>
                  <a:srgbClr val="002060"/>
                </a:solidFill>
              </a:rPr>
              <a:t>set(</a:t>
            </a:r>
            <a:r>
              <a:rPr lang="en-US" b="1" dirty="0" err="1">
                <a:solidFill>
                  <a:srgbClr val="002060"/>
                </a:solidFill>
              </a:rPr>
              <a:t>handles.fact</a:t>
            </a:r>
            <a:r>
              <a:rPr lang="en-US" b="1" dirty="0">
                <a:solidFill>
                  <a:srgbClr val="002060"/>
                </a:solidFill>
              </a:rPr>
              <a:t>, 'String',</a:t>
            </a:r>
            <a:r>
              <a:rPr lang="en-US" b="1" dirty="0" err="1">
                <a:solidFill>
                  <a:srgbClr val="002060"/>
                </a:solidFill>
              </a:rPr>
              <a:t>ff</a:t>
            </a:r>
            <a:r>
              <a:rPr lang="en-US" b="1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457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 “ax-by=c”</a:t>
            </a:r>
            <a:br>
              <a:rPr lang="en-US" dirty="0" smtClean="0"/>
            </a:br>
            <a:r>
              <a:rPr lang="en-US" dirty="0" smtClean="0"/>
              <a:t>Edit text, static test, push button, axes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49530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981200"/>
            <a:ext cx="4329545" cy="452431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function </a:t>
            </a:r>
            <a:r>
              <a:rPr lang="en-US" b="1" dirty="0" err="1">
                <a:solidFill>
                  <a:srgbClr val="002060"/>
                </a:solidFill>
              </a:rPr>
              <a:t>solve_Callback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hObject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eventdata</a:t>
            </a:r>
            <a:r>
              <a:rPr lang="en-US" b="1" dirty="0">
                <a:solidFill>
                  <a:srgbClr val="002060"/>
                </a:solidFill>
              </a:rPr>
              <a:t>, handles)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a1=str2num(get(</a:t>
            </a:r>
            <a:r>
              <a:rPr lang="en-US" b="1" dirty="0" err="1" smtClean="0">
                <a:solidFill>
                  <a:srgbClr val="002060"/>
                </a:solidFill>
              </a:rPr>
              <a:t>handles.a</a:t>
            </a:r>
            <a:r>
              <a:rPr lang="en-US" b="1" dirty="0" err="1">
                <a:solidFill>
                  <a:srgbClr val="002060"/>
                </a:solidFill>
              </a:rPr>
              <a:t>,'String</a:t>
            </a:r>
            <a:r>
              <a:rPr lang="en-US" b="1" dirty="0">
                <a:solidFill>
                  <a:srgbClr val="002060"/>
                </a:solidFill>
              </a:rPr>
              <a:t>'));</a:t>
            </a:r>
          </a:p>
          <a:p>
            <a:r>
              <a:rPr lang="en-US" b="1" dirty="0">
                <a:solidFill>
                  <a:srgbClr val="002060"/>
                </a:solidFill>
              </a:rPr>
              <a:t>b1=str2num(get(</a:t>
            </a:r>
            <a:r>
              <a:rPr lang="en-US" b="1" dirty="0" err="1">
                <a:solidFill>
                  <a:srgbClr val="002060"/>
                </a:solidFill>
              </a:rPr>
              <a:t>handles.b,'String</a:t>
            </a:r>
            <a:r>
              <a:rPr lang="en-US" b="1" dirty="0">
                <a:solidFill>
                  <a:srgbClr val="002060"/>
                </a:solidFill>
              </a:rPr>
              <a:t>'));</a:t>
            </a:r>
          </a:p>
          <a:p>
            <a:r>
              <a:rPr lang="en-US" b="1" dirty="0">
                <a:solidFill>
                  <a:srgbClr val="002060"/>
                </a:solidFill>
              </a:rPr>
              <a:t>c1=str2num(get(</a:t>
            </a:r>
            <a:r>
              <a:rPr lang="en-US" b="1" dirty="0" err="1">
                <a:solidFill>
                  <a:srgbClr val="002060"/>
                </a:solidFill>
              </a:rPr>
              <a:t>handles.c,'String</a:t>
            </a:r>
            <a:r>
              <a:rPr lang="en-US" b="1" dirty="0">
                <a:solidFill>
                  <a:srgbClr val="002060"/>
                </a:solidFill>
              </a:rPr>
              <a:t>'));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yint</a:t>
            </a:r>
            <a:r>
              <a:rPr lang="en-US" b="1" dirty="0">
                <a:solidFill>
                  <a:srgbClr val="002060"/>
                </a:solidFill>
              </a:rPr>
              <a:t>=num2str(c1/b1);</a:t>
            </a:r>
          </a:p>
          <a:p>
            <a:r>
              <a:rPr lang="en-US" b="1" dirty="0">
                <a:solidFill>
                  <a:srgbClr val="002060"/>
                </a:solidFill>
              </a:rPr>
              <a:t>m1=num2str(-a1/b1);</a:t>
            </a:r>
          </a:p>
          <a:p>
            <a:r>
              <a:rPr lang="en-US" b="1" dirty="0">
                <a:solidFill>
                  <a:srgbClr val="002060"/>
                </a:solidFill>
              </a:rPr>
              <a:t>set(handles.</a:t>
            </a:r>
            <a:r>
              <a:rPr lang="en-US" b="1" dirty="0" err="1">
                <a:solidFill>
                  <a:srgbClr val="002060"/>
                </a:solidFill>
              </a:rPr>
              <a:t>yintercept</a:t>
            </a:r>
            <a:r>
              <a:rPr lang="en-US" b="1" dirty="0">
                <a:solidFill>
                  <a:srgbClr val="002060"/>
                </a:solidFill>
              </a:rPr>
              <a:t>,'String',</a:t>
            </a:r>
            <a:r>
              <a:rPr lang="en-US" b="1" dirty="0" err="1">
                <a:solidFill>
                  <a:srgbClr val="002060"/>
                </a:solidFill>
              </a:rPr>
              <a:t>yint</a:t>
            </a:r>
            <a:r>
              <a:rPr lang="en-US" b="1" dirty="0">
                <a:solidFill>
                  <a:srgbClr val="002060"/>
                </a:solidFill>
              </a:rPr>
              <a:t>);</a:t>
            </a:r>
          </a:p>
          <a:p>
            <a:r>
              <a:rPr lang="en-US" b="1" dirty="0">
                <a:solidFill>
                  <a:srgbClr val="002060"/>
                </a:solidFill>
              </a:rPr>
              <a:t>set(handles.m,'String',m1);</a:t>
            </a:r>
          </a:p>
          <a:p>
            <a:r>
              <a:rPr lang="en-US" b="1" dirty="0">
                <a:solidFill>
                  <a:srgbClr val="002060"/>
                </a:solidFill>
              </a:rPr>
              <a:t>x=0:10;</a:t>
            </a:r>
          </a:p>
          <a:p>
            <a:r>
              <a:rPr lang="en-US" b="1" dirty="0">
                <a:solidFill>
                  <a:srgbClr val="002060"/>
                </a:solidFill>
              </a:rPr>
              <a:t>y=c1/b1-a1/b1*x;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plot(handles.axes1,x,y</a:t>
            </a:r>
            <a:r>
              <a:rPr lang="en-US" b="1" dirty="0">
                <a:solidFill>
                  <a:srgbClr val="002060"/>
                </a:solidFill>
              </a:rPr>
              <a:t>);</a:t>
            </a:r>
          </a:p>
          <a:p>
            <a:r>
              <a:rPr lang="en-US" b="1" dirty="0">
                <a:solidFill>
                  <a:srgbClr val="002060"/>
                </a:solidFill>
              </a:rPr>
              <a:t>grid on;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xlabel</a:t>
            </a:r>
            <a:r>
              <a:rPr lang="en-US" b="1" dirty="0">
                <a:solidFill>
                  <a:srgbClr val="002060"/>
                </a:solidFill>
              </a:rPr>
              <a:t>('x');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ylabel</a:t>
            </a:r>
            <a:r>
              <a:rPr lang="en-US" b="1" dirty="0">
                <a:solidFill>
                  <a:srgbClr val="002060"/>
                </a:solidFill>
              </a:rPr>
              <a:t>('y');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1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sin(Ax)</a:t>
            </a:r>
            <a:br>
              <a:rPr lang="en-US" dirty="0" smtClean="0"/>
            </a:br>
            <a:r>
              <a:rPr lang="en-US" dirty="0" smtClean="0"/>
              <a:t>slider, static test, axes,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046" y="1981201"/>
            <a:ext cx="465995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2105890"/>
            <a:ext cx="4343400" cy="258532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a=get(handles.slider1,'Value');</a:t>
            </a:r>
          </a:p>
          <a:p>
            <a:r>
              <a:rPr lang="en-US" b="1" dirty="0">
                <a:solidFill>
                  <a:srgbClr val="002060"/>
                </a:solidFill>
              </a:rPr>
              <a:t>x=0:.1:50;</a:t>
            </a:r>
          </a:p>
          <a:p>
            <a:r>
              <a:rPr lang="en-US" b="1" dirty="0">
                <a:solidFill>
                  <a:srgbClr val="002060"/>
                </a:solidFill>
              </a:rPr>
              <a:t>y=sin(x*a);</a:t>
            </a:r>
          </a:p>
          <a:p>
            <a:r>
              <a:rPr lang="en-US" b="1" dirty="0">
                <a:solidFill>
                  <a:srgbClr val="002060"/>
                </a:solidFill>
              </a:rPr>
              <a:t>plot(handles.axes1,x,y);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xlabel</a:t>
            </a:r>
            <a:r>
              <a:rPr lang="en-US" b="1" dirty="0">
                <a:solidFill>
                  <a:srgbClr val="002060"/>
                </a:solidFill>
              </a:rPr>
              <a:t>('x');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ylabel</a:t>
            </a:r>
            <a:r>
              <a:rPr lang="en-US" b="1" dirty="0">
                <a:solidFill>
                  <a:srgbClr val="002060"/>
                </a:solidFill>
              </a:rPr>
              <a:t>('y');</a:t>
            </a:r>
          </a:p>
          <a:p>
            <a:r>
              <a:rPr lang="en-US" b="1" dirty="0">
                <a:solidFill>
                  <a:srgbClr val="002060"/>
                </a:solidFill>
              </a:rPr>
              <a:t>grid on;</a:t>
            </a:r>
          </a:p>
          <a:p>
            <a:r>
              <a:rPr lang="en-US" b="1" dirty="0">
                <a:solidFill>
                  <a:srgbClr val="002060"/>
                </a:solidFill>
              </a:rPr>
              <a:t>set(handles.text1,'String', num2str(a));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23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3053</TotalTime>
  <Words>1191</Words>
  <Application>Microsoft Office PowerPoint</Application>
  <PresentationFormat>On-screen Show (4:3)</PresentationFormat>
  <Paragraphs>263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Apothecary</vt:lpstr>
      <vt:lpstr>GUIDE (Graphical User Interface Development Environment) </vt:lpstr>
      <vt:lpstr>GUIDE (Graphical User Interface Development Environment) </vt:lpstr>
      <vt:lpstr>GUI control objects</vt:lpstr>
      <vt:lpstr>Callbacks</vt:lpstr>
      <vt:lpstr>Handles</vt:lpstr>
      <vt:lpstr>Properties, get() and set()</vt:lpstr>
      <vt:lpstr>Edit Text, static test, push button</vt:lpstr>
      <vt:lpstr>Plot “ax-by=c” Edit text, static test, push button, axes</vt:lpstr>
      <vt:lpstr>Plot sin(Ax) slider, static test, axes, </vt:lpstr>
      <vt:lpstr>G4- Select a name list box, static test</vt:lpstr>
      <vt:lpstr>G5- List Box, static text, push button, imshow,imread</vt:lpstr>
      <vt:lpstr>PowerPoint Presentation</vt:lpstr>
      <vt:lpstr>pp7- Table</vt:lpstr>
      <vt:lpstr>G7 - Panal buttons, radio button, check box, push button </vt:lpstr>
      <vt:lpstr>Toggle button</vt:lpstr>
      <vt:lpstr>G10   Pop-up menu, push panel, check box, axes</vt:lpstr>
      <vt:lpstr>G11-Animation 2D with constant acceleration in GUI </vt:lpstr>
      <vt:lpstr>Dynamic motion for A I Kg mass swings from a gantry which weight 2 Kg.</vt:lpstr>
      <vt:lpstr>Dynamic motion for A I Kg mass swings from a gantry which weight 2 Kg.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Thamira Hindo</dc:creator>
  <cp:lastModifiedBy>thamira_hindi</cp:lastModifiedBy>
  <cp:revision>54</cp:revision>
  <dcterms:created xsi:type="dcterms:W3CDTF">2006-08-16T00:00:00Z</dcterms:created>
  <dcterms:modified xsi:type="dcterms:W3CDTF">2015-11-17T18:36:31Z</dcterms:modified>
</cp:coreProperties>
</file>