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43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8" r:id="rId11"/>
    <p:sldId id="461" r:id="rId12"/>
    <p:sldId id="462" r:id="rId13"/>
    <p:sldId id="463" r:id="rId14"/>
    <p:sldId id="465" r:id="rId15"/>
    <p:sldId id="466" r:id="rId16"/>
    <p:sldId id="468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amira_hindi" initials="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20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97A6B9-6BA9-48AA-8D83-819D80AB18F8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F6597C-8259-45D9-B360-A07F30DEB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652986-39F2-4078-9A0D-8004418C7E1F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5" tIns="46513" rIns="93025" bIns="465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5" tIns="46513" rIns="93025" bIns="465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D7C64F-3231-458C-8C71-57B02E411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F32E-F5F5-489C-90E2-771C96D0E3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F32E-F5F5-489C-90E2-771C96D0E3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F32E-F5F5-489C-90E2-771C96D0E3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7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F32E-F5F5-489C-90E2-771C96D0E3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Box 9"/>
          <p:cNvSpPr txBox="1"/>
          <p:nvPr userDrawn="1"/>
        </p:nvSpPr>
        <p:spPr>
          <a:xfrm>
            <a:off x="113145" y="214746"/>
            <a:ext cx="6096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 GUI Tools</a:t>
            </a:r>
            <a:r>
              <a:rPr lang="en-US" sz="20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Workshop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10"/>
          <p:cNvCxnSpPr/>
          <p:nvPr userDrawn="1"/>
        </p:nvCxnSpPr>
        <p:spPr>
          <a:xfrm>
            <a:off x="0" y="817563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445" y="5970397"/>
            <a:ext cx="2041236" cy="55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TrinitySchoolAtGreenlawn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7" y="5766665"/>
            <a:ext cx="1091334" cy="1091335"/>
          </a:xfrm>
          <a:prstGeom prst="rect">
            <a:avLst/>
          </a:prstGeom>
          <a:noFill/>
        </p:spPr>
      </p:pic>
      <p:pic>
        <p:nvPicPr>
          <p:cNvPr id="11" name="Picture 4" descr="https://www.nsf.gov/images/logos/nsf1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356" y="5763823"/>
            <a:ext cx="998970" cy="1004988"/>
          </a:xfrm>
          <a:prstGeom prst="rect">
            <a:avLst/>
          </a:prstGeom>
          <a:noFill/>
        </p:spPr>
      </p:pic>
      <p:pic>
        <p:nvPicPr>
          <p:cNvPr id="12" name="Picture 6" descr="http://2012.igem.org/wiki/images/3/3f/MathWorks_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443" y="6100428"/>
            <a:ext cx="1996499" cy="395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5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00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168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113145" y="214746"/>
            <a:ext cx="6096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 GUI Tools</a:t>
            </a:r>
            <a:r>
              <a:rPr lang="en-US" sz="20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Workshop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0" y="817563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127" y="299027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9491" y="1507693"/>
            <a:ext cx="8229600" cy="7159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445" y="5970397"/>
            <a:ext cx="2041236" cy="55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18" name="Picture 2" descr="TrinitySchoolAtGreenlawn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7" y="5766665"/>
            <a:ext cx="1091334" cy="1091335"/>
          </a:xfrm>
          <a:prstGeom prst="rect">
            <a:avLst/>
          </a:prstGeom>
          <a:noFill/>
        </p:spPr>
      </p:pic>
      <p:pic>
        <p:nvPicPr>
          <p:cNvPr id="214020" name="Picture 4" descr="https://www.nsf.gov/images/logos/nsf1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356" y="5763823"/>
            <a:ext cx="998970" cy="1004988"/>
          </a:xfrm>
          <a:prstGeom prst="rect">
            <a:avLst/>
          </a:prstGeom>
          <a:noFill/>
        </p:spPr>
      </p:pic>
      <p:pic>
        <p:nvPicPr>
          <p:cNvPr id="214022" name="Picture 6" descr="http://2012.igem.org/wiki/images/3/3f/MathWorks_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443" y="6100428"/>
            <a:ext cx="1996499" cy="3953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1803" y="6427238"/>
            <a:ext cx="32766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 GUI Tools</a:t>
            </a:r>
            <a:r>
              <a:rPr lang="en-US" sz="14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Workshop</a:t>
            </a:r>
            <a:endParaRPr lang="en-US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15"/>
          <p:cNvCxnSpPr/>
          <p:nvPr userDrawn="1"/>
        </p:nvCxnSpPr>
        <p:spPr>
          <a:xfrm>
            <a:off x="0" y="62611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 userDrawn="1"/>
        </p:nvCxnSpPr>
        <p:spPr>
          <a:xfrm>
            <a:off x="0" y="865188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17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67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76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02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71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417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9/28/2015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r>
              <a:rPr lang="en-US" smtClean="0"/>
              <a:t>9/28/2015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5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57" y="971281"/>
            <a:ext cx="471152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Matrices (2D arrays)</a:t>
            </a:r>
          </a:p>
          <a:p>
            <a:pPr lvl="1"/>
            <a:r>
              <a:rPr lang="en-US" dirty="0" smtClean="0"/>
              <a:t>entering, concatenating, indexing</a:t>
            </a:r>
          </a:p>
          <a:p>
            <a:pPr lvl="1"/>
            <a:r>
              <a:rPr lang="en-US" dirty="0" smtClean="0"/>
              <a:t>operations on matrices</a:t>
            </a:r>
          </a:p>
          <a:p>
            <a:pPr lvl="2"/>
            <a:r>
              <a:rPr lang="en-US" dirty="0" smtClean="0"/>
              <a:t>scalar &amp; matrix</a:t>
            </a:r>
          </a:p>
          <a:p>
            <a:pPr lvl="2"/>
            <a:r>
              <a:rPr lang="en-US" dirty="0" smtClean="0"/>
              <a:t>matrix &amp; vector</a:t>
            </a:r>
          </a:p>
          <a:p>
            <a:pPr lvl="2"/>
            <a:r>
              <a:rPr lang="en-US" dirty="0" smtClean="0"/>
              <a:t>matrix &amp; matrix</a:t>
            </a:r>
          </a:p>
          <a:p>
            <a:pPr lvl="2"/>
            <a:r>
              <a:rPr lang="en-US" dirty="0" smtClean="0"/>
              <a:t>powers and exponentials</a:t>
            </a:r>
          </a:p>
          <a:p>
            <a:r>
              <a:rPr lang="en-US" dirty="0" smtClean="0"/>
              <a:t>Specifying </a:t>
            </a:r>
            <a:r>
              <a:rPr lang="en-US" dirty="0" err="1" smtClean="0"/>
              <a:t>subarrays</a:t>
            </a:r>
            <a:endParaRPr lang="en-US" dirty="0" smtClean="0"/>
          </a:p>
          <a:p>
            <a:r>
              <a:rPr lang="en-US" dirty="0" smtClean="0"/>
              <a:t>Matrix functions</a:t>
            </a:r>
          </a:p>
          <a:p>
            <a:pPr lvl="1"/>
            <a:r>
              <a:rPr lang="en-US" dirty="0" smtClean="0"/>
              <a:t>inverse, transpose, determinant</a:t>
            </a:r>
          </a:p>
          <a:p>
            <a:pPr lvl="1"/>
            <a:r>
              <a:rPr lang="en-US" dirty="0" smtClean="0"/>
              <a:t>linear solver</a:t>
            </a:r>
          </a:p>
          <a:p>
            <a:r>
              <a:rPr lang="en-US" dirty="0" smtClean="0"/>
              <a:t>Special matrix functions</a:t>
            </a:r>
          </a:p>
          <a:p>
            <a:pPr lvl="1"/>
            <a:r>
              <a:rPr lang="en-US" dirty="0" smtClean="0"/>
              <a:t>size, ones, eye, zeros, rand, </a:t>
            </a:r>
            <a:r>
              <a:rPr lang="en-US" dirty="0" err="1" smtClean="0"/>
              <a:t>randi</a:t>
            </a:r>
            <a:endParaRPr lang="en-US" dirty="0" smtClean="0"/>
          </a:p>
          <a:p>
            <a:pPr lvl="1"/>
            <a:r>
              <a:rPr lang="en-US" dirty="0" err="1" smtClean="0"/>
              <a:t>Eig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195451" y="4568063"/>
          <a:ext cx="54356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Equation" r:id="rId4" imgW="2882900" imgH="711200" progId="Equation.DSMT4">
                  <p:embed/>
                </p:oleObj>
              </mc:Choice>
              <mc:Fallback>
                <p:oleObj name="Equation" r:id="rId4" imgW="2882900" imgH="71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451" y="4568063"/>
                        <a:ext cx="54356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6072" y="1115981"/>
          <a:ext cx="1795018" cy="134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Equation" r:id="rId6" imgW="952087" imgH="710891" progId="Equation.DSMT4">
                  <p:embed/>
                </p:oleObj>
              </mc:Choice>
              <mc:Fallback>
                <p:oleObj name="Equation" r:id="rId6" imgW="952087" imgH="710891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72" y="1115981"/>
                        <a:ext cx="1795018" cy="134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816602" y="1116196"/>
          <a:ext cx="9096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Equation" r:id="rId8" imgW="482391" imgH="710891" progId="Equation.DSMT4">
                  <p:embed/>
                </p:oleObj>
              </mc:Choice>
              <mc:Fallback>
                <p:oleObj name="Equation" r:id="rId8" imgW="482391" imgH="710891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602" y="1116196"/>
                        <a:ext cx="909638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091809" y="1547202"/>
          <a:ext cx="16271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Equation" r:id="rId10" imgW="863225" imgH="253890" progId="Equation.DSMT4">
                  <p:embed/>
                </p:oleObj>
              </mc:Choice>
              <mc:Fallback>
                <p:oleObj name="Equation" r:id="rId10" imgW="863225" imgH="25389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809" y="1547202"/>
                        <a:ext cx="16271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739837" y="2778316"/>
          <a:ext cx="4691062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Equation" r:id="rId12" imgW="2489200" imgH="711200" progId="Equation.DSMT4">
                  <p:embed/>
                </p:oleObj>
              </mc:Choice>
              <mc:Fallback>
                <p:oleObj name="Equation" r:id="rId12" imgW="2489200" imgH="71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37" y="2778316"/>
                        <a:ext cx="4691062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160" y="319125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vector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inner product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976" y="432206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matrix-vector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product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693988" y="1116013"/>
          <a:ext cx="17954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Equation" r:id="rId14" imgW="952087" imgH="710891" progId="Equation.DSMT4">
                  <p:embed/>
                </p:oleObj>
              </mc:Choice>
              <mc:Fallback>
                <p:oleObj name="Equation" r:id="rId14" imgW="952087" imgH="710891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116013"/>
                        <a:ext cx="1795462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linear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4059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2x + 3y +1z = 1</a:t>
            </a:r>
          </a:p>
          <a:p>
            <a:pPr>
              <a:buNone/>
            </a:pPr>
            <a:r>
              <a:rPr lang="en-US" dirty="0" smtClean="0"/>
              <a:t>4x + 1y +2z = 7</a:t>
            </a:r>
          </a:p>
          <a:p>
            <a:pPr>
              <a:buNone/>
            </a:pPr>
            <a:r>
              <a:rPr lang="en-US" dirty="0" smtClean="0"/>
              <a:t>1x  - 7y  -3z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80362"/>
              </p:ext>
            </p:extLst>
          </p:nvPr>
        </p:nvGraphicFramePr>
        <p:xfrm>
          <a:off x="505230" y="2700387"/>
          <a:ext cx="2833716" cy="136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" name="Equation" r:id="rId4" imgW="1473200" imgH="711200" progId="Equation.DSMT4">
                  <p:embed/>
                </p:oleObj>
              </mc:Choice>
              <mc:Fallback>
                <p:oleObj name="Equation" r:id="rId4" imgW="1473200" imgH="71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30" y="2700387"/>
                        <a:ext cx="2833716" cy="1368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75518"/>
              </p:ext>
            </p:extLst>
          </p:nvPr>
        </p:nvGraphicFramePr>
        <p:xfrm>
          <a:off x="5060950" y="1289050"/>
          <a:ext cx="19478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" name="Equation" r:id="rId6" imgW="495000" imgH="177480" progId="Equation.DSMT4">
                  <p:embed/>
                </p:oleObj>
              </mc:Choice>
              <mc:Fallback>
                <p:oleObj name="Equation" r:id="rId6" imgW="495000" imgH="177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289050"/>
                        <a:ext cx="194786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623455" y="3927765"/>
            <a:ext cx="2715490" cy="739485"/>
            <a:chOff x="623455" y="3894513"/>
            <a:chExt cx="2715490" cy="739485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1261457" y="3256511"/>
              <a:ext cx="236912" cy="151291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314402" y="3827317"/>
              <a:ext cx="236912" cy="41009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3015442" y="3830089"/>
              <a:ext cx="236912" cy="41009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8853" name="Object 5"/>
            <p:cNvGraphicFramePr>
              <a:graphicFrameLocks noChangeAspect="1"/>
            </p:cNvGraphicFramePr>
            <p:nvPr/>
          </p:nvGraphicFramePr>
          <p:xfrm>
            <a:off x="1216487" y="4196453"/>
            <a:ext cx="374695" cy="405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" name="Equation" r:id="rId8" imgW="152268" imgH="164957" progId="Equation.DSMT4">
                    <p:embed/>
                  </p:oleObj>
                </mc:Choice>
                <mc:Fallback>
                  <p:oleObj name="Equation" r:id="rId8" imgW="152268" imgH="164957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487" y="4196453"/>
                          <a:ext cx="374695" cy="405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756787"/>
                </p:ext>
              </p:extLst>
            </p:nvPr>
          </p:nvGraphicFramePr>
          <p:xfrm>
            <a:off x="2225675" y="4229186"/>
            <a:ext cx="43815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3" name="Equation" r:id="rId10" imgW="177480" imgH="164880" progId="Equation.DSMT4">
                    <p:embed/>
                  </p:oleObj>
                </mc:Choice>
                <mc:Fallback>
                  <p:oleObj name="Equation" r:id="rId10" imgW="177480" imgH="16488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4229186"/>
                          <a:ext cx="43815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3013075" y="4165396"/>
            <a:ext cx="312738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4" name="Equation" r:id="rId12" imgW="126725" imgH="177415" progId="Equation.DSMT4">
                    <p:embed/>
                  </p:oleObj>
                </mc:Choice>
                <mc:Fallback>
                  <p:oleObj name="Equation" r:id="rId12" imgW="126725" imgH="177415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075" y="4165396"/>
                          <a:ext cx="312738" cy="43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40576"/>
              </p:ext>
            </p:extLst>
          </p:nvPr>
        </p:nvGraphicFramePr>
        <p:xfrm>
          <a:off x="4233863" y="2306638"/>
          <a:ext cx="3497262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14" imgW="888840" imgH="457200" progId="Equation.DSMT4">
                  <p:embed/>
                </p:oleObj>
              </mc:Choice>
              <mc:Fallback>
                <p:oleObj name="Equation" r:id="rId14" imgW="888840" imgH="457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306638"/>
                        <a:ext cx="3497262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28103" y="4457499"/>
            <a:ext cx="425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	X=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(A)*b;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better:  X=A\b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linear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5733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2x + 3y +1z = 1</a:t>
            </a:r>
          </a:p>
          <a:p>
            <a:pPr>
              <a:buNone/>
            </a:pPr>
            <a:r>
              <a:rPr lang="en-US" dirty="0" smtClean="0"/>
              <a:t>4x + 1y +2z = 7</a:t>
            </a:r>
          </a:p>
          <a:p>
            <a:pPr>
              <a:buNone/>
            </a:pPr>
            <a:r>
              <a:rPr lang="en-US" dirty="0" smtClean="0"/>
              <a:t>1x  - 7y  -3z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5266" y="2577204"/>
          <a:ext cx="2833716" cy="136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8" name="Equation" r:id="rId4" imgW="1473200" imgH="711200" progId="Equation.DSMT4">
                  <p:embed/>
                </p:oleObj>
              </mc:Choice>
              <mc:Fallback>
                <p:oleObj name="Equation" r:id="rId4" imgW="1473200" imgH="71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66" y="2577204"/>
                        <a:ext cx="2833716" cy="1368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623455" y="3927765"/>
            <a:ext cx="2715490" cy="739485"/>
            <a:chOff x="623455" y="3894513"/>
            <a:chExt cx="2715490" cy="739485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1261457" y="3256511"/>
              <a:ext cx="236912" cy="151291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314402" y="3827317"/>
              <a:ext cx="236912" cy="41009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3015442" y="3830089"/>
              <a:ext cx="236912" cy="410095"/>
            </a:xfrm>
            <a:prstGeom prst="righ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8853" name="Object 5"/>
            <p:cNvGraphicFramePr>
              <a:graphicFrameLocks noChangeAspect="1"/>
            </p:cNvGraphicFramePr>
            <p:nvPr/>
          </p:nvGraphicFramePr>
          <p:xfrm>
            <a:off x="1216487" y="4196453"/>
            <a:ext cx="374695" cy="405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9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487" y="4196453"/>
                          <a:ext cx="374695" cy="405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388853"/>
                </p:ext>
              </p:extLst>
            </p:nvPr>
          </p:nvGraphicFramePr>
          <p:xfrm>
            <a:off x="2225675" y="4229186"/>
            <a:ext cx="43815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0" name="Equation" r:id="rId8" imgW="177480" imgH="164880" progId="Equation.DSMT4">
                    <p:embed/>
                  </p:oleObj>
                </mc:Choice>
                <mc:Fallback>
                  <p:oleObj name="Equation" r:id="rId8" imgW="177480" imgH="1648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4229186"/>
                          <a:ext cx="43815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3013075" y="4165396"/>
            <a:ext cx="312738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" name="Equation" r:id="rId10" imgW="126725" imgH="177415" progId="Equation.DSMT4">
                    <p:embed/>
                  </p:oleObj>
                </mc:Choice>
                <mc:Fallback>
                  <p:oleObj name="Equation" r:id="rId10" imgW="126725" imgH="177415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075" y="4165396"/>
                          <a:ext cx="312738" cy="43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4098175" y="1088966"/>
            <a:ext cx="4804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%%  problem: find simultaneous solution to</a:t>
            </a:r>
          </a:p>
          <a:p>
            <a:r>
              <a:rPr lang="en-US" b="1" dirty="0" smtClean="0"/>
              <a:t>%  2x + 3y +1z = 1</a:t>
            </a:r>
          </a:p>
          <a:p>
            <a:r>
              <a:rPr lang="en-US" b="1" dirty="0" smtClean="0"/>
              <a:t>%  4x + 1y +2z = 7</a:t>
            </a:r>
          </a:p>
          <a:p>
            <a:r>
              <a:rPr lang="en-US" b="1" dirty="0" smtClean="0"/>
              <a:t>%  1x - 7y -3z = 0</a:t>
            </a:r>
          </a:p>
          <a:p>
            <a:endParaRPr lang="en-US" b="1" dirty="0" smtClean="0"/>
          </a:p>
          <a:p>
            <a:r>
              <a:rPr lang="en-US" b="1" dirty="0" smtClean="0"/>
              <a:t>%% set up matrix of coefficients and RHS vector</a:t>
            </a:r>
          </a:p>
          <a:p>
            <a:endParaRPr lang="en-US" b="1" dirty="0" smtClean="0"/>
          </a:p>
          <a:p>
            <a:r>
              <a:rPr lang="pt-BR" b="1" dirty="0" smtClean="0"/>
              <a:t>A=[2 3 1; 4 1 2; 1 -7 -3];</a:t>
            </a:r>
          </a:p>
          <a:p>
            <a:r>
              <a:rPr lang="en-US" b="1" dirty="0" smtClean="0"/>
              <a:t>b=[1;7;0];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%%  solve system using backslash operator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/>
              <a:t>X</a:t>
            </a:r>
            <a:r>
              <a:rPr lang="en-US" b="1" dirty="0" smtClean="0"/>
              <a:t>=A\b;</a:t>
            </a:r>
          </a:p>
          <a:p>
            <a:endParaRPr lang="en-US" b="1" dirty="0" smtClean="0"/>
          </a:p>
          <a:p>
            <a:r>
              <a:rPr lang="en-US" b="1" dirty="0" err="1" smtClean="0"/>
              <a:t>disp</a:t>
            </a:r>
            <a:r>
              <a:rPr lang="en-US" b="1" dirty="0" smtClean="0"/>
              <a:t>(X);</a:t>
            </a:r>
          </a:p>
          <a:p>
            <a:endParaRPr lang="en-US" b="1" dirty="0" smtClean="0"/>
          </a:p>
          <a:p>
            <a:r>
              <a:rPr lang="en-US" b="1" dirty="0" smtClean="0"/>
              <a:t>    0.7143   -1.0000    2.5714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31975" indent="-1831975">
              <a:buNone/>
            </a:pPr>
            <a:r>
              <a:rPr lang="en-US" sz="2000" dirty="0" smtClean="0"/>
              <a:t>[nr, </a:t>
            </a:r>
            <a:r>
              <a:rPr lang="en-US" sz="2000" dirty="0" err="1" smtClean="0"/>
              <a:t>nc</a:t>
            </a:r>
            <a:r>
              <a:rPr lang="en-US" sz="2000" dirty="0" smtClean="0"/>
              <a:t>]=size(A)	returns number of rows and number of columns</a:t>
            </a:r>
          </a:p>
          <a:p>
            <a:pPr marL="1831975" indent="-1831975">
              <a:buNone/>
            </a:pPr>
            <a:r>
              <a:rPr lang="en-US" sz="2000" dirty="0" smtClean="0"/>
              <a:t>ones(</a:t>
            </a:r>
            <a:r>
              <a:rPr lang="en-US" sz="2000" dirty="0" err="1" smtClean="0"/>
              <a:t>nr,nc</a:t>
            </a:r>
            <a:r>
              <a:rPr lang="en-US" sz="2000" dirty="0" smtClean="0"/>
              <a:t>)	returns an array with nr rows and </a:t>
            </a:r>
            <a:r>
              <a:rPr lang="en-US" sz="2000" dirty="0" err="1" smtClean="0"/>
              <a:t>nc</a:t>
            </a:r>
            <a:r>
              <a:rPr lang="en-US" sz="2000" dirty="0" smtClean="0"/>
              <a:t> columns populated with the value 1</a:t>
            </a:r>
          </a:p>
          <a:p>
            <a:pPr marL="1831975" indent="-1831975">
              <a:buNone/>
            </a:pPr>
            <a:r>
              <a:rPr lang="en-US" sz="2000" dirty="0" smtClean="0"/>
              <a:t>zeros(</a:t>
            </a:r>
            <a:r>
              <a:rPr lang="en-US" sz="2000" dirty="0" err="1" smtClean="0"/>
              <a:t>nr,nc</a:t>
            </a:r>
            <a:r>
              <a:rPr lang="en-US" sz="2000" dirty="0" smtClean="0"/>
              <a:t>)	returns an array with nr rows and </a:t>
            </a:r>
            <a:r>
              <a:rPr lang="en-US" sz="2000" dirty="0" err="1" smtClean="0"/>
              <a:t>nc</a:t>
            </a:r>
            <a:r>
              <a:rPr lang="en-US" sz="2000" dirty="0" smtClean="0"/>
              <a:t> columns populated with the value 0</a:t>
            </a:r>
          </a:p>
          <a:p>
            <a:pPr marL="1831975" indent="-1831975">
              <a:buNone/>
            </a:pPr>
            <a:r>
              <a:rPr lang="en-US" sz="2000" dirty="0" smtClean="0"/>
              <a:t>eye(n)	returns </a:t>
            </a:r>
            <a:r>
              <a:rPr lang="en-US" sz="2000" dirty="0" err="1" smtClean="0"/>
              <a:t>n×n</a:t>
            </a:r>
            <a:r>
              <a:rPr lang="en-US" sz="2000" dirty="0" smtClean="0"/>
              <a:t> identity matrix</a:t>
            </a:r>
          </a:p>
          <a:p>
            <a:pPr marL="1831975" indent="-1831975">
              <a:buNone/>
            </a:pPr>
            <a:r>
              <a:rPr lang="en-US" sz="2000" dirty="0" smtClean="0"/>
              <a:t>rand(nr, </a:t>
            </a:r>
            <a:r>
              <a:rPr lang="en-US" sz="2000" dirty="0" err="1" smtClean="0"/>
              <a:t>nc</a:t>
            </a:r>
            <a:r>
              <a:rPr lang="en-US" sz="2000" dirty="0" smtClean="0"/>
              <a:t>)	 returns an array with nr rows and </a:t>
            </a:r>
            <a:r>
              <a:rPr lang="en-US" sz="2000" dirty="0" err="1" smtClean="0"/>
              <a:t>nc</a:t>
            </a:r>
            <a:r>
              <a:rPr lang="en-US" sz="2000" dirty="0" smtClean="0"/>
              <a:t> columns populated with random values between 0 and 1</a:t>
            </a:r>
          </a:p>
          <a:p>
            <a:pPr marL="1831975" indent="-1831975">
              <a:buNone/>
            </a:pPr>
            <a:r>
              <a:rPr lang="en-US" sz="2000" dirty="0" err="1" smtClean="0"/>
              <a:t>diag</a:t>
            </a:r>
            <a:r>
              <a:rPr lang="en-US" sz="2000" dirty="0" smtClean="0"/>
              <a:t>(A)	vector diagonal of matrix A </a:t>
            </a:r>
            <a:r>
              <a:rPr lang="en-US" sz="2000" dirty="0"/>
              <a:t>  </a:t>
            </a:r>
            <a:endParaRPr lang="en-US" sz="2000" dirty="0" smtClean="0"/>
          </a:p>
          <a:p>
            <a:pPr marL="1831975" indent="-1831975">
              <a:buNone/>
            </a:pPr>
            <a:r>
              <a:rPr lang="en-US" sz="2000" dirty="0" smtClean="0"/>
              <a:t>A=</a:t>
            </a:r>
            <a:r>
              <a:rPr lang="en-US" sz="2000" dirty="0" err="1" smtClean="0"/>
              <a:t>diag</a:t>
            </a:r>
            <a:r>
              <a:rPr lang="en-US" sz="2000" dirty="0" smtClean="0"/>
              <a:t>(</a:t>
            </a:r>
            <a:r>
              <a:rPr lang="en-US" sz="2000" dirty="0" err="1" smtClean="0"/>
              <a:t>v,k</a:t>
            </a:r>
            <a:r>
              <a:rPr lang="en-US" sz="2000" dirty="0" smtClean="0"/>
              <a:t>);	returns matrix whose </a:t>
            </a:r>
            <a:r>
              <a:rPr lang="en-US" sz="2000" dirty="0" err="1" smtClean="0"/>
              <a:t>k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diagonal is vector v</a:t>
            </a:r>
          </a:p>
          <a:p>
            <a:pPr marL="1831975" indent="-1831975">
              <a:buNone/>
            </a:pPr>
            <a:r>
              <a:rPr lang="en-US" sz="2000" dirty="0" err="1" smtClean="0"/>
              <a:t>det</a:t>
            </a:r>
            <a:r>
              <a:rPr lang="en-US" sz="2000" dirty="0" smtClean="0"/>
              <a:t>(A)	returns determinant of A</a:t>
            </a:r>
          </a:p>
          <a:p>
            <a:pPr marL="1831975" indent="-1831975">
              <a:buNone/>
            </a:pPr>
            <a:r>
              <a:rPr lang="en-US" sz="2000" dirty="0" smtClean="0"/>
              <a:t>trace(A)	</a:t>
            </a:r>
            <a:r>
              <a:rPr lang="en-US" sz="2000" dirty="0" err="1" smtClean="0"/>
              <a:t>tr</a:t>
            </a:r>
            <a:r>
              <a:rPr lang="en-US" sz="2000" dirty="0" smtClean="0"/>
              <a:t>(A) is the sum of the diagonal values</a:t>
            </a:r>
          </a:p>
          <a:p>
            <a:pPr marL="1831975" indent="-1831975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v,d</a:t>
            </a:r>
            <a:r>
              <a:rPr lang="en-US" sz="2000" dirty="0" smtClean="0"/>
              <a:t>]=</a:t>
            </a:r>
            <a:r>
              <a:rPr lang="en-US" sz="2000" dirty="0" err="1" smtClean="0"/>
              <a:t>eig</a:t>
            </a:r>
            <a:r>
              <a:rPr lang="en-US" sz="2000" dirty="0" smtClean="0"/>
              <a:t>(A)	returns </a:t>
            </a:r>
            <a:r>
              <a:rPr lang="en-US" sz="2000" dirty="0" err="1" smtClean="0"/>
              <a:t>eigenvalues</a:t>
            </a:r>
            <a:r>
              <a:rPr lang="en-US" sz="2000" dirty="0" smtClean="0"/>
              <a:t> and eigenvectors of A</a:t>
            </a:r>
          </a:p>
          <a:p>
            <a:pPr marL="1831975" indent="-1831975">
              <a:buNone/>
            </a:pPr>
            <a:r>
              <a:rPr lang="en-US" sz="2000" dirty="0" smtClean="0"/>
              <a:t>U=</a:t>
            </a:r>
            <a:r>
              <a:rPr lang="en-US" sz="2000" dirty="0" err="1" smtClean="0"/>
              <a:t>expm</a:t>
            </a:r>
            <a:r>
              <a:rPr lang="en-US" sz="2000" dirty="0" smtClean="0"/>
              <a:t>(A) 	return matrix exponential of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40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M(k1,k2,k3) 	k1: row, k2: column, k3: sheet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2770" name="AutoShape 2" descr="jar:file:///C:/Program%20Files/MATLAB/R2008b/help/techdoc/help.jar%21/matlab_prog/ch_data_struct4.gif"/>
          <p:cNvSpPr>
            <a:spLocks noChangeAspect="1" noChangeArrowheads="1"/>
          </p:cNvSpPr>
          <p:nvPr/>
        </p:nvSpPr>
        <p:spPr bwMode="auto">
          <a:xfrm>
            <a:off x="142875" y="0"/>
            <a:ext cx="4381500" cy="197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jar:file:///C:/Program%20Files/MATLAB/R2008b/help/techdoc/help.jar%21/matlab_prog/ch_data_struct4.gif"/>
          <p:cNvSpPr>
            <a:spLocks noChangeAspect="1" noChangeArrowheads="1"/>
          </p:cNvSpPr>
          <p:nvPr/>
        </p:nvSpPr>
        <p:spPr bwMode="auto">
          <a:xfrm>
            <a:off x="142875" y="0"/>
            <a:ext cx="4381500" cy="197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AutoShape 6" descr="jar:file:///C:/Program%20Files/MATLAB/R2008b/help/techdoc/help.jar%21/matlab_prog/ch_data_struct4.gif"/>
          <p:cNvSpPr>
            <a:spLocks noChangeAspect="1" noChangeArrowheads="1"/>
          </p:cNvSpPr>
          <p:nvPr/>
        </p:nvSpPr>
        <p:spPr bwMode="auto">
          <a:xfrm>
            <a:off x="142875" y="0"/>
            <a:ext cx="4381500" cy="197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6" name="AutoShape 8" descr="jar:file:///C:/Program%20Files/MATLAB/R2008b/help/techdoc/help.jar%21/matlab_prog/ch_data_struct4.gif"/>
          <p:cNvSpPr>
            <a:spLocks noChangeAspect="1" noChangeArrowheads="1"/>
          </p:cNvSpPr>
          <p:nvPr/>
        </p:nvSpPr>
        <p:spPr bwMode="auto">
          <a:xfrm>
            <a:off x="142875" y="0"/>
            <a:ext cx="4381500" cy="197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72" y="1504412"/>
            <a:ext cx="7547020" cy="342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602076" y="4142336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Higher dimensions are possible.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(Be careful: 100x100x100=10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http://tutorial.math.lamar.edu/Classes/DE/LA_Eigen_files/eq0023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62" y="4929485"/>
            <a:ext cx="438840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://tutorial.math.lamar.edu/Classes/DE/LA_Eigen_files/eq0024M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41" y="5787756"/>
            <a:ext cx="57245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7411" name="Picture 3" descr="http://tutorial.math.lamar.edu/Classes/DE/LA_Eigen_files/emp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1" y="993462"/>
            <a:ext cx="2943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640" y="0"/>
            <a:ext cx="745686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Q Write </a:t>
            </a:r>
            <a:r>
              <a:rPr lang="en-US" sz="2000" dirty="0"/>
              <a:t>a program, which will take any numerical Matrix </a:t>
            </a:r>
            <a:r>
              <a:rPr lang="en-US" sz="2000" b="1" dirty="0"/>
              <a:t>A</a:t>
            </a:r>
            <a:r>
              <a:rPr lang="en-US" sz="2000" dirty="0"/>
              <a:t> and return minimum and maximum values of its elements. To do that use the </a:t>
            </a:r>
            <a:r>
              <a:rPr lang="en-US" sz="2000" b="1" dirty="0"/>
              <a:t>size</a:t>
            </a:r>
            <a:r>
              <a:rPr lang="en-US" sz="2000" dirty="0"/>
              <a:t> command to find a total number of elements in the matrix, [M, N] </a:t>
            </a:r>
            <a:r>
              <a:rPr lang="en-US" sz="2000" dirty="0"/>
              <a:t>=</a:t>
            </a:r>
            <a:r>
              <a:rPr lang="en-US" sz="2000" b="1" dirty="0" smtClean="0"/>
              <a:t>size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b="1" dirty="0"/>
              <a:t>A</a:t>
            </a:r>
            <a:r>
              <a:rPr lang="en-US" sz="2000" dirty="0"/>
              <a:t>), </a:t>
            </a:r>
            <a:r>
              <a:rPr lang="en-US" sz="2000" b="1" dirty="0"/>
              <a:t>reshape</a:t>
            </a:r>
            <a:r>
              <a:rPr lang="en-US" sz="2000" dirty="0"/>
              <a:t> the matrix to a vector (the length of the vector will be M x N). Finally use </a:t>
            </a:r>
            <a:r>
              <a:rPr lang="en-US" sz="2000" b="1" dirty="0"/>
              <a:t>min </a:t>
            </a:r>
            <a:r>
              <a:rPr lang="en-US" sz="2000" dirty="0"/>
              <a:t>and </a:t>
            </a:r>
            <a:r>
              <a:rPr lang="en-US" sz="2000" b="1" dirty="0"/>
              <a:t>max</a:t>
            </a:r>
            <a:r>
              <a:rPr lang="en-US" sz="2000" dirty="0"/>
              <a:t> commands to get the required values. See </a:t>
            </a:r>
            <a:r>
              <a:rPr lang="en-US" sz="2000" dirty="0" err="1"/>
              <a:t>Matlab</a:t>
            </a:r>
            <a:r>
              <a:rPr lang="en-US" sz="2000" dirty="0"/>
              <a:t> Help or type </a:t>
            </a:r>
            <a:r>
              <a:rPr lang="en-US" sz="2000" b="1" dirty="0"/>
              <a:t>help</a:t>
            </a:r>
            <a:r>
              <a:rPr lang="en-US" sz="2000" dirty="0"/>
              <a:t> followed by a function name to see how to use the built in commands</a:t>
            </a:r>
            <a:r>
              <a:rPr lang="en-US" sz="2000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Q. Create vector 1 by 25 containing random elements uniformly distributed in the interval [−0.5, 0.5]. Then generate and display a random signal of length 100 with elements uniformly distributed in the interval [–2, 2]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a=4*(rand(1,25)-0.5)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bar(a)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hist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</a:p>
          <a:p>
            <a:endParaRPr lang="en-US" dirty="0"/>
          </a:p>
          <a:p>
            <a:r>
              <a:rPr lang="en-US" dirty="0" smtClean="0"/>
              <a:t>Q. Create 3*3 matrix. Extract the 1’st and the 2’nd row with the 1’st and 3’th column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Q. Create 3*3 matrix of 0’s and 1’s. Find the indices for the zeros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2124" y="1005548"/>
            <a:ext cx="820384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a vector x containing integer number from 1 to 100. Create a vector containing 1, 0.9,0.8,0.7…..</a:t>
            </a:r>
            <a:r>
              <a:rPr lang="en-US" sz="2400" dirty="0" smtClean="0"/>
              <a:t>0.1</a:t>
            </a:r>
            <a:endParaRPr lang="en-US" sz="2400" dirty="0"/>
          </a:p>
          <a:p>
            <a:endParaRPr lang="en-US" sz="2400" dirty="0" smtClean="0"/>
          </a:p>
          <a:p>
            <a:pPr marL="457200" indent="-457200">
              <a:buAutoNum type="arabicPeriod" startAt="2"/>
            </a:pPr>
            <a:r>
              <a:rPr lang="en-US" sz="2400" dirty="0" smtClean="0"/>
              <a:t>A -   </a:t>
            </a:r>
            <a:r>
              <a:rPr lang="en-US" sz="2400" b="1" dirty="0">
                <a:solidFill>
                  <a:schemeClr val="accent5"/>
                </a:solidFill>
              </a:rPr>
              <a:t>From x create y containing first 25 elements of x</a:t>
            </a:r>
            <a:r>
              <a:rPr lang="en-US" sz="2400" b="1" dirty="0" smtClean="0">
                <a:solidFill>
                  <a:schemeClr val="accent5"/>
                </a:solidFill>
              </a:rPr>
              <a:t>, </a:t>
            </a:r>
            <a:r>
              <a:rPr lang="en-US" sz="2400" b="1" dirty="0">
                <a:solidFill>
                  <a:schemeClr val="accent5"/>
                </a:solidFill>
              </a:rPr>
              <a:t>z containing elements of x with indexes from 50 </a:t>
            </a:r>
            <a:r>
              <a:rPr lang="en-US" sz="2400" b="1" dirty="0" smtClean="0">
                <a:solidFill>
                  <a:schemeClr val="accent5"/>
                </a:solidFill>
              </a:rPr>
              <a:t>to  </a:t>
            </a:r>
            <a:r>
              <a:rPr lang="en-US" sz="2400" b="1" dirty="0">
                <a:solidFill>
                  <a:schemeClr val="accent5"/>
                </a:solidFill>
              </a:rPr>
              <a:t>75 and w containing elements with even indexes. </a:t>
            </a:r>
          </a:p>
          <a:p>
            <a:r>
              <a:rPr lang="en-US" sz="2400" dirty="0" smtClean="0"/>
              <a:t>      B  - Create </a:t>
            </a:r>
            <a:r>
              <a:rPr lang="en-US" sz="2400" dirty="0"/>
              <a:t>a vector x = [3, 1, 2, 5, 4]. From x create 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containing </a:t>
            </a:r>
            <a:r>
              <a:rPr lang="en-US" sz="2400" dirty="0"/>
              <a:t>the same elements in the reverse order, </a:t>
            </a:r>
            <a:r>
              <a:rPr lang="en-US" sz="2400" dirty="0" smtClean="0"/>
              <a:t>find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indices of elements greater than 2, create z </a:t>
            </a:r>
            <a:r>
              <a:rPr lang="en-US" sz="2400" dirty="0" smtClean="0"/>
              <a:t>containing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elements of x which are smaller than 4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3- For array </a:t>
            </a:r>
            <a:r>
              <a:rPr lang="en-US" sz="2400" dirty="0"/>
              <a:t>A(3*4), create an array B with descended </a:t>
            </a:r>
            <a:r>
              <a:rPr lang="en-US" sz="2400" dirty="0" smtClean="0"/>
              <a:t>first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and second col</a:t>
            </a:r>
            <a:r>
              <a:rPr lang="en-US" sz="2400" dirty="0" smtClean="0"/>
              <a:t>.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8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Matrices: entering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A=[1, 2, 3; 4, 5, 6]; creates a 2x3 array	(semicolon ends rows)</a:t>
            </a:r>
          </a:p>
          <a:p>
            <a:pPr>
              <a:buNone/>
            </a:pPr>
            <a:r>
              <a:rPr lang="pt-BR" sz="2000" dirty="0" smtClean="0"/>
              <a:t>A =</a:t>
            </a:r>
          </a:p>
          <a:p>
            <a:pPr>
              <a:buNone/>
            </a:pPr>
            <a:r>
              <a:rPr lang="pt-BR" sz="2000" dirty="0" smtClean="0"/>
              <a:t>     1     2     3		2 rows, 3 columns</a:t>
            </a:r>
          </a:p>
          <a:p>
            <a:pPr>
              <a:buNone/>
            </a:pPr>
            <a:r>
              <a:rPr lang="pt-BR" sz="2000" dirty="0" smtClean="0"/>
              <a:t>     4     5     6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The transpose operator exchanges rows and columns. </a:t>
            </a:r>
          </a:p>
          <a:p>
            <a:pPr>
              <a:buNone/>
            </a:pPr>
            <a:r>
              <a:rPr lang="fr-FR" sz="2000" dirty="0" smtClean="0"/>
              <a:t>&gt;&gt; A’</a:t>
            </a:r>
          </a:p>
          <a:p>
            <a:pPr>
              <a:buNone/>
            </a:pPr>
            <a:r>
              <a:rPr lang="fr-FR" sz="2000" dirty="0" smtClean="0"/>
              <a:t>ans =</a:t>
            </a:r>
          </a:p>
          <a:p>
            <a:pPr>
              <a:buNone/>
            </a:pPr>
            <a:r>
              <a:rPr lang="fr-FR" sz="2000" dirty="0" smtClean="0"/>
              <a:t>     1     4</a:t>
            </a:r>
          </a:p>
          <a:p>
            <a:pPr>
              <a:buNone/>
            </a:pPr>
            <a:r>
              <a:rPr lang="fr-FR" sz="2000" dirty="0" smtClean="0"/>
              <a:t>     2     5</a:t>
            </a:r>
          </a:p>
          <a:p>
            <a:pPr>
              <a:buNone/>
            </a:pPr>
            <a:r>
              <a:rPr lang="fr-FR" sz="2000" dirty="0" smtClean="0"/>
              <a:t>     3     6</a:t>
            </a:r>
          </a:p>
          <a:p>
            <a:pPr>
              <a:buNone/>
            </a:pPr>
            <a:r>
              <a:rPr lang="fr-FR" sz="2000" dirty="0" smtClean="0"/>
              <a:t>One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use transpose(A) or A</a:t>
            </a:r>
            <a:r>
              <a:rPr lang="en-US" sz="2000" dirty="0" smtClean="0"/>
              <a:t> '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itchFamily="2" charset="2"/>
              </a:rPr>
              <a:t> </a:t>
            </a:r>
            <a:r>
              <a:rPr lang="fr-FR" sz="2000" dirty="0" err="1" smtClean="0">
                <a:sym typeface="Wingdings" pitchFamily="2" charset="2"/>
              </a:rPr>
              <a:t>this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dirty="0" err="1" smtClean="0">
                <a:sym typeface="Wingdings" pitchFamily="2" charset="2"/>
              </a:rPr>
              <a:t>form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dirty="0" err="1" smtClean="0">
                <a:sym typeface="Wingdings" pitchFamily="2" charset="2"/>
              </a:rPr>
              <a:t>takes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dirty="0" err="1" smtClean="0">
                <a:sym typeface="Wingdings" pitchFamily="2" charset="2"/>
              </a:rPr>
              <a:t>complex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dirty="0" err="1" smtClean="0">
                <a:sym typeface="Wingdings" pitchFamily="2" charset="2"/>
              </a:rPr>
              <a:t>conjugate</a:t>
            </a:r>
            <a:endParaRPr lang="pt-BR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64" y="-150365"/>
            <a:ext cx="8229600" cy="1143000"/>
          </a:xfrm>
        </p:spPr>
        <p:txBody>
          <a:bodyPr/>
          <a:lstStyle/>
          <a:p>
            <a:r>
              <a:rPr lang="en-US" dirty="0" smtClean="0"/>
              <a:t>Matrices: concatenating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A=[1, 2, 3; 4, 5, 6];  creates a 2x3 array	(semicolon ends rows)</a:t>
            </a:r>
          </a:p>
          <a:p>
            <a:pPr>
              <a:buNone/>
            </a:pPr>
            <a:r>
              <a:rPr lang="pt-BR" sz="2000" dirty="0" smtClean="0"/>
              <a:t>A =</a:t>
            </a:r>
          </a:p>
          <a:p>
            <a:pPr>
              <a:buNone/>
            </a:pPr>
            <a:r>
              <a:rPr lang="pt-BR" sz="2000" dirty="0" smtClean="0"/>
              <a:t>     1     2     3		2 rows, 3 columns</a:t>
            </a:r>
          </a:p>
          <a:p>
            <a:pPr>
              <a:buNone/>
            </a:pPr>
            <a:r>
              <a:rPr lang="pt-BR" sz="2000" dirty="0" smtClean="0"/>
              <a:t>     4     5     6</a:t>
            </a:r>
          </a:p>
          <a:p>
            <a:pPr>
              <a:buNone/>
            </a:pPr>
            <a:r>
              <a:rPr lang="pt-BR" sz="2000" dirty="0" smtClean="0"/>
              <a:t>v=[ 1 1 1];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B=[A;v]   adds another row to the bottom of A</a:t>
            </a:r>
          </a:p>
          <a:p>
            <a:pPr>
              <a:buNone/>
            </a:pPr>
            <a:r>
              <a:rPr lang="pt-BR" sz="2000" dirty="0" smtClean="0"/>
              <a:t>B=[A, [1;1] ]  adds another column onto the side of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47232" y="2983992"/>
            <a:ext cx="816864" cy="368808"/>
          </a:xfrm>
          <a:prstGeom prst="rect">
            <a:avLst/>
          </a:prstGeom>
          <a:solidFill>
            <a:srgbClr val="FFFF00">
              <a:alpha val="5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73040" y="4267200"/>
            <a:ext cx="816864" cy="368808"/>
          </a:xfrm>
          <a:prstGeom prst="rect">
            <a:avLst/>
          </a:prstGeom>
          <a:solidFill>
            <a:srgbClr val="FFFF00">
              <a:alpha val="5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Matrices: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A(2,1) refers to the element of A row 2, column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A(</a:t>
            </a:r>
            <a:r>
              <a:rPr lang="en-US" sz="2000" dirty="0" err="1" smtClean="0"/>
              <a:t>irow</a:t>
            </a:r>
            <a:r>
              <a:rPr lang="en-US" sz="2000" dirty="0" smtClean="0"/>
              <a:t>, </a:t>
            </a:r>
            <a:r>
              <a:rPr lang="en-US" sz="2000" dirty="0" err="1" smtClean="0"/>
              <a:t>jcolumn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good practice: use index variable names that begin with "</a:t>
            </a:r>
            <a:r>
              <a:rPr lang="en-US" sz="2000" dirty="0" err="1" smtClean="0"/>
              <a:t>i,j,k,m,n</a:t>
            </a:r>
            <a:r>
              <a:rPr lang="en-US" sz="2000" dirty="0" smtClean="0"/>
              <a:t>"</a:t>
            </a:r>
            <a:endParaRPr lang="pt-BR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" name="Group 28"/>
          <p:cNvGrpSpPr/>
          <p:nvPr/>
        </p:nvGrpSpPr>
        <p:grpSpPr>
          <a:xfrm>
            <a:off x="5257800" y="3886200"/>
            <a:ext cx="2362200" cy="1143794"/>
            <a:chOff x="6096000" y="3886200"/>
            <a:chExt cx="2362200" cy="1143794"/>
          </a:xfrm>
        </p:grpSpPr>
        <p:grpSp>
          <p:nvGrpSpPr>
            <p:cNvPr id="6" name="Group 14"/>
            <p:cNvGrpSpPr/>
            <p:nvPr/>
          </p:nvGrpSpPr>
          <p:grpSpPr>
            <a:xfrm>
              <a:off x="6172200" y="3886200"/>
              <a:ext cx="2274526" cy="369332"/>
              <a:chOff x="6172200" y="3886200"/>
              <a:chExt cx="2274526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72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A(1,1)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A(1,2)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96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A(1,3)</a:t>
                </a:r>
                <a:endParaRPr lang="en-US" dirty="0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172200" y="4267200"/>
              <a:ext cx="2274526" cy="369332"/>
              <a:chOff x="6324600" y="4419600"/>
              <a:chExt cx="227452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A(2,1)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A(2,2)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A(2,3)</a:t>
                </a:r>
                <a:endParaRPr lang="en-US" dirty="0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6172200" y="4648200"/>
              <a:ext cx="2274526" cy="369332"/>
              <a:chOff x="6324600" y="4419600"/>
              <a:chExt cx="227452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A(3,1)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A(3,2)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A(3,3)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096000" y="3886200"/>
              <a:ext cx="2362200" cy="1143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362700" y="4457700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125494" y="4456906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6096000" y="4648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096000" y="4267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6019800" y="2590800"/>
            <a:ext cx="2362200" cy="1143794"/>
            <a:chOff x="6019800" y="1752600"/>
            <a:chExt cx="2362200" cy="1143794"/>
          </a:xfrm>
        </p:grpSpPr>
        <p:sp>
          <p:nvSpPr>
            <p:cNvPr id="46" name="TextBox 45"/>
            <p:cNvSpPr txBox="1"/>
            <p:nvPr/>
          </p:nvSpPr>
          <p:spPr>
            <a:xfrm>
              <a:off x="6096000" y="1752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0" y="1752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6.3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1752600"/>
              <a:ext cx="56618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0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133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133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3.2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133600"/>
              <a:ext cx="5132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3511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0.1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1752600"/>
              <a:ext cx="23622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286500" y="2324100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049294" y="2323306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019800" y="2514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019800" y="2133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9911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533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353300" y="4000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80101" y="3763433"/>
            <a:ext cx="169333" cy="1100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6200" y="5029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names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29600" y="381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6000" y="4267200"/>
            <a:ext cx="1524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58000" y="2971800"/>
            <a:ext cx="1524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Matrices: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A(2,1) refers to the element of A row 2, column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A(</a:t>
            </a:r>
            <a:r>
              <a:rPr lang="en-US" sz="2000" dirty="0" err="1" smtClean="0"/>
              <a:t>irow</a:t>
            </a:r>
            <a:r>
              <a:rPr lang="en-US" sz="2000" dirty="0" smtClean="0"/>
              <a:t>, </a:t>
            </a:r>
            <a:r>
              <a:rPr lang="en-US" sz="2000" dirty="0" err="1" smtClean="0"/>
              <a:t>jcolumn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 uses of the colon operator: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specify a range of index values</a:t>
            </a:r>
            <a:br>
              <a:rPr lang="en-US" sz="2000" dirty="0" smtClean="0"/>
            </a:br>
            <a:r>
              <a:rPr lang="en-US" sz="2000" dirty="0" smtClean="0"/>
              <a:t>1:3 indicates values 1 though 3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A(2:3,2:3)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Group 28"/>
          <p:cNvGrpSpPr/>
          <p:nvPr/>
        </p:nvGrpSpPr>
        <p:grpSpPr>
          <a:xfrm>
            <a:off x="5257800" y="3886200"/>
            <a:ext cx="2362200" cy="1143794"/>
            <a:chOff x="6096000" y="3886200"/>
            <a:chExt cx="2362200" cy="1143794"/>
          </a:xfrm>
        </p:grpSpPr>
        <p:grpSp>
          <p:nvGrpSpPr>
            <p:cNvPr id="6" name="Group 14"/>
            <p:cNvGrpSpPr/>
            <p:nvPr/>
          </p:nvGrpSpPr>
          <p:grpSpPr>
            <a:xfrm>
              <a:off x="6172200" y="3886200"/>
              <a:ext cx="2274526" cy="369332"/>
              <a:chOff x="6172200" y="3886200"/>
              <a:chExt cx="2274526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72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A(1,1)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A(1,2)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96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A(1,3)</a:t>
                </a:r>
                <a:endParaRPr lang="en-US" dirty="0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172200" y="4267200"/>
              <a:ext cx="2274526" cy="369332"/>
              <a:chOff x="6324600" y="4419600"/>
              <a:chExt cx="227452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A(2,1)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A(2,2)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A(2,3)</a:t>
                </a:r>
                <a:endParaRPr lang="en-US" dirty="0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6172200" y="4648200"/>
              <a:ext cx="2274526" cy="369332"/>
              <a:chOff x="6324600" y="4419600"/>
              <a:chExt cx="227452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A(3,1)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A(3,2)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A(3,3)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096000" y="3886200"/>
              <a:ext cx="2362200" cy="1143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362700" y="4457700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125494" y="4456906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6096000" y="4648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096000" y="4267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6019800" y="2590800"/>
            <a:ext cx="2362200" cy="1143794"/>
            <a:chOff x="6019800" y="1752600"/>
            <a:chExt cx="2362200" cy="1143794"/>
          </a:xfrm>
        </p:grpSpPr>
        <p:sp>
          <p:nvSpPr>
            <p:cNvPr id="46" name="TextBox 45"/>
            <p:cNvSpPr txBox="1"/>
            <p:nvPr/>
          </p:nvSpPr>
          <p:spPr>
            <a:xfrm>
              <a:off x="6096000" y="1752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0" y="1752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6.3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1752600"/>
              <a:ext cx="56618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0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133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133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3.2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133600"/>
              <a:ext cx="5132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3511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0.1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1752600"/>
              <a:ext cx="23622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286500" y="2324100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049294" y="2323306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019800" y="2514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019800" y="2133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9911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533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353300" y="4000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80101" y="3763433"/>
            <a:ext cx="169333" cy="1100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6200" y="5029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names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29600" y="381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276654" y="4648200"/>
            <a:ext cx="1561708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48865" y="3352800"/>
            <a:ext cx="1561708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Matrices: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A(2,1) refers to the element of A row 2, column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A(</a:t>
            </a:r>
            <a:r>
              <a:rPr lang="en-US" sz="2000" dirty="0" err="1" smtClean="0"/>
              <a:t>irow</a:t>
            </a:r>
            <a:r>
              <a:rPr lang="en-US" sz="2000" dirty="0" smtClean="0"/>
              <a:t>, </a:t>
            </a:r>
            <a:r>
              <a:rPr lang="en-US" sz="2000" dirty="0" err="1" smtClean="0"/>
              <a:t>jcolumn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 uses of the colon operator: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specify a range of index values</a:t>
            </a:r>
            <a:br>
              <a:rPr lang="en-US" sz="2000" dirty="0" smtClean="0"/>
            </a:br>
            <a:r>
              <a:rPr lang="en-US" sz="2000" dirty="0" smtClean="0"/>
              <a:t>1:3 indicates values 1 though 3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A(3,1:2)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" name="Group 28"/>
          <p:cNvGrpSpPr/>
          <p:nvPr/>
        </p:nvGrpSpPr>
        <p:grpSpPr>
          <a:xfrm>
            <a:off x="5257800" y="3886200"/>
            <a:ext cx="2362200" cy="1143794"/>
            <a:chOff x="6096000" y="3886200"/>
            <a:chExt cx="2362200" cy="1143794"/>
          </a:xfrm>
        </p:grpSpPr>
        <p:grpSp>
          <p:nvGrpSpPr>
            <p:cNvPr id="6" name="Group 14"/>
            <p:cNvGrpSpPr/>
            <p:nvPr/>
          </p:nvGrpSpPr>
          <p:grpSpPr>
            <a:xfrm>
              <a:off x="6172200" y="3886200"/>
              <a:ext cx="2274526" cy="369332"/>
              <a:chOff x="6172200" y="3886200"/>
              <a:chExt cx="2274526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72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A(1,1)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A(1,2)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96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A(1,3)</a:t>
                </a:r>
                <a:endParaRPr lang="en-US" dirty="0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172200" y="4267200"/>
              <a:ext cx="2274526" cy="369332"/>
              <a:chOff x="6324600" y="4419600"/>
              <a:chExt cx="227452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A(2,1)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A(2,2)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A(2,3)</a:t>
                </a:r>
                <a:endParaRPr lang="en-US" dirty="0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6172200" y="4648200"/>
              <a:ext cx="2274526" cy="369332"/>
              <a:chOff x="6324600" y="4419600"/>
              <a:chExt cx="227452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A(3,1)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A(3,2)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A(3,3)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096000" y="3886200"/>
              <a:ext cx="2362200" cy="1143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362700" y="4457700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125494" y="4456906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6096000" y="4648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096000" y="4267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6019800" y="2590800"/>
            <a:ext cx="2362200" cy="1143794"/>
            <a:chOff x="6019800" y="1752600"/>
            <a:chExt cx="2362200" cy="1143794"/>
          </a:xfrm>
        </p:grpSpPr>
        <p:sp>
          <p:nvSpPr>
            <p:cNvPr id="46" name="TextBox 45"/>
            <p:cNvSpPr txBox="1"/>
            <p:nvPr/>
          </p:nvSpPr>
          <p:spPr>
            <a:xfrm>
              <a:off x="6096000" y="1752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0" y="1752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6.3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1752600"/>
              <a:ext cx="56618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0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133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133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3.2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133600"/>
              <a:ext cx="5132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3511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0.1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1752600"/>
              <a:ext cx="23622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286500" y="2324100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049294" y="2323306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019800" y="2514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019800" y="2133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9911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533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353300" y="4000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80101" y="3763433"/>
            <a:ext cx="169333" cy="1100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6200" y="5029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names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29600" y="381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096000" y="3886200"/>
            <a:ext cx="752573" cy="114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57999" y="2590800"/>
            <a:ext cx="752573" cy="114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Matrices: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A(2,1) refers to the element of A row 2, column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A(</a:t>
            </a:r>
            <a:r>
              <a:rPr lang="en-US" sz="2000" dirty="0" err="1" smtClean="0"/>
              <a:t>irow</a:t>
            </a:r>
            <a:r>
              <a:rPr lang="en-US" sz="2000" dirty="0" smtClean="0"/>
              <a:t>, </a:t>
            </a:r>
            <a:r>
              <a:rPr lang="en-US" sz="2000" dirty="0" err="1" smtClean="0"/>
              <a:t>jcolumn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 uses of the colon operator: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specify a range of index values</a:t>
            </a:r>
            <a:br>
              <a:rPr lang="en-US" sz="2000" dirty="0" smtClean="0"/>
            </a:br>
            <a:r>
              <a:rPr lang="en-US" sz="2000" dirty="0" smtClean="0"/>
              <a:t>1:3 indicates values 1 though 3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</a:p>
          <a:p>
            <a:pPr marL="457200" indent="-457200">
              <a:buAutoNum type="arabicParenR" startAt="2"/>
            </a:pPr>
            <a:r>
              <a:rPr lang="en-US" sz="2000" dirty="0" smtClean="0"/>
              <a:t>specify all elements in a row or column</a:t>
            </a:r>
          </a:p>
          <a:p>
            <a:pPr marL="857250" lvl="1" indent="-457200">
              <a:buNone/>
            </a:pPr>
            <a:endParaRPr lang="en-US" sz="2000" dirty="0" smtClean="0"/>
          </a:p>
          <a:p>
            <a:pPr marL="857250" lvl="1" indent="-457200">
              <a:buNone/>
            </a:pPr>
            <a:r>
              <a:rPr lang="en-US" sz="2000" dirty="0" smtClean="0"/>
              <a:t>   A(:,2)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Group 28"/>
          <p:cNvGrpSpPr/>
          <p:nvPr/>
        </p:nvGrpSpPr>
        <p:grpSpPr>
          <a:xfrm>
            <a:off x="5257800" y="3886200"/>
            <a:ext cx="2362200" cy="1143794"/>
            <a:chOff x="6096000" y="3886200"/>
            <a:chExt cx="2362200" cy="1143794"/>
          </a:xfrm>
        </p:grpSpPr>
        <p:grpSp>
          <p:nvGrpSpPr>
            <p:cNvPr id="6" name="Group 14"/>
            <p:cNvGrpSpPr/>
            <p:nvPr/>
          </p:nvGrpSpPr>
          <p:grpSpPr>
            <a:xfrm>
              <a:off x="6172200" y="3886200"/>
              <a:ext cx="2274526" cy="369332"/>
              <a:chOff x="6172200" y="3886200"/>
              <a:chExt cx="2274526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72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A(1,1)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A(1,2)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96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A(1,3)</a:t>
                </a:r>
                <a:endParaRPr lang="en-US" dirty="0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172200" y="4267200"/>
              <a:ext cx="2274526" cy="369332"/>
              <a:chOff x="6324600" y="4419600"/>
              <a:chExt cx="227452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A(2,1)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A(2,2)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A(2,3)</a:t>
                </a:r>
                <a:endParaRPr lang="en-US" dirty="0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6172200" y="4648200"/>
              <a:ext cx="2274526" cy="369332"/>
              <a:chOff x="6324600" y="4419600"/>
              <a:chExt cx="227452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A(3,1)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A(3,2)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A(3,3)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096000" y="3886200"/>
              <a:ext cx="2362200" cy="1143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362700" y="4457700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125494" y="4456906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6096000" y="4648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096000" y="4267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6019800" y="2590800"/>
            <a:ext cx="2362200" cy="1143794"/>
            <a:chOff x="6019800" y="1752600"/>
            <a:chExt cx="2362200" cy="1143794"/>
          </a:xfrm>
        </p:grpSpPr>
        <p:sp>
          <p:nvSpPr>
            <p:cNvPr id="46" name="TextBox 45"/>
            <p:cNvSpPr txBox="1"/>
            <p:nvPr/>
          </p:nvSpPr>
          <p:spPr>
            <a:xfrm>
              <a:off x="6096000" y="1752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0" y="1752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6.3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1752600"/>
              <a:ext cx="56618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0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133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133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3.2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133600"/>
              <a:ext cx="5132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3511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0.1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1752600"/>
              <a:ext cx="23622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286500" y="2324100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049294" y="2323306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019800" y="2514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019800" y="2133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9911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533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353300" y="4000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80101" y="3763433"/>
            <a:ext cx="169333" cy="1100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6200" y="5029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names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29600" y="381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096000" y="3886200"/>
            <a:ext cx="1524000" cy="114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57999" y="2590800"/>
            <a:ext cx="1524001" cy="114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Matrices: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A(2,1) refers to the element of A row 2, column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A(</a:t>
            </a:r>
            <a:r>
              <a:rPr lang="en-US" sz="2000" dirty="0" err="1" smtClean="0"/>
              <a:t>irow</a:t>
            </a:r>
            <a:r>
              <a:rPr lang="en-US" sz="2000" dirty="0" smtClean="0"/>
              <a:t>, </a:t>
            </a:r>
            <a:r>
              <a:rPr lang="en-US" sz="2000" dirty="0" err="1" smtClean="0"/>
              <a:t>jcolumn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 uses of the colon operator: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specify a range of index values</a:t>
            </a:r>
            <a:br>
              <a:rPr lang="en-US" sz="2000" dirty="0" smtClean="0"/>
            </a:br>
            <a:r>
              <a:rPr lang="en-US" sz="2000" dirty="0" smtClean="0"/>
              <a:t>1:3 indicates values 1 though 3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</a:p>
          <a:p>
            <a:pPr marL="457200" indent="-457200">
              <a:buAutoNum type="arabicParenR" startAt="2"/>
            </a:pPr>
            <a:r>
              <a:rPr lang="en-US" sz="2000" dirty="0" smtClean="0"/>
              <a:t>specify </a:t>
            </a:r>
            <a:r>
              <a:rPr lang="en-US" sz="2000" i="1" dirty="0" smtClean="0"/>
              <a:t>all</a:t>
            </a:r>
            <a:r>
              <a:rPr lang="en-US" sz="2000" dirty="0" smtClean="0"/>
              <a:t> elements in a row or column</a:t>
            </a:r>
          </a:p>
          <a:p>
            <a:pPr marL="857250" lvl="1" indent="-457200">
              <a:buNone/>
            </a:pPr>
            <a:endParaRPr lang="en-US" sz="2000" dirty="0" smtClean="0"/>
          </a:p>
          <a:p>
            <a:pPr marL="857250" lvl="1" indent="-457200">
              <a:buNone/>
            </a:pPr>
            <a:r>
              <a:rPr lang="en-US" sz="2000" dirty="0" smtClean="0"/>
              <a:t>   A(:,2:3)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" name="Group 28"/>
          <p:cNvGrpSpPr/>
          <p:nvPr/>
        </p:nvGrpSpPr>
        <p:grpSpPr>
          <a:xfrm>
            <a:off x="5257800" y="3886200"/>
            <a:ext cx="2362200" cy="1143794"/>
            <a:chOff x="6096000" y="3886200"/>
            <a:chExt cx="2362200" cy="1143794"/>
          </a:xfrm>
        </p:grpSpPr>
        <p:grpSp>
          <p:nvGrpSpPr>
            <p:cNvPr id="6" name="Group 14"/>
            <p:cNvGrpSpPr/>
            <p:nvPr/>
          </p:nvGrpSpPr>
          <p:grpSpPr>
            <a:xfrm>
              <a:off x="6172200" y="3886200"/>
              <a:ext cx="2274526" cy="369332"/>
              <a:chOff x="6172200" y="3886200"/>
              <a:chExt cx="2274526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72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A(1,1)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A(1,2)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96200" y="38862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A(1,3)</a:t>
                </a:r>
                <a:endParaRPr lang="en-US" dirty="0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172200" y="4267200"/>
              <a:ext cx="2274526" cy="369332"/>
              <a:chOff x="6324600" y="4419600"/>
              <a:chExt cx="227452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A(2,1)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A(2,2)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A(2,3)</a:t>
                </a:r>
                <a:endParaRPr lang="en-US" dirty="0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6172200" y="4648200"/>
              <a:ext cx="2274526" cy="369332"/>
              <a:chOff x="6324600" y="4419600"/>
              <a:chExt cx="227452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324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A(3,1)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A(3,2)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48600" y="44196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A(3,3)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096000" y="3886200"/>
              <a:ext cx="2362200" cy="1143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362700" y="4457700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125494" y="4456906"/>
              <a:ext cx="1143000" cy="1588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6096000" y="4648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096000" y="4267200"/>
              <a:ext cx="2362200" cy="3282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6019800" y="2590800"/>
            <a:ext cx="2362200" cy="1143794"/>
            <a:chOff x="6019800" y="1752600"/>
            <a:chExt cx="2362200" cy="1143794"/>
          </a:xfrm>
        </p:grpSpPr>
        <p:sp>
          <p:nvSpPr>
            <p:cNvPr id="46" name="TextBox 45"/>
            <p:cNvSpPr txBox="1"/>
            <p:nvPr/>
          </p:nvSpPr>
          <p:spPr>
            <a:xfrm>
              <a:off x="6096000" y="1752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0" y="1752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6.3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1752600"/>
              <a:ext cx="56618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0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133600"/>
              <a:ext cx="4603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133600"/>
              <a:ext cx="582211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3.2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133600"/>
              <a:ext cx="513282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2514600"/>
              <a:ext cx="52450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3511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0.1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1752600"/>
              <a:ext cx="23622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286500" y="2324100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049294" y="2323306"/>
              <a:ext cx="11430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019800" y="2514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019800" y="2133600"/>
              <a:ext cx="2362200" cy="32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9911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53300" y="2857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353300" y="4000500"/>
            <a:ext cx="1295400" cy="762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80101" y="3763433"/>
            <a:ext cx="169333" cy="1100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6200" y="5029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names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29600" y="381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Arithmetic operations with scalar (s):</a:t>
            </a:r>
          </a:p>
          <a:p>
            <a:pPr>
              <a:buNone/>
            </a:pPr>
            <a:r>
              <a:rPr lang="en-US" dirty="0" smtClean="0"/>
              <a:t>	A+s, A-s, A*s, A/s 	element-by-element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A.^p</a:t>
            </a:r>
            <a:r>
              <a:rPr lang="en-US" dirty="0" smtClean="0"/>
              <a:t>			element-by-element power</a:t>
            </a:r>
          </a:p>
          <a:p>
            <a:pPr>
              <a:buNone/>
            </a:pPr>
            <a:r>
              <a:rPr lang="en-US" dirty="0" smtClean="0"/>
              <a:t>	sin(A), </a:t>
            </a:r>
            <a:r>
              <a:rPr lang="en-US" dirty="0" err="1" smtClean="0"/>
              <a:t>sqrt</a:t>
            </a:r>
            <a:r>
              <a:rPr lang="en-US" dirty="0" smtClean="0"/>
              <a:t>(A), abs(A)…  many functions operate</a:t>
            </a:r>
          </a:p>
          <a:p>
            <a:pPr>
              <a:buNone/>
            </a:pPr>
            <a:r>
              <a:rPr lang="en-US" dirty="0" smtClean="0"/>
              <a:t>					 element-by-element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Matrix-vector and Matrix-matrix multiplication uses usual rules of linear algebra (which we now review).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11253</TotalTime>
  <Words>970</Words>
  <Application>Microsoft Office PowerPoint</Application>
  <PresentationFormat>On-screen Show (4:3)</PresentationFormat>
  <Paragraphs>309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Equation</vt:lpstr>
      <vt:lpstr>Outline</vt:lpstr>
      <vt:lpstr>Matrices: entering</vt:lpstr>
      <vt:lpstr>Matrices: concatenating</vt:lpstr>
      <vt:lpstr>Matrices: indexing</vt:lpstr>
      <vt:lpstr>Matrices: indexing</vt:lpstr>
      <vt:lpstr>Matrices: indexing</vt:lpstr>
      <vt:lpstr>Matrices: indexing</vt:lpstr>
      <vt:lpstr>Matrices: indexing</vt:lpstr>
      <vt:lpstr>Operations on matrices</vt:lpstr>
      <vt:lpstr>Matrix multiplication</vt:lpstr>
      <vt:lpstr>Solving a linear system</vt:lpstr>
      <vt:lpstr>Solving a linear system</vt:lpstr>
      <vt:lpstr>Array  Functions</vt:lpstr>
      <vt:lpstr>Multidimensional Arrays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 Brockman</dc:creator>
  <cp:lastModifiedBy>lansing</cp:lastModifiedBy>
  <cp:revision>253</cp:revision>
  <dcterms:created xsi:type="dcterms:W3CDTF">2009-08-13T17:49:46Z</dcterms:created>
  <dcterms:modified xsi:type="dcterms:W3CDTF">2016-10-11T16:44:45Z</dcterms:modified>
</cp:coreProperties>
</file>