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8" r:id="rId3"/>
    <p:sldId id="273" r:id="rId4"/>
    <p:sldId id="274" r:id="rId5"/>
    <p:sldId id="275" r:id="rId6"/>
    <p:sldId id="276" r:id="rId7"/>
    <p:sldId id="261" r:id="rId8"/>
    <p:sldId id="262" r:id="rId9"/>
    <p:sldId id="270" r:id="rId10"/>
    <p:sldId id="263" r:id="rId11"/>
    <p:sldId id="267" r:id="rId12"/>
    <p:sldId id="285" r:id="rId13"/>
    <p:sldId id="286" r:id="rId14"/>
    <p:sldId id="280" r:id="rId15"/>
    <p:sldId id="281" r:id="rId16"/>
    <p:sldId id="282" r:id="rId17"/>
    <p:sldId id="283" r:id="rId18"/>
    <p:sldId id="284" r:id="rId19"/>
    <p:sldId id="279" r:id="rId20"/>
    <p:sldId id="287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DE365A-9B86-43A0-83CF-C8B6B94093B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5C0EC-5851-4CAB-A00F-1AA267D4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B74943-5554-48DB-AFDD-75395E40673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76D02E-11D4-4628-BD75-5185FB20C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708025"/>
            <a:ext cx="6292850" cy="3540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708025"/>
            <a:ext cx="6292850" cy="3540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C774-3188-417B-87AB-CB57942C8C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183" y="8830627"/>
            <a:ext cx="3037628" cy="464185"/>
          </a:xfrm>
          <a:prstGeom prst="rect">
            <a:avLst/>
          </a:prstGeom>
        </p:spPr>
        <p:txBody>
          <a:bodyPr/>
          <a:lstStyle/>
          <a:p>
            <a:fld id="{DAB6C774-3188-417B-87AB-CB57942C8C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whileDemo.m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183" y="8830627"/>
            <a:ext cx="3037628" cy="464185"/>
          </a:xfrm>
          <a:prstGeom prst="rect">
            <a:avLst/>
          </a:prstGeom>
        </p:spPr>
        <p:txBody>
          <a:bodyPr/>
          <a:lstStyle/>
          <a:p>
            <a:fld id="{DAB6C774-3188-417B-87AB-CB57942C8C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183" y="8830627"/>
            <a:ext cx="3037628" cy="464185"/>
          </a:xfrm>
          <a:prstGeom prst="rect">
            <a:avLst/>
          </a:prstGeom>
        </p:spPr>
        <p:txBody>
          <a:bodyPr/>
          <a:lstStyle/>
          <a:p>
            <a:fld id="{9093F32E-F5F5-489C-90E2-771C96D0E3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C02F-873A-40C7-936F-5010B96442E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7251-4439-499D-BBA7-B1DBF38D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Heron_of_Alexandr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95" y="5244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5 </a:t>
            </a:r>
            <a:br>
              <a:rPr lang="en-US" dirty="0" smtClean="0"/>
            </a:br>
            <a:r>
              <a:rPr lang="en-US" dirty="0" smtClean="0"/>
              <a:t>Control Flow Commands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1765300" y="2912038"/>
            <a:ext cx="9055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5.1- Conditional </a:t>
            </a:r>
            <a:r>
              <a:rPr lang="en-US" sz="3600" dirty="0"/>
              <a:t>Execution: The if statement </a:t>
            </a:r>
            <a:br>
              <a:rPr lang="en-US" sz="3600" dirty="0"/>
            </a:br>
            <a:r>
              <a:rPr lang="en-US" sz="3600" dirty="0" smtClean="0"/>
              <a:t>5.2- </a:t>
            </a:r>
            <a:r>
              <a:rPr lang="en-US" sz="3600" dirty="0"/>
              <a:t>Logical expression </a:t>
            </a:r>
            <a:br>
              <a:rPr lang="en-US" sz="3600" dirty="0"/>
            </a:br>
            <a:r>
              <a:rPr lang="en-US" sz="3600" dirty="0" smtClean="0"/>
              <a:t>5.3- for loop</a:t>
            </a:r>
          </a:p>
          <a:p>
            <a:r>
              <a:rPr lang="en-US" sz="3600" dirty="0" smtClean="0"/>
              <a:t>5.4-  while loop </a:t>
            </a:r>
          </a:p>
          <a:p>
            <a:r>
              <a:rPr lang="en-US" sz="3600" dirty="0" smtClean="0"/>
              <a:t>5.5 – Algorithms and assignments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55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08" y="-1"/>
            <a:ext cx="10515600" cy="22167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loops</a:t>
            </a:r>
            <a:b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B050"/>
                </a:solidFill>
                <a:latin typeface="Arial" charset="0"/>
                <a:cs typeface="Arial" charset="0"/>
              </a:rPr>
              <a:t>Repeating a block of commands  a certain number of times.</a:t>
            </a:r>
            <a:br>
              <a:rPr lang="en-US" sz="3200" b="1" dirty="0">
                <a:solidFill>
                  <a:srgbClr val="00B050"/>
                </a:solidFill>
                <a:latin typeface="Arial" charset="0"/>
                <a:cs typeface="Arial" charset="0"/>
              </a:rPr>
            </a:b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36" y="1372434"/>
            <a:ext cx="10515600" cy="4902345"/>
          </a:xfrm>
        </p:spPr>
        <p:txBody>
          <a:bodyPr>
            <a:normAutofit fontScale="92500" lnSpcReduction="20000"/>
          </a:bodyPr>
          <a:lstStyle/>
          <a:p>
            <a:pPr lvl="3"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=1:5</a:t>
            </a:r>
          </a:p>
          <a:p>
            <a:pPr lvl="3"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)]);</a:t>
            </a:r>
          </a:p>
          <a:p>
            <a:pPr lvl="3"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lvl="3"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indent="-1600200"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     </a:t>
            </a:r>
          </a:p>
          <a:p>
            <a:pPr lvl="3"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',num2str(1)]); </a:t>
            </a:r>
          </a:p>
          <a:p>
            <a:pPr lvl="3"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',num2str(2)]);</a:t>
            </a:r>
          </a:p>
          <a:p>
            <a:pPr lvl="3"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',num2str(3)]);</a:t>
            </a:r>
          </a:p>
          <a:p>
            <a:pPr lvl="3"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',num2str(4)]);</a:t>
            </a:r>
          </a:p>
          <a:p>
            <a:pPr lvl="3"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(['Count is: ',num2str(5)]);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V="1">
            <a:off x="8240030" y="2608526"/>
            <a:ext cx="945853" cy="2430162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1126" y="36389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oop rolling”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rved Left Arrow 5"/>
          <p:cNvSpPr/>
          <p:nvPr/>
        </p:nvSpPr>
        <p:spPr>
          <a:xfrm flipH="1">
            <a:off x="623455" y="2370251"/>
            <a:ext cx="847375" cy="2430162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455" y="320196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oop unrolling”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x=[1,2,3,4,5,6]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k=2:4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y(k)=x(k+1)-2*x(k)+x(k-1)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y(2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)=x(3)-2*x(2)+x(1);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y(3)=x(4)-2*x(3)+x(2);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y(4)=x(5)-2*x(4)+x(3);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9502" y="3432132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unroll the loop</a:t>
            </a:r>
            <a:endParaRPr lang="en-US" sz="3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10" y="81072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1- Use proper command  loop to calculate the following series when N=10 ;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35518"/>
              </p:ext>
            </p:extLst>
          </p:nvPr>
        </p:nvGraphicFramePr>
        <p:xfrm>
          <a:off x="3986067" y="2156330"/>
          <a:ext cx="4929368" cy="134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587500" imgH="431800" progId="Equation.DSMT4">
                  <p:embed/>
                </p:oleObj>
              </mc:Choice>
              <mc:Fallback>
                <p:oleObj name="Equation" r:id="rId3" imgW="1587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67" y="2156330"/>
                        <a:ext cx="4929368" cy="134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9810" y="1473510"/>
            <a:ext cx="114577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 smtClean="0">
              <a:latin typeface="Courier New" pitchFamily="49" charset="0"/>
            </a:endParaRPr>
          </a:p>
          <a:p>
            <a:pPr>
              <a:buFont typeface="Marlett" pitchFamily="2" charset="2"/>
              <a:buNone/>
            </a:pPr>
            <a:r>
              <a:rPr lang="en-US" sz="3600" b="1" dirty="0">
                <a:latin typeface="Courier New" pitchFamily="49" charset="0"/>
              </a:rPr>
              <a:t>2</a:t>
            </a:r>
            <a:r>
              <a:rPr lang="en-US" sz="3600" b="1" dirty="0" smtClean="0">
                <a:latin typeface="Courier New" pitchFamily="49" charset="0"/>
              </a:rPr>
              <a:t>- 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smtClean="0"/>
              <a:t>   </a:t>
            </a:r>
            <a:r>
              <a:rPr lang="en-US" altLang="en-US" sz="3600" dirty="0"/>
              <a:t>Max  and min values between list of 10 values.</a:t>
            </a:r>
          </a:p>
          <a:p>
            <a:pPr>
              <a:buFont typeface="Marlett" pitchFamily="2" charset="2"/>
              <a:buNone/>
            </a:pPr>
            <a:endParaRPr lang="en-US" sz="3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F64C-989A-4023-BAFE-4F3FCA6D413D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  useful </a:t>
            </a:r>
            <a:r>
              <a:rPr lang="en-US" dirty="0"/>
              <a:t>for loop 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447800"/>
            <a:ext cx="11582400" cy="5410200"/>
          </a:xfrm>
        </p:spPr>
        <p:txBody>
          <a:bodyPr/>
          <a:lstStyle/>
          <a:p>
            <a:pPr marL="609600" indent="-609600">
              <a:spcBef>
                <a:spcPct val="5000"/>
              </a:spcBef>
              <a:spcAft>
                <a:spcPct val="5000"/>
              </a:spcAft>
            </a:pPr>
            <a:r>
              <a:rPr lang="en-US" dirty="0">
                <a:hlinkClick r:id="rId2"/>
              </a:rPr>
              <a:t>Heron's</a:t>
            </a:r>
            <a:r>
              <a:rPr lang="en-US" dirty="0"/>
              <a:t> method for calculating square roots</a:t>
            </a:r>
          </a:p>
          <a:p>
            <a:pPr marL="609600" indent="-609600">
              <a:spcBef>
                <a:spcPct val="5000"/>
              </a:spcBef>
              <a:spcAft>
                <a:spcPct val="5000"/>
              </a:spcAft>
            </a:pPr>
            <a:r>
              <a:rPr lang="en-US" dirty="0"/>
              <a:t>problem: Find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pPr marL="609600" indent="-609600">
              <a:spcBef>
                <a:spcPct val="5000"/>
              </a:spcBef>
              <a:spcAft>
                <a:spcPct val="5000"/>
              </a:spcAft>
            </a:pPr>
            <a:r>
              <a:rPr lang="en-US" dirty="0">
                <a:solidFill>
                  <a:srgbClr val="C00000"/>
                </a:solidFill>
              </a:rPr>
              <a:t>Algorithm: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Make a guess at the solution. (x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(x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+ (n / 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)) / 2</a:t>
            </a:r>
          </a:p>
          <a:p>
            <a:pPr marL="990600" lvl="1" indent="-533400">
              <a:spcBef>
                <a:spcPct val="15000"/>
              </a:spcBef>
              <a:spcAft>
                <a:spcPct val="15000"/>
              </a:spcAft>
              <a:buFontTx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Repeat for x</a:t>
            </a:r>
            <a:r>
              <a:rPr lang="en-US" baseline="-25000" dirty="0">
                <a:solidFill>
                  <a:srgbClr val="C00000"/>
                </a:solidFill>
              </a:rPr>
              <a:t>3,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4,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5, ...</a:t>
            </a:r>
          </a:p>
          <a:p>
            <a:pPr marL="609600" indent="-609600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en-US" dirty="0"/>
              <a:t>	Write a </a:t>
            </a:r>
            <a:r>
              <a:rPr lang="en-US" dirty="0" err="1" smtClean="0"/>
              <a:t>matlab</a:t>
            </a:r>
            <a:r>
              <a:rPr lang="en-US" dirty="0" smtClean="0"/>
              <a:t>  </a:t>
            </a:r>
            <a:r>
              <a:rPr lang="en-US" dirty="0"/>
              <a:t>program that implements Heron's method to find the square root of 133,579 using 20 iterations of the algorithm.</a:t>
            </a:r>
          </a:p>
          <a:p>
            <a:pPr marL="990600" lvl="1" indent="-533400">
              <a:buFontTx/>
              <a:buAutoNum type="arabicPeriod"/>
            </a:pPr>
            <a:endParaRPr lang="en-US" dirty="0"/>
          </a:p>
          <a:p>
            <a:pPr marL="990600" lvl="1" indent="-533400">
              <a:buFontTx/>
              <a:buAutoNum type="arabicPeriod"/>
            </a:pPr>
            <a:endParaRPr lang="en-US" dirty="0"/>
          </a:p>
        </p:txBody>
      </p:sp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67" y="1524000"/>
            <a:ext cx="253153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5827" y="0"/>
            <a:ext cx="12055521" cy="615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fprint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print variables and expression in one statement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fprintf (  ‘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formatSpec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‘A1, A2, ..., An)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Format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%f, %s, %c, %x, %X, %o, %d, %i, …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refer to help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fprint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see more ….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Example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 =[89 ,87 , 99];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b=[‘Sam' ; ‘Nan‘ ; ‘Dan‘ ]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for i=1:3    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fprintf(‘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%s %d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\n',b(i,:) , a(i));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6521" y="3138985"/>
            <a:ext cx="3712191" cy="195163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Sam  89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Nan  87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Dan  99</a:t>
            </a:r>
          </a:p>
          <a:p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29887" y="1189973"/>
            <a:ext cx="3384645" cy="189142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88657" y="3316406"/>
            <a:ext cx="3038903" cy="289332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261" y="739037"/>
            <a:ext cx="10972800" cy="5987440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Nested loop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for i = 1:6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dirty="0" smtClean="0">
                <a:solidFill>
                  <a:srgbClr val="002060"/>
                </a:solidFill>
              </a:rPr>
              <a:t>      for </a:t>
            </a:r>
            <a:r>
              <a:rPr lang="en-US" b="1" dirty="0">
                <a:solidFill>
                  <a:srgbClr val="002060"/>
                </a:solidFill>
              </a:rPr>
              <a:t>j = </a:t>
            </a:r>
            <a:r>
              <a:rPr lang="en-US" b="1" dirty="0" smtClean="0">
                <a:solidFill>
                  <a:srgbClr val="002060"/>
                </a:solidFill>
              </a:rPr>
              <a:t>1:3</a:t>
            </a:r>
            <a:endParaRPr lang="en-US" b="1" dirty="0">
              <a:solidFill>
                <a:srgbClr val="002060"/>
              </a:solidFill>
            </a:endParaRP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 smtClean="0">
                <a:solidFill>
                  <a:srgbClr val="002060"/>
                </a:solidFill>
              </a:rPr>
              <a:t>           fprintf (‘ *‘ )</a:t>
            </a:r>
            <a:endParaRPr lang="en-US" b="1" dirty="0">
              <a:solidFill>
                <a:srgbClr val="002060"/>
              </a:solidFill>
            </a:endParaRP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end 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     fprintf</a:t>
            </a:r>
            <a:r>
              <a:rPr lang="en-US" b="1" dirty="0">
                <a:solidFill>
                  <a:srgbClr val="002060"/>
                </a:solidFill>
              </a:rPr>
              <a:t>('\n')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marL="0" indent="0">
              <a:buNone/>
            </a:pPr>
            <a:r>
              <a:rPr lang="en-US" b="1" u="sng" dirty="0" smtClean="0"/>
              <a:t>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7115033" y="1426191"/>
            <a:ext cx="764275" cy="1078173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H="1">
            <a:off x="1128214" y="928048"/>
            <a:ext cx="928047" cy="2388359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8585" y="3316406"/>
            <a:ext cx="3184479" cy="289332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6204" y="1426191"/>
            <a:ext cx="3020705" cy="79839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i=1, 2 ,3 ,4 ,5,6</a:t>
            </a:r>
          </a:p>
        </p:txBody>
      </p:sp>
    </p:spTree>
    <p:extLst>
      <p:ext uri="{BB962C8B-B14F-4D97-AF65-F5344CB8AC3E}">
        <p14:creationId xmlns:p14="http://schemas.microsoft.com/office/powerpoint/2010/main" val="30837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loop: 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0" y="1600201"/>
            <a:ext cx="8940800" cy="288331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syntax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while</a:t>
            </a:r>
            <a:r>
              <a:rPr lang="en-US" sz="2000" i="1" dirty="0" smtClean="0"/>
              <a:t>  &lt;logical expression&gt;</a:t>
            </a:r>
          </a:p>
          <a:p>
            <a:pPr lvl="1">
              <a:buNone/>
            </a:pPr>
            <a:r>
              <a:rPr lang="en-US" sz="2000" i="1" dirty="0" smtClean="0"/>
              <a:t>			&lt;statement block&gt;</a:t>
            </a:r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5059" y="5791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606" y="4100480"/>
            <a:ext cx="10930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evaluates to TRUE,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&lt;statement block&gt;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executed.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Then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evaluated again, and if it remains true, 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&lt;statement block&gt;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executed again.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repeated until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evaluates to FALSE.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82400" y="6400801"/>
            <a:ext cx="6096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923" y="1586949"/>
            <a:ext cx="8940800" cy="288331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sum=0;</a:t>
            </a:r>
          </a:p>
          <a:p>
            <a:pPr>
              <a:buNone/>
            </a:pP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maxsum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=10;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k=1;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while  sum&lt;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maxsum</a:t>
            </a: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	sum=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sum+k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	k=k+1;</a:t>
            </a:r>
          </a:p>
          <a:p>
            <a:pPr>
              <a:buNone/>
            </a:pP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fprintf('%d  % d \</a:t>
            </a:r>
            <a:r>
              <a:rPr lang="en-US" sz="8600" b="1" dirty="0" err="1">
                <a:latin typeface="Times New Roman" pitchFamily="18" charset="0"/>
                <a:cs typeface="Times New Roman" pitchFamily="18" charset="0"/>
              </a:rPr>
              <a:t>n',sum</a:t>
            </a: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, k);</a:t>
            </a:r>
          </a:p>
          <a:p>
            <a:pPr>
              <a:buNone/>
            </a:pP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624" y="12055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582400" y="6400801"/>
            <a:ext cx="6096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6037" y="1561237"/>
            <a:ext cx="3111689" cy="232011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3   3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6   4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10   5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equivalent of for loop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60334" y="1828800"/>
            <a:ext cx="3525077" cy="2608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k=1;</a:t>
            </a:r>
          </a:p>
          <a:p>
            <a:pPr>
              <a:buNone/>
            </a:pPr>
            <a:r>
              <a:rPr lang="en-US" sz="2000" dirty="0" smtClean="0"/>
              <a:t>while  k&lt;=10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disp</a:t>
            </a:r>
            <a:r>
              <a:rPr lang="en-US" sz="2000" dirty="0" smtClean="0"/>
              <a:t>(k);</a:t>
            </a:r>
          </a:p>
          <a:p>
            <a:pPr>
              <a:buNone/>
            </a:pPr>
            <a:r>
              <a:rPr lang="en-US" sz="2000" dirty="0" smtClean="0"/>
              <a:t>	k=k+1;</a:t>
            </a:r>
          </a:p>
          <a:p>
            <a:pPr>
              <a:buNone/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55127" y="2196548"/>
            <a:ext cx="3525077" cy="224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k=1:10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8647" y="1379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while loop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2698" y="13799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for loop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39" y="186205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initialization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87" y="29787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8365" y="4372496"/>
            <a:ext cx="7152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are responsible for incrementing while loop so that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condition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finally becomes false.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Advantage of while loop: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condition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increment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flexible.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11582400" y="6400801"/>
            <a:ext cx="6096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38200" y="1302707"/>
            <a:ext cx="10515600" cy="4874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Q1- Write  algorithm and program code for: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1- factorial n</a:t>
            </a:r>
          </a:p>
          <a:p>
            <a:pPr eaLnBrk="1" hangingPunct="1"/>
            <a:r>
              <a:rPr lang="en-US" altLang="en-US" dirty="0" smtClean="0"/>
              <a:t>2- sin(x) </a:t>
            </a:r>
          </a:p>
          <a:p>
            <a:pPr eaLnBrk="1" hangingPunct="1"/>
            <a:r>
              <a:rPr lang="en-US" altLang="en-US" dirty="0" smtClean="0"/>
              <a:t>3- GCD (a, b) and LCD(a, b) 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   note: 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   LCD (</a:t>
            </a:r>
            <a:r>
              <a:rPr lang="en-US" altLang="en-US" dirty="0" err="1" smtClean="0"/>
              <a:t>a,b</a:t>
            </a:r>
            <a:r>
              <a:rPr lang="en-US" altLang="en-US" dirty="0" smtClean="0"/>
              <a:t>)= a*b/GCD(</a:t>
            </a:r>
            <a:r>
              <a:rPr lang="en-US" altLang="en-US" dirty="0" err="1" smtClean="0"/>
              <a:t>a,b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</a:p>
          <a:p>
            <a:pPr eaLnBrk="1" hangingPunct="1"/>
            <a:r>
              <a:rPr lang="en-US" altLang="en-US" dirty="0" smtClean="0"/>
              <a:t>  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3" y="1916482"/>
            <a:ext cx="6050072" cy="311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6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5.1- Conditional Execution: 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…end                         </a:t>
            </a:r>
            <a:r>
              <a:rPr lang="en-US" dirty="0"/>
              <a:t>If …else ….end </a:t>
            </a:r>
            <a:r>
              <a:rPr lang="en-US" dirty="0" smtClean="0"/>
              <a:t>                  If </a:t>
            </a:r>
            <a:r>
              <a:rPr lang="en-US" dirty="0"/>
              <a:t>…else </a:t>
            </a:r>
            <a:r>
              <a:rPr lang="en-US" dirty="0" smtClean="0"/>
              <a:t>if ….else….</a:t>
            </a:r>
            <a:r>
              <a:rPr lang="en-US" dirty="0"/>
              <a:t>end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82860" y="3123964"/>
            <a:ext cx="3908121" cy="2028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if </a:t>
            </a:r>
            <a:r>
              <a:rPr lang="en-US" sz="2000" b="1" i="1" dirty="0">
                <a:solidFill>
                  <a:srgbClr val="7030A0"/>
                </a:solidFill>
              </a:rPr>
              <a:t> &lt;logical expression&gt;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block1&gt;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</a:t>
            </a:r>
            <a:r>
              <a:rPr lang="en-US" sz="2000" b="1" dirty="0">
                <a:solidFill>
                  <a:srgbClr val="7030A0"/>
                </a:solidFill>
              </a:rPr>
              <a:t>else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block2&gt;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</a:t>
            </a:r>
            <a:r>
              <a:rPr lang="en-US" sz="2000" b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784" y="3123964"/>
            <a:ext cx="3533868" cy="1519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/>
              <a:t>Simple syntax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if</a:t>
            </a:r>
            <a:r>
              <a:rPr lang="en-US" sz="2000" b="1" i="1" dirty="0">
                <a:solidFill>
                  <a:srgbClr val="7030A0"/>
                </a:solidFill>
              </a:rPr>
              <a:t>  &lt;logical expression&gt;            </a:t>
            </a:r>
          </a:p>
          <a:p>
            <a:pPr lvl="1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&lt;statement block&gt;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end</a:t>
            </a:r>
          </a:p>
          <a:p>
            <a:pPr lvl="3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0031" y="3123964"/>
            <a:ext cx="4241969" cy="2248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     </a:t>
            </a:r>
            <a:r>
              <a:rPr lang="en-US" sz="2000" b="1" dirty="0">
                <a:solidFill>
                  <a:srgbClr val="7030A0"/>
                </a:solidFill>
              </a:rPr>
              <a:t>if </a:t>
            </a:r>
            <a:r>
              <a:rPr lang="en-US" sz="2000" b="1" i="1" dirty="0">
                <a:solidFill>
                  <a:srgbClr val="7030A0"/>
                </a:solidFill>
              </a:rPr>
              <a:t> &lt;logical expression&gt;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block1&gt;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</a:t>
            </a:r>
            <a:r>
              <a:rPr lang="en-US" sz="2000" b="1" dirty="0">
                <a:solidFill>
                  <a:srgbClr val="7030A0"/>
                </a:solidFill>
              </a:rPr>
              <a:t>else </a:t>
            </a:r>
            <a:r>
              <a:rPr lang="en-US" sz="2000" b="1" dirty="0" smtClean="0">
                <a:solidFill>
                  <a:srgbClr val="7030A0"/>
                </a:solidFill>
              </a:rPr>
              <a:t>if &lt;logical expression&gt; 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block2&gt;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else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 &lt;statement block3&gt; 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</a:t>
            </a:r>
            <a:r>
              <a:rPr lang="en-US" sz="20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52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/>
          <a:p>
            <a:r>
              <a:rPr lang="en-US" dirty="0"/>
              <a:t>Q1 – What are the  outputs  of the following </a:t>
            </a:r>
            <a:r>
              <a:rPr lang="en-US"/>
              <a:t>programs</a:t>
            </a:r>
            <a:r>
              <a:rPr lang="en-US" smtClean="0"/>
              <a:t>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08193"/>
              </p:ext>
            </p:extLst>
          </p:nvPr>
        </p:nvGraphicFramePr>
        <p:xfrm>
          <a:off x="172279" y="2429197"/>
          <a:ext cx="120197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24">
                  <a:extLst>
                    <a:ext uri="{9D8B030D-6E8A-4147-A177-3AD203B41FA5}">
                      <a16:colId xmlns:a16="http://schemas.microsoft.com/office/drawing/2014/main" val="2852679006"/>
                    </a:ext>
                  </a:extLst>
                </a:gridCol>
                <a:gridCol w="3096194">
                  <a:extLst>
                    <a:ext uri="{9D8B030D-6E8A-4147-A177-3AD203B41FA5}">
                      <a16:colId xmlns:a16="http://schemas.microsoft.com/office/drawing/2014/main" val="3037909348"/>
                    </a:ext>
                  </a:extLst>
                </a:gridCol>
                <a:gridCol w="2393127">
                  <a:extLst>
                    <a:ext uri="{9D8B030D-6E8A-4147-A177-3AD203B41FA5}">
                      <a16:colId xmlns:a16="http://schemas.microsoft.com/office/drawing/2014/main" val="1681776582"/>
                    </a:ext>
                  </a:extLst>
                </a:gridCol>
                <a:gridCol w="3150276">
                  <a:extLst>
                    <a:ext uri="{9D8B030D-6E8A-4147-A177-3AD203B41FA5}">
                      <a16:colId xmlns:a16="http://schemas.microsoft.com/office/drawing/2014/main" val="171645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Y=2;x=1</a:t>
                      </a:r>
                    </a:p>
                    <a:p>
                      <a:r>
                        <a:rPr lang="en-US" dirty="0" smtClean="0"/>
                        <a:t>while (x &lt; 5)  </a:t>
                      </a:r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('%2.1f  %2.1f\n', x, y);</a:t>
                      </a:r>
                    </a:p>
                    <a:p>
                      <a:r>
                        <a:rPr lang="en-US" dirty="0" smtClean="0"/>
                        <a:t>             y =y*2;</a:t>
                      </a:r>
                    </a:p>
                    <a:p>
                      <a:r>
                        <a:rPr lang="en-US" dirty="0" smtClean="0"/>
                        <a:t>             x=x+1;</a:t>
                      </a:r>
                    </a:p>
                    <a:p>
                      <a:r>
                        <a:rPr lang="en-US" dirty="0" smtClean="0"/>
                        <a:t>       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1:4</a:t>
                      </a:r>
                    </a:p>
                    <a:p>
                      <a:r>
                        <a:rPr lang="en-US" dirty="0" smtClean="0"/>
                        <a:t>            for j = 1:i 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('%d    %d\n',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,j);</a:t>
                      </a:r>
                    </a:p>
                    <a:p>
                      <a:r>
                        <a:rPr lang="en-US" dirty="0" smtClean="0"/>
                        <a:t>            end</a:t>
                      </a:r>
                    </a:p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('*******\n ')</a:t>
                      </a:r>
                    </a:p>
                    <a:p>
                      <a:r>
                        <a:rPr lang="en-US" dirty="0" smtClean="0"/>
                        <a:t>        end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1:4</a:t>
                      </a:r>
                    </a:p>
                    <a:p>
                      <a:r>
                        <a:rPr lang="en-US" dirty="0" smtClean="0"/>
                        <a:t>          for j = 1:2*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('%d    %d\n',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j);</a:t>
                      </a:r>
                    </a:p>
                    <a:p>
                      <a:r>
                        <a:rPr lang="en-US" dirty="0" smtClean="0"/>
                        <a:t>          end</a:t>
                      </a:r>
                    </a:p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('*******\n ')</a:t>
                      </a:r>
                    </a:p>
                    <a:p>
                      <a:r>
                        <a:rPr lang="en-US" dirty="0" smtClean="0"/>
                        <a:t>       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limit = 0.8; s = 0; k=0</a:t>
                      </a:r>
                    </a:p>
                    <a:p>
                      <a:r>
                        <a:rPr lang="en-US" dirty="0" smtClean="0"/>
                        <a:t>       while 1</a:t>
                      </a:r>
                    </a:p>
                    <a:p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 = rand;</a:t>
                      </a:r>
                    </a:p>
                    <a:p>
                      <a:r>
                        <a:rPr lang="en-US" dirty="0" smtClean="0"/>
                        <a:t>          if 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 &gt; limit</a:t>
                      </a:r>
                    </a:p>
                    <a:p>
                      <a:r>
                        <a:rPr lang="en-US" dirty="0" smtClean="0"/>
                        <a:t>                break </a:t>
                      </a:r>
                    </a:p>
                    <a:p>
                      <a:r>
                        <a:rPr lang="en-US" dirty="0" smtClean="0"/>
                        <a:t>          end </a:t>
                      </a:r>
                    </a:p>
                    <a:p>
                      <a:r>
                        <a:rPr lang="en-US" dirty="0" smtClean="0"/>
                        <a:t>           k=k+1;</a:t>
                      </a:r>
                    </a:p>
                    <a:p>
                      <a:r>
                        <a:rPr lang="en-US" dirty="0" smtClean="0"/>
                        <a:t>           s= s + t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('%d  %d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%d\n',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 ,s , k );    </a:t>
                      </a:r>
                    </a:p>
                    <a:p>
                      <a:r>
                        <a:rPr lang="en-US" dirty="0" smtClean="0"/>
                        <a:t>       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0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7792" y="1197736"/>
            <a:ext cx="7701566" cy="1519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64" y="115910"/>
            <a:ext cx="8229600" cy="102709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The </a:t>
            </a:r>
            <a:r>
              <a:rPr lang="en-US" sz="3100" b="1" dirty="0"/>
              <a:t>if</a:t>
            </a:r>
            <a:r>
              <a:rPr lang="en-US" sz="3100" dirty="0"/>
              <a:t> statement tells the computer to execute a block of commands if a specified condition is true.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8848" y="1337488"/>
            <a:ext cx="79331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Simple syntax</a:t>
            </a:r>
          </a:p>
          <a:p>
            <a:pPr>
              <a:buNone/>
            </a:pPr>
            <a:r>
              <a:rPr lang="en-US" sz="2000" dirty="0"/>
              <a:t>       if</a:t>
            </a:r>
            <a:r>
              <a:rPr lang="en-US" sz="2000" i="1" dirty="0"/>
              <a:t>  &lt;logical expression&gt;            </a:t>
            </a:r>
          </a:p>
          <a:p>
            <a:pPr lvl="1">
              <a:buNone/>
            </a:pPr>
            <a:r>
              <a:rPr lang="en-US" sz="2000" i="1" dirty="0"/>
              <a:t>        &lt;statement block&gt;</a:t>
            </a:r>
          </a:p>
          <a:p>
            <a:pPr lvl="1">
              <a:buNone/>
            </a:pPr>
            <a:r>
              <a:rPr lang="en-US" sz="2000" dirty="0"/>
              <a:t>end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testFuel.m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demo if statement with fuel level example</a:t>
            </a: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None/>
            </a:pPr>
            <a:r>
              <a:rPr 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fuelLevel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% gallons</a:t>
            </a:r>
          </a:p>
          <a:p>
            <a:pPr lvl="3">
              <a:buNone/>
            </a:pP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lowFuelLevel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=1.1;        % gallons</a:t>
            </a: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fuelLevel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lowFuelLevel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('Warning--low fuel!');</a:t>
            </a:r>
          </a:p>
          <a:p>
            <a:pPr lvl="3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0839" y="3199536"/>
            <a:ext cx="32980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top= 100; MAXIMUM= 10</a:t>
            </a:r>
          </a:p>
          <a:p>
            <a:r>
              <a:rPr lang="en-US" b="1" dirty="0" smtClean="0">
                <a:latin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</a:rPr>
              <a:t>(top &gt;= MAXIMUM)</a:t>
            </a:r>
          </a:p>
          <a:p>
            <a:r>
              <a:rPr lang="en-US" b="1" dirty="0">
                <a:latin typeface="Courier New" pitchFamily="49" charset="0"/>
              </a:rPr>
              <a:t>   top = 0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</a:rPr>
              <a:t>disp</a:t>
            </a:r>
            <a:r>
              <a:rPr lang="en-US" b="1" dirty="0" smtClean="0">
                <a:latin typeface="Courier New" pitchFamily="49" charset="0"/>
              </a:rPr>
              <a:t>(num2str(top));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end    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2956" y="373488"/>
            <a:ext cx="3861983" cy="2028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if </a:t>
            </a:r>
            <a:r>
              <a:rPr lang="en-US" sz="2000" b="1" i="1" dirty="0">
                <a:solidFill>
                  <a:srgbClr val="7030A0"/>
                </a:solidFill>
              </a:rPr>
              <a:t> &lt;logical expression&gt;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block1&gt;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</a:t>
            </a:r>
            <a:r>
              <a:rPr lang="en-US" sz="2000" b="1" dirty="0">
                <a:solidFill>
                  <a:srgbClr val="7030A0"/>
                </a:solidFill>
              </a:rPr>
              <a:t>else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block2&gt;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</a:t>
            </a:r>
            <a:r>
              <a:rPr lang="en-US" sz="2000" b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79737" y="2622376"/>
            <a:ext cx="3231715" cy="4124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       a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 </a:t>
            </a:r>
            <a:r>
              <a:rPr lang="en-US" sz="2400" dirty="0">
                <a:latin typeface="Arial" pitchFamily="34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if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Arial" pitchFamily="34" charset="0"/>
              </a:rPr>
              <a:t>&lt;</a:t>
            </a:r>
            <a:r>
              <a:rPr lang="en-US" sz="2400" dirty="0">
                <a:latin typeface="Arial" pitchFamily="34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)  </a:t>
            </a:r>
            <a:endParaRPr lang="en-US" sz="2400" dirty="0">
              <a:solidFill>
                <a:srgbClr val="00702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    j   = </a:t>
            </a:r>
            <a:r>
              <a:rPr lang="en-US" sz="2400" dirty="0">
                <a:solidFill>
                  <a:srgbClr val="666666"/>
                </a:solidFill>
                <a:latin typeface="Arial" pitchFamily="34" charset="0"/>
              </a:rPr>
              <a:t>-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   j 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end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222222"/>
              </a:solidFill>
              <a:latin typeface="Arial Unicode MS" pitchFamily="34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22222"/>
              </a:solidFill>
              <a:latin typeface="Arial Unicode MS" pitchFamily="34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533" y="2810428"/>
            <a:ext cx="2565160" cy="3748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2400" dirty="0">
                <a:latin typeface="Arial" pitchFamily="34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 </a:t>
            </a:r>
            <a:r>
              <a:rPr lang="en-US" sz="2400" dirty="0">
                <a:latin typeface="Arial" pitchFamily="34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if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Arial" pitchFamily="34" charset="0"/>
              </a:rPr>
              <a:t>&lt;</a:t>
            </a:r>
            <a:r>
              <a:rPr lang="en-US" sz="2400" dirty="0">
                <a:latin typeface="Arial" pitchFamily="34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) </a:t>
            </a:r>
            <a:endParaRPr lang="en-US" sz="2400" dirty="0">
              <a:solidFill>
                <a:srgbClr val="00702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>
              <a:spcBef>
                <a:spcPct val="30000"/>
              </a:spcBef>
            </a:pP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j = </a:t>
            </a:r>
            <a:r>
              <a:rPr lang="en-US" sz="2400" dirty="0">
                <a:solidFill>
                  <a:srgbClr val="666666"/>
                </a:solidFill>
                <a:latin typeface="Arial" pitchFamily="34" charset="0"/>
              </a:rPr>
              <a:t>-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if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Arial" pitchFamily="34" charset="0"/>
              </a:rPr>
              <a:t>&gt;</a:t>
            </a:r>
            <a:r>
              <a:rPr lang="en-US" sz="2400" dirty="0">
                <a:latin typeface="Arial" pitchFamily="34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) </a:t>
            </a:r>
            <a:endParaRPr lang="en-US" sz="2400" dirty="0">
              <a:solidFill>
                <a:srgbClr val="00702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 j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lvl="0" eaLnBrk="0" hangingPunct="0"/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</a:t>
            </a:r>
            <a:endParaRPr lang="en-US" sz="2400" dirty="0">
              <a:solidFill>
                <a:srgbClr val="00702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         j = </a:t>
            </a:r>
            <a:r>
              <a:rPr lang="en-US" sz="2400" dirty="0">
                <a:solidFill>
                  <a:srgbClr val="208050"/>
                </a:solidFill>
                <a:latin typeface="Arial Unicode MS" pitchFamily="34" charset="-128"/>
                <a:cs typeface="Arial" pitchFamily="34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eaLnBrk="0" hangingPunct="0"/>
            <a:r>
              <a:rPr lang="en-US" sz="2400" b="1" dirty="0">
                <a:solidFill>
                  <a:srgbClr val="007020"/>
                </a:solidFill>
                <a:latin typeface="Arial Unicode MS" pitchFamily="34" charset="-128"/>
                <a:cs typeface="Arial" pitchFamily="34" charset="0"/>
              </a:rPr>
              <a:t>end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65066" y="76511"/>
            <a:ext cx="4293750" cy="2622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     </a:t>
            </a:r>
            <a:r>
              <a:rPr lang="en-US" sz="2000" b="1" dirty="0">
                <a:solidFill>
                  <a:srgbClr val="7030A0"/>
                </a:solidFill>
              </a:rPr>
              <a:t>if </a:t>
            </a:r>
            <a:r>
              <a:rPr lang="en-US" sz="2000" b="1" i="1" dirty="0">
                <a:solidFill>
                  <a:srgbClr val="7030A0"/>
                </a:solidFill>
              </a:rPr>
              <a:t> &lt;logical expression&gt;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block1&gt;</a:t>
            </a:r>
          </a:p>
          <a:p>
            <a:r>
              <a:rPr lang="en-US" sz="2000" b="1" i="1" dirty="0">
                <a:solidFill>
                  <a:srgbClr val="7030A0"/>
                </a:solidFill>
              </a:rPr>
              <a:t>                   </a:t>
            </a:r>
            <a:r>
              <a:rPr lang="en-US" sz="2000" b="1" dirty="0">
                <a:solidFill>
                  <a:srgbClr val="7030A0"/>
                </a:solidFill>
              </a:rPr>
              <a:t>else </a:t>
            </a:r>
            <a:r>
              <a:rPr lang="en-US" sz="2000" b="1" dirty="0" smtClean="0">
                <a:solidFill>
                  <a:srgbClr val="7030A0"/>
                </a:solidFill>
              </a:rPr>
              <a:t>if &lt;</a:t>
            </a:r>
            <a:r>
              <a:rPr lang="en-US" sz="2000" b="1" i="1" dirty="0">
                <a:solidFill>
                  <a:srgbClr val="7030A0"/>
                </a:solidFill>
              </a:rPr>
              <a:t>&lt;logical expression&gt;</a:t>
            </a:r>
          </a:p>
          <a:p>
            <a:pPr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&lt;statement block2&gt;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else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             &lt;statement block3&gt; </a:t>
            </a:r>
          </a:p>
          <a:p>
            <a:pPr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            </a:t>
            </a:r>
            <a:r>
              <a:rPr lang="en-US" sz="2000" b="1" dirty="0">
                <a:solidFill>
                  <a:srgbClr val="7030A0"/>
                </a:solidFill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25055" y="3144033"/>
                <a:ext cx="2304791" cy="1005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J=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≥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55" y="3144033"/>
                <a:ext cx="2304791" cy="1005468"/>
              </a:xfrm>
              <a:prstGeom prst="rect">
                <a:avLst/>
              </a:prstGeom>
              <a:blipFill rotWithShape="1">
                <a:blip r:embed="rId2"/>
                <a:stretch>
                  <a:fillRect l="-4233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31058" y="3050123"/>
                <a:ext cx="3549041" cy="1416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j=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2      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m:t> &gt;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    3 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𝑖𝑓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58" y="3050123"/>
                <a:ext cx="3549041" cy="1416863"/>
              </a:xfrm>
              <a:prstGeom prst="rect">
                <a:avLst/>
              </a:prstGeom>
              <a:blipFill rotWithShape="1">
                <a:blip r:embed="rId3"/>
                <a:stretch>
                  <a:fillRect l="-2577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07093" y="1232468"/>
            <a:ext cx="1440493" cy="31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32358"/>
            <a:ext cx="202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statements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10417480" y="1455545"/>
            <a:ext cx="1440493" cy="31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58816" y="987588"/>
            <a:ext cx="202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conditions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0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Logical expressions are constructed using logical and relational operators.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210801" y="6400801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1802"/>
            <a:ext cx="35475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&amp;&amp;	and</a:t>
            </a:r>
          </a:p>
          <a:p>
            <a:r>
              <a:rPr lang="en-US" dirty="0"/>
              <a:t>|| 	or</a:t>
            </a:r>
          </a:p>
          <a:p>
            <a:r>
              <a:rPr lang="en-US" dirty="0"/>
              <a:t>~	not</a:t>
            </a:r>
          </a:p>
          <a:p>
            <a:r>
              <a:rPr lang="en-US" dirty="0"/>
              <a:t>==	is equal to</a:t>
            </a:r>
          </a:p>
          <a:p>
            <a:r>
              <a:rPr lang="en-US" dirty="0"/>
              <a:t>~=	is not equal to</a:t>
            </a:r>
          </a:p>
          <a:p>
            <a:r>
              <a:rPr lang="en-US" dirty="0"/>
              <a:t> &gt; 	is greater than</a:t>
            </a:r>
          </a:p>
          <a:p>
            <a:r>
              <a:rPr lang="en-US" dirty="0"/>
              <a:t> &lt; 	is less than</a:t>
            </a:r>
          </a:p>
          <a:p>
            <a:r>
              <a:rPr lang="en-US" dirty="0"/>
              <a:t>&gt;=	is greater than or equal to</a:t>
            </a:r>
          </a:p>
          <a:p>
            <a:r>
              <a:rPr lang="en-US" dirty="0"/>
              <a:t>&lt;=	is less than or equal to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7183677" y="2270126"/>
            <a:ext cx="4800600" cy="14795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000" b="0" dirty="0">
                <a:latin typeface="Lucida Console" pitchFamily="49" charset="0"/>
              </a:rPr>
              <a:t>if </a:t>
            </a: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(x&gt;=0) </a:t>
            </a:r>
            <a:r>
              <a:rPr lang="en-US" altLang="zh-TW" sz="2000" b="0" dirty="0" smtClean="0">
                <a:latin typeface="Lucida Console" pitchFamily="49" charset="0"/>
                <a:ea typeface="新細明體" charset="-120"/>
              </a:rPr>
              <a:t>&amp;&amp; </a:t>
            </a: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(x&lt;=10)</a:t>
            </a:r>
          </a:p>
          <a:p>
            <a:pPr>
              <a:lnSpc>
                <a:spcPct val="90000"/>
              </a:lnSpc>
            </a:pP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latin typeface="Lucida Console" pitchFamily="49" charset="0"/>
                <a:ea typeface="新細明體" charset="-120"/>
              </a:rPr>
              <a:t>disp</a:t>
            </a: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(‘x is in range [0,10]’)</a:t>
            </a:r>
          </a:p>
          <a:p>
            <a:pPr>
              <a:lnSpc>
                <a:spcPct val="90000"/>
              </a:lnSpc>
            </a:pP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2000" b="0" dirty="0" err="1">
                <a:latin typeface="Lucida Console" pitchFamily="49" charset="0"/>
                <a:ea typeface="新細明體" charset="-120"/>
              </a:rPr>
              <a:t>disp</a:t>
            </a:r>
            <a:r>
              <a:rPr lang="en-US" altLang="zh-TW" sz="2000" b="0" dirty="0">
                <a:latin typeface="Lucida Console" pitchFamily="49" charset="0"/>
                <a:ea typeface="新細明體" charset="-120"/>
              </a:rPr>
              <a:t>(‘x is out of range’)</a:t>
            </a:r>
            <a:endParaRPr lang="sv-SE" sz="2000" b="0" dirty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sv-SE" sz="2000" b="0" dirty="0">
                <a:latin typeface="Lucida Console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315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321" y="0"/>
            <a:ext cx="8229600" cy="1143000"/>
          </a:xfrm>
        </p:spPr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2167"/>
            <a:ext cx="8229600" cy="54316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Logical expressions evaluate to a value of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900" dirty="0"/>
              <a:t>a&lt;5				a is less than 5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(a&gt;0)&amp;&amp;(a&lt;=100)  		a is greater than 0 and a is less </a:t>
            </a:r>
          </a:p>
          <a:p>
            <a:pPr>
              <a:buNone/>
            </a:pPr>
            <a:r>
              <a:rPr lang="en-US" sz="2900" dirty="0"/>
              <a:t>						than or equal to 100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(year&gt;1900)&amp;&amp;(year ~= 1960)	    year is greater than 1900 and </a:t>
            </a:r>
          </a:p>
          <a:p>
            <a:pPr>
              <a:buNone/>
            </a:pPr>
            <a:r>
              <a:rPr lang="en-US" sz="2900" dirty="0"/>
              <a:t>						      not equal to 1960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(</a:t>
            </a:r>
            <a:r>
              <a:rPr lang="en-US" sz="2900" dirty="0" err="1"/>
              <a:t>Tc</a:t>
            </a:r>
            <a:r>
              <a:rPr lang="en-US" sz="2900" dirty="0"/>
              <a:t>&gt;</a:t>
            </a:r>
            <a:r>
              <a:rPr lang="en-US" sz="2900" dirty="0" err="1"/>
              <a:t>Tmin</a:t>
            </a:r>
            <a:r>
              <a:rPr lang="en-US" sz="2900" dirty="0"/>
              <a:t>) || (alpha&gt;</a:t>
            </a:r>
            <a:r>
              <a:rPr lang="en-US" sz="2900" dirty="0" err="1"/>
              <a:t>alphaMax</a:t>
            </a:r>
            <a:r>
              <a:rPr lang="en-US" sz="2900" dirty="0"/>
              <a:t>)          </a:t>
            </a:r>
            <a:r>
              <a:rPr lang="en-US" sz="2900" dirty="0" err="1"/>
              <a:t>Tc</a:t>
            </a:r>
            <a:r>
              <a:rPr lang="en-US" sz="2900" dirty="0"/>
              <a:t> is greater than </a:t>
            </a:r>
            <a:r>
              <a:rPr lang="en-US" sz="2900" dirty="0" err="1"/>
              <a:t>Tmin</a:t>
            </a:r>
            <a:r>
              <a:rPr lang="en-US" sz="2900" dirty="0"/>
              <a:t> or    alpha is </a:t>
            </a:r>
          </a:p>
          <a:p>
            <a:pPr>
              <a:buNone/>
            </a:pPr>
            <a:r>
              <a:rPr lang="en-US" sz="2900" dirty="0"/>
              <a:t>                                                                            greater than </a:t>
            </a:r>
            <a:r>
              <a:rPr lang="en-US" sz="2900" dirty="0" err="1"/>
              <a:t>alphaMax</a:t>
            </a:r>
            <a:endParaRPr lang="en-US" sz="2900" dirty="0"/>
          </a:p>
          <a:p>
            <a:pPr>
              <a:buNone/>
            </a:pPr>
            <a:r>
              <a:rPr lang="en-US" sz="2900" dirty="0"/>
              <a:t>	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210801" y="6400801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473" cy="1325563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 </a:t>
            </a:r>
            <a:br>
              <a:rPr lang="en-US" sz="2700" dirty="0" smtClean="0"/>
            </a:br>
            <a:r>
              <a:rPr lang="en-US" sz="3100" b="1" dirty="0">
                <a:solidFill>
                  <a:srgbClr val="C00000"/>
                </a:solidFill>
              </a:rPr>
              <a:t>E</a:t>
            </a:r>
            <a:r>
              <a:rPr lang="en-US" sz="3100" b="1" dirty="0" smtClean="0">
                <a:solidFill>
                  <a:srgbClr val="C00000"/>
                </a:solidFill>
              </a:rPr>
              <a:t>xample: </a:t>
            </a:r>
            <a:br>
              <a:rPr lang="en-US" sz="3100" b="1" dirty="0" smtClean="0">
                <a:solidFill>
                  <a:srgbClr val="C00000"/>
                </a:solidFill>
              </a:rPr>
            </a:br>
            <a:r>
              <a:rPr lang="en-US" sz="3100" b="1" dirty="0" smtClean="0">
                <a:solidFill>
                  <a:srgbClr val="C00000"/>
                </a:solidFill>
              </a:rPr>
              <a:t>Write </a:t>
            </a:r>
            <a:r>
              <a:rPr lang="en-US" sz="3100" b="1" dirty="0">
                <a:solidFill>
                  <a:srgbClr val="C00000"/>
                </a:solidFill>
              </a:rPr>
              <a:t>a </a:t>
            </a:r>
            <a:r>
              <a:rPr lang="en-US" sz="3100" b="1" dirty="0" smtClean="0">
                <a:solidFill>
                  <a:srgbClr val="C00000"/>
                </a:solidFill>
              </a:rPr>
              <a:t>program  to input 2 numbers  and display  whether  the first input is  greater, less or equal  compared  with to  the second number.</a:t>
            </a:r>
            <a:r>
              <a:rPr lang="en-US" sz="3100" b="1" dirty="0" smtClean="0">
                <a:solidFill>
                  <a:srgbClr val="7030A0"/>
                </a:solidFill>
              </a:rPr>
              <a:t/>
            </a:r>
            <a:br>
              <a:rPr lang="en-US" sz="3100" b="1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895764"/>
            <a:ext cx="10515600" cy="476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% compare two numbers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num1= input('first number:    '); 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num2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 input('first number');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if (num1 &gt; num2)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  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disp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([ num2str(num1) , '  &gt;  ' , num2str(num2)]);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elseif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(num1 &lt; num2)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  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disp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([ num2str(num1) , '   &lt;  ' , num2str(num2)]);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   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disp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([ num2str(num1) , '   =  ' ,  num2str(num2)]);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nd    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pt-B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What does this program tell?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30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002060"/>
                </a:solidFill>
              </a:rPr>
              <a:t>clear</a:t>
            </a:r>
            <a:r>
              <a:rPr lang="en-US" b="1" dirty="0">
                <a:solidFill>
                  <a:srgbClr val="002060"/>
                </a:solidFill>
              </a:rPr>
              <a:t> 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month </a:t>
            </a:r>
            <a:r>
              <a:rPr lang="en-US" b="1" dirty="0">
                <a:solidFill>
                  <a:srgbClr val="002060"/>
                </a:solidFill>
              </a:rPr>
              <a:t>= input('Give month number (1-12): ' ); 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if (month</a:t>
            </a:r>
            <a:r>
              <a:rPr lang="en-US" b="1" dirty="0">
                <a:solidFill>
                  <a:srgbClr val="002060"/>
                </a:solidFill>
              </a:rPr>
              <a:t>==1 </a:t>
            </a:r>
            <a:r>
              <a:rPr lang="en-US" b="1" dirty="0" smtClean="0">
                <a:solidFill>
                  <a:srgbClr val="002060"/>
                </a:solidFill>
              </a:rPr>
              <a:t>|| month</a:t>
            </a:r>
            <a:r>
              <a:rPr lang="en-US" b="1" dirty="0">
                <a:solidFill>
                  <a:srgbClr val="002060"/>
                </a:solidFill>
              </a:rPr>
              <a:t>==3 </a:t>
            </a:r>
            <a:r>
              <a:rPr lang="en-US" b="1" dirty="0" smtClean="0">
                <a:solidFill>
                  <a:srgbClr val="002060"/>
                </a:solidFill>
              </a:rPr>
              <a:t>|| </a:t>
            </a:r>
            <a:r>
              <a:rPr lang="en-US" b="1" dirty="0">
                <a:solidFill>
                  <a:srgbClr val="002060"/>
                </a:solidFill>
              </a:rPr>
              <a:t>month ==5 </a:t>
            </a:r>
            <a:r>
              <a:rPr lang="en-US" b="1" dirty="0" smtClean="0">
                <a:solidFill>
                  <a:srgbClr val="002060"/>
                </a:solidFill>
              </a:rPr>
              <a:t>|| </a:t>
            </a:r>
            <a:r>
              <a:rPr lang="en-US" b="1" dirty="0">
                <a:solidFill>
                  <a:srgbClr val="002060"/>
                </a:solidFill>
              </a:rPr>
              <a:t>month==7 </a:t>
            </a:r>
            <a:r>
              <a:rPr lang="en-US" b="1" dirty="0" smtClean="0">
                <a:solidFill>
                  <a:srgbClr val="002060"/>
                </a:solidFill>
              </a:rPr>
              <a:t>||…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                             </a:t>
            </a:r>
            <a:r>
              <a:rPr lang="en-US" b="1" dirty="0">
                <a:solidFill>
                  <a:srgbClr val="002060"/>
                </a:solidFill>
              </a:rPr>
              <a:t>month==12 </a:t>
            </a:r>
            <a:r>
              <a:rPr lang="en-US" b="1" dirty="0" smtClean="0">
                <a:solidFill>
                  <a:srgbClr val="002060"/>
                </a:solidFill>
              </a:rPr>
              <a:t>||month</a:t>
            </a:r>
            <a:r>
              <a:rPr lang="en-US" b="1" dirty="0">
                <a:solidFill>
                  <a:srgbClr val="002060"/>
                </a:solidFill>
              </a:rPr>
              <a:t>==10 </a:t>
            </a:r>
            <a:r>
              <a:rPr lang="en-US" b="1" dirty="0" smtClean="0">
                <a:solidFill>
                  <a:srgbClr val="002060"/>
                </a:solidFill>
              </a:rPr>
              <a:t>|| month</a:t>
            </a:r>
            <a:r>
              <a:rPr lang="en-US" b="1" dirty="0">
                <a:solidFill>
                  <a:srgbClr val="002060"/>
                </a:solidFill>
              </a:rPr>
              <a:t>==</a:t>
            </a:r>
            <a:r>
              <a:rPr lang="en-US" b="1" dirty="0" smtClean="0">
                <a:solidFill>
                  <a:srgbClr val="002060"/>
                </a:solidFill>
              </a:rPr>
              <a:t>12)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 </a:t>
            </a:r>
            <a:r>
              <a:rPr lang="en-US" b="1" dirty="0" err="1" smtClean="0">
                <a:solidFill>
                  <a:srgbClr val="002060"/>
                </a:solidFill>
              </a:rPr>
              <a:t>disp</a:t>
            </a:r>
            <a:r>
              <a:rPr lang="en-US" b="1" dirty="0" smtClean="0">
                <a:solidFill>
                  <a:srgbClr val="002060"/>
                </a:solidFill>
              </a:rPr>
              <a:t>('Your </a:t>
            </a:r>
            <a:r>
              <a:rPr lang="en-US" b="1" dirty="0">
                <a:solidFill>
                  <a:srgbClr val="002060"/>
                </a:solidFill>
              </a:rPr>
              <a:t>month has 31 </a:t>
            </a:r>
            <a:r>
              <a:rPr lang="en-US" b="1" dirty="0" smtClean="0">
                <a:solidFill>
                  <a:srgbClr val="002060"/>
                </a:solidFill>
              </a:rPr>
              <a:t>days‘)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     </a:t>
            </a:r>
            <a:r>
              <a:rPr lang="en-US" b="1" dirty="0" err="1" smtClean="0">
                <a:solidFill>
                  <a:srgbClr val="002060"/>
                </a:solidFill>
              </a:rPr>
              <a:t>elseif</a:t>
            </a:r>
            <a:r>
              <a:rPr lang="en-US" b="1" dirty="0" smtClean="0">
                <a:solidFill>
                  <a:srgbClr val="002060"/>
                </a:solidFill>
              </a:rPr>
              <a:t>  (month</a:t>
            </a:r>
            <a:r>
              <a:rPr lang="en-US" b="1" dirty="0">
                <a:solidFill>
                  <a:srgbClr val="002060"/>
                </a:solidFill>
              </a:rPr>
              <a:t>==</a:t>
            </a:r>
            <a:r>
              <a:rPr lang="en-US" b="1" dirty="0" smtClean="0">
                <a:solidFill>
                  <a:srgbClr val="002060"/>
                </a:solidFill>
              </a:rPr>
              <a:t>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                     </a:t>
            </a:r>
            <a:r>
              <a:rPr lang="en-US" b="1" dirty="0" err="1">
                <a:solidFill>
                  <a:srgbClr val="002060"/>
                </a:solidFill>
              </a:rPr>
              <a:t>disp</a:t>
            </a:r>
            <a:r>
              <a:rPr lang="en-US" b="1" dirty="0">
                <a:solidFill>
                  <a:srgbClr val="002060"/>
                </a:solidFill>
              </a:rPr>
              <a:t>('Your month has </a:t>
            </a:r>
            <a:r>
              <a:rPr lang="en-US" b="1" dirty="0" smtClean="0">
                <a:solidFill>
                  <a:srgbClr val="002060"/>
                </a:solidFill>
              </a:rPr>
              <a:t>28 </a:t>
            </a:r>
            <a:r>
              <a:rPr lang="en-US" b="1" dirty="0">
                <a:solidFill>
                  <a:srgbClr val="002060"/>
                </a:solidFill>
              </a:rPr>
              <a:t>days</a:t>
            </a:r>
            <a:r>
              <a:rPr lang="en-US" b="1" dirty="0" smtClean="0">
                <a:solidFill>
                  <a:srgbClr val="002060"/>
                </a:solidFill>
              </a:rPr>
              <a:t>‘)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 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</a:t>
            </a:r>
            <a:r>
              <a:rPr lang="en-US" b="1" dirty="0" err="1" smtClean="0">
                <a:solidFill>
                  <a:srgbClr val="002060"/>
                </a:solidFill>
              </a:rPr>
              <a:t>disp</a:t>
            </a:r>
            <a:r>
              <a:rPr lang="en-US" b="1" dirty="0" smtClean="0">
                <a:solidFill>
                  <a:srgbClr val="002060"/>
                </a:solidFill>
              </a:rPr>
              <a:t>(‘Your </a:t>
            </a:r>
            <a:r>
              <a:rPr lang="en-US" b="1" dirty="0">
                <a:solidFill>
                  <a:srgbClr val="002060"/>
                </a:solidFill>
              </a:rPr>
              <a:t>month has 30 </a:t>
            </a:r>
            <a:r>
              <a:rPr lang="en-US" b="1" dirty="0" smtClean="0">
                <a:solidFill>
                  <a:srgbClr val="002060"/>
                </a:solidFill>
              </a:rPr>
              <a:t>days’)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end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613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Repeating a block of commands  a certain number of times.</a:t>
            </a:r>
            <a:b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2127" cy="43513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Syntax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for  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&lt;</a:t>
            </a:r>
            <a:r>
              <a:rPr lang="en-US" b="1" i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indexvar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&gt;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=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&lt;initial value&gt;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: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&lt;increment&gt;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: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&lt;limiting </a:t>
            </a:r>
            <a:r>
              <a:rPr lang="en-US" b="1" i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 value</a:t>
            </a: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			&lt;command block&gt;</a:t>
            </a:r>
          </a:p>
          <a:p>
            <a:pPr>
              <a:buFont typeface="Arial" charset="0"/>
              <a:buNone/>
            </a:pPr>
            <a:r>
              <a:rPr 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1080</Words>
  <Application>Microsoft Office PowerPoint</Application>
  <PresentationFormat>Widescreen</PresentationFormat>
  <Paragraphs>334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新細明體</vt:lpstr>
      <vt:lpstr>Arial</vt:lpstr>
      <vt:lpstr>Arial Unicode MS</vt:lpstr>
      <vt:lpstr>Calibri</vt:lpstr>
      <vt:lpstr>Calibri Light</vt:lpstr>
      <vt:lpstr>Cambria Math</vt:lpstr>
      <vt:lpstr>Courier New</vt:lpstr>
      <vt:lpstr>Lucida Console</vt:lpstr>
      <vt:lpstr>Marlett</vt:lpstr>
      <vt:lpstr>Times New Roman</vt:lpstr>
      <vt:lpstr>Office Theme</vt:lpstr>
      <vt:lpstr>Equation</vt:lpstr>
      <vt:lpstr>Chapter 5  Control Flow Commands </vt:lpstr>
      <vt:lpstr>5.1- Conditional Execution: The if statement</vt:lpstr>
      <vt:lpstr>The if statement tells the computer to execute a block of commands if a specified condition is true. </vt:lpstr>
      <vt:lpstr>PowerPoint Presentation</vt:lpstr>
      <vt:lpstr>Logical Expressions</vt:lpstr>
      <vt:lpstr>Logical Expressions</vt:lpstr>
      <vt:lpstr>     Example:  Write a program  to input 2 numbers  and display  whether  the first input is  greater, less or equal  compared  with to  the second number.  </vt:lpstr>
      <vt:lpstr>What does this program tell?</vt:lpstr>
      <vt:lpstr>FOR  loops Repeating a block of commands  a certain number of times. </vt:lpstr>
      <vt:lpstr>FOR  loops Repeating a block of commands  a certain number of times. </vt:lpstr>
      <vt:lpstr>PowerPoint Presentation</vt:lpstr>
      <vt:lpstr>1- Use proper command  loop to calculate the following series when N=10 ;</vt:lpstr>
      <vt:lpstr>3-  useful for loop example</vt:lpstr>
      <vt:lpstr>PowerPoint Presentation</vt:lpstr>
      <vt:lpstr>PowerPoint Presentation</vt:lpstr>
      <vt:lpstr>Conditional loop: while statement</vt:lpstr>
      <vt:lpstr>while statement</vt:lpstr>
      <vt:lpstr>while loop equivalent of for loop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Thamira Hindo</dc:creator>
  <cp:lastModifiedBy>Thamira Hindo</cp:lastModifiedBy>
  <cp:revision>108</cp:revision>
  <cp:lastPrinted>2016-10-13T17:15:56Z</cp:lastPrinted>
  <dcterms:created xsi:type="dcterms:W3CDTF">2015-09-29T20:44:35Z</dcterms:created>
  <dcterms:modified xsi:type="dcterms:W3CDTF">2016-10-18T20:04:09Z</dcterms:modified>
</cp:coreProperties>
</file>