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8.wmf"/><Relationship Id="rId18" Type="http://schemas.openxmlformats.org/officeDocument/2006/relationships/image" Target="../media/image103.wmf"/><Relationship Id="rId3" Type="http://schemas.openxmlformats.org/officeDocument/2006/relationships/image" Target="../media/image89.wmf"/><Relationship Id="rId21" Type="http://schemas.openxmlformats.org/officeDocument/2006/relationships/image" Target="../media/image106.wmf"/><Relationship Id="rId7" Type="http://schemas.openxmlformats.org/officeDocument/2006/relationships/image" Target="../media/image93.wmf"/><Relationship Id="rId12" Type="http://schemas.openxmlformats.org/officeDocument/2006/relationships/image" Target="../media/image97.wmf"/><Relationship Id="rId17" Type="http://schemas.openxmlformats.org/officeDocument/2006/relationships/image" Target="../media/image102.wmf"/><Relationship Id="rId2" Type="http://schemas.openxmlformats.org/officeDocument/2006/relationships/image" Target="../media/image88.wmf"/><Relationship Id="rId16" Type="http://schemas.openxmlformats.org/officeDocument/2006/relationships/image" Target="../media/image101.wmf"/><Relationship Id="rId20" Type="http://schemas.openxmlformats.org/officeDocument/2006/relationships/image" Target="../media/image105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6.wmf"/><Relationship Id="rId5" Type="http://schemas.openxmlformats.org/officeDocument/2006/relationships/image" Target="../media/image91.wmf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19" Type="http://schemas.openxmlformats.org/officeDocument/2006/relationships/image" Target="../media/image104.wmf"/><Relationship Id="rId4" Type="http://schemas.openxmlformats.org/officeDocument/2006/relationships/image" Target="../media/image90.wmf"/><Relationship Id="rId9" Type="http://schemas.openxmlformats.org/officeDocument/2006/relationships/image" Target="../media/image94.wmf"/><Relationship Id="rId14" Type="http://schemas.openxmlformats.org/officeDocument/2006/relationships/image" Target="../media/image99.wmf"/><Relationship Id="rId22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emf"/><Relationship Id="rId11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62.emf"/><Relationship Id="rId9" Type="http://schemas.openxmlformats.org/officeDocument/2006/relationships/image" Target="../media/image6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5.emf"/><Relationship Id="rId3" Type="http://schemas.openxmlformats.org/officeDocument/2006/relationships/image" Target="../media/image86.png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4.emf"/><Relationship Id="rId5" Type="http://schemas.openxmlformats.org/officeDocument/2006/relationships/image" Target="../media/image81.e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3.wmf"/><Relationship Id="rId26" Type="http://schemas.openxmlformats.org/officeDocument/2006/relationships/image" Target="../media/image97.wmf"/><Relationship Id="rId39" Type="http://schemas.openxmlformats.org/officeDocument/2006/relationships/oleObject" Target="../embeddings/oleObject104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oleObject" Target="../embeddings/oleObject101.bin"/><Relationship Id="rId42" Type="http://schemas.openxmlformats.org/officeDocument/2006/relationships/image" Target="../media/image104.wmf"/><Relationship Id="rId47" Type="http://schemas.openxmlformats.org/officeDocument/2006/relationships/oleObject" Target="../embeddings/oleObject108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image" Target="../media/image100.wmf"/><Relationship Id="rId38" Type="http://schemas.openxmlformats.org/officeDocument/2006/relationships/image" Target="../media/image102.wmf"/><Relationship Id="rId46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4.wmf"/><Relationship Id="rId29" Type="http://schemas.openxmlformats.org/officeDocument/2006/relationships/image" Target="../media/image98.wmf"/><Relationship Id="rId41" Type="http://schemas.openxmlformats.org/officeDocument/2006/relationships/oleObject" Target="../embeddings/oleObject10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6.wmf"/><Relationship Id="rId32" Type="http://schemas.openxmlformats.org/officeDocument/2006/relationships/oleObject" Target="../embeddings/oleObject100.bin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103.wmf"/><Relationship Id="rId45" Type="http://schemas.openxmlformats.org/officeDocument/2006/relationships/oleObject" Target="../embeddings/oleObject107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oleObject" Target="../embeddings/oleObject98.bin"/><Relationship Id="rId36" Type="http://schemas.openxmlformats.org/officeDocument/2006/relationships/oleObject" Target="../embeddings/oleObject102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3.bin"/><Relationship Id="rId31" Type="http://schemas.openxmlformats.org/officeDocument/2006/relationships/image" Target="../media/image99.wmf"/><Relationship Id="rId44" Type="http://schemas.openxmlformats.org/officeDocument/2006/relationships/image" Target="../media/image105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97.bin"/><Relationship Id="rId30" Type="http://schemas.openxmlformats.org/officeDocument/2006/relationships/oleObject" Target="../embeddings/oleObject99.bin"/><Relationship Id="rId35" Type="http://schemas.openxmlformats.org/officeDocument/2006/relationships/image" Target="../media/image101.wmf"/><Relationship Id="rId43" Type="http://schemas.openxmlformats.org/officeDocument/2006/relationships/oleObject" Target="../embeddings/oleObject106.bin"/><Relationship Id="rId48" Type="http://schemas.openxmlformats.org/officeDocument/2006/relationships/image" Target="../media/image10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9.emf"/><Relationship Id="rId3" Type="http://schemas.openxmlformats.org/officeDocument/2006/relationships/image" Target="../media/image22.png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32.png"/><Relationship Id="rId21" Type="http://schemas.openxmlformats.org/officeDocument/2006/relationships/image" Target="../media/image31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2.png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0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42686" y="1133815"/>
            <a:ext cx="83058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For any function </a:t>
            </a:r>
            <a:r>
              <a:rPr lang="en-US" sz="2800" i="1" dirty="0">
                <a:latin typeface="Times New Roman" pitchFamily="18" charset="0"/>
              </a:rPr>
              <a:t>f 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),</a:t>
            </a:r>
            <a:r>
              <a:rPr lang="en-US" dirty="0"/>
              <a:t> the tangent is a close approximation of the function for some small distance from the tangent point.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2819400" y="22860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2438400" y="5486400"/>
            <a:ext cx="518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429875"/>
              </p:ext>
            </p:extLst>
          </p:nvPr>
        </p:nvGraphicFramePr>
        <p:xfrm>
          <a:off x="2277268" y="209550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68" y="209550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772400" y="5334000"/>
          <a:ext cx="2921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2921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438400" y="5562600"/>
          <a:ext cx="2936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2936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Line 18"/>
          <p:cNvSpPr>
            <a:spLocks noChangeShapeType="1"/>
          </p:cNvSpPr>
          <p:nvPr/>
        </p:nvSpPr>
        <p:spPr bwMode="auto">
          <a:xfrm flipV="1">
            <a:off x="3505200" y="2438400"/>
            <a:ext cx="25908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4724400" y="3352800"/>
            <a:ext cx="1588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Freeform 29"/>
          <p:cNvSpPr>
            <a:spLocks/>
          </p:cNvSpPr>
          <p:nvPr/>
        </p:nvSpPr>
        <p:spPr bwMode="auto">
          <a:xfrm>
            <a:off x="3352800" y="2438400"/>
            <a:ext cx="3962400" cy="2895600"/>
          </a:xfrm>
          <a:custGeom>
            <a:avLst/>
            <a:gdLst>
              <a:gd name="T0" fmla="*/ 0 w 2496"/>
              <a:gd name="T1" fmla="*/ 1824 h 1824"/>
              <a:gd name="T2" fmla="*/ 768 w 2496"/>
              <a:gd name="T3" fmla="*/ 624 h 1824"/>
              <a:gd name="T4" fmla="*/ 2496 w 2496"/>
              <a:gd name="T5" fmla="*/ 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96" h="1824">
                <a:moveTo>
                  <a:pt x="0" y="1824"/>
                </a:moveTo>
                <a:cubicBezTo>
                  <a:pt x="176" y="1376"/>
                  <a:pt x="352" y="928"/>
                  <a:pt x="768" y="624"/>
                </a:cubicBezTo>
                <a:cubicBezTo>
                  <a:pt x="1184" y="320"/>
                  <a:pt x="1840" y="160"/>
                  <a:pt x="2496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4267200" y="56388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9" imgW="355320" imgH="139680" progId="Equation.DSMT4">
                  <p:embed/>
                </p:oleObj>
              </mc:Choice>
              <mc:Fallback>
                <p:oleObj name="Equation" r:id="rId9" imgW="3553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38800"/>
                        <a:ext cx="9144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" name="Line 31"/>
          <p:cNvSpPr>
            <a:spLocks noChangeShapeType="1"/>
          </p:cNvSpPr>
          <p:nvPr/>
        </p:nvSpPr>
        <p:spPr bwMode="auto">
          <a:xfrm flipH="1">
            <a:off x="2819400" y="3352800"/>
            <a:ext cx="1905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80" name="Object 32"/>
          <p:cNvGraphicFramePr>
            <a:graphicFrameLocks noChangeAspect="1"/>
          </p:cNvGraphicFramePr>
          <p:nvPr/>
        </p:nvGraphicFramePr>
        <p:xfrm>
          <a:off x="533400" y="3048000"/>
          <a:ext cx="21875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11" imgW="850680" imgH="253800" progId="Equation.DSMT4">
                  <p:embed/>
                </p:oleObj>
              </mc:Choice>
              <mc:Fallback>
                <p:oleObj name="Equation" r:id="rId11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21875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3" name="Group 35"/>
          <p:cNvGrpSpPr>
            <a:grpSpLocks/>
          </p:cNvGrpSpPr>
          <p:nvPr/>
        </p:nvGrpSpPr>
        <p:grpSpPr bwMode="auto">
          <a:xfrm>
            <a:off x="4876800" y="3581400"/>
            <a:ext cx="3962400" cy="1295400"/>
            <a:chOff x="3072" y="2256"/>
            <a:chExt cx="2496" cy="816"/>
          </a:xfrm>
        </p:grpSpPr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072" y="2256"/>
              <a:ext cx="2496" cy="81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Text Box 33"/>
            <p:cNvSpPr txBox="1">
              <a:spLocks noChangeArrowheads="1"/>
            </p:cNvSpPr>
            <p:nvPr/>
          </p:nvSpPr>
          <p:spPr bwMode="auto">
            <a:xfrm>
              <a:off x="3120" y="2304"/>
              <a:ext cx="240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We call the equation of the tangent the </a:t>
              </a:r>
              <a:r>
                <a:rPr lang="en-US" u="sng"/>
                <a:t>linearization</a:t>
              </a:r>
              <a:r>
                <a:rPr lang="en-US"/>
                <a:t> of the function.</a:t>
              </a:r>
            </a:p>
          </p:txBody>
        </p:sp>
      </p:grpSp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13" imgW="190440" imgH="139680" progId="Equation.DSMT4">
                  <p:embed/>
                </p:oleObj>
              </mc:Choice>
              <mc:Fallback>
                <p:oleObj name="Equation" r:id="rId13" imgW="1904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 txBox="1">
            <a:spLocks/>
          </p:cNvSpPr>
          <p:nvPr/>
        </p:nvSpPr>
        <p:spPr>
          <a:xfrm>
            <a:off x="709386" y="288471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Newton-Raphson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03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984250" y="2219325"/>
            <a:ext cx="620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812800" indent="-812800">
              <a:tabLst>
                <a:tab pos="2520950" algn="l"/>
              </a:tabLst>
            </a:pPr>
            <a:r>
              <a:rPr lang="en-US" b="1"/>
              <a:t>The iteration fails immediately.</a:t>
            </a:r>
          </a:p>
        </p:txBody>
      </p:sp>
      <p:grpSp>
        <p:nvGrpSpPr>
          <p:cNvPr id="387113" name="Group 41"/>
          <p:cNvGrpSpPr>
            <a:grpSpLocks/>
          </p:cNvGrpSpPr>
          <p:nvPr/>
        </p:nvGrpSpPr>
        <p:grpSpPr bwMode="auto">
          <a:xfrm>
            <a:off x="381000" y="1727200"/>
            <a:ext cx="6477000" cy="538163"/>
            <a:chOff x="240" y="1088"/>
            <a:chExt cx="4080" cy="339"/>
          </a:xfrm>
        </p:grpSpPr>
        <p:sp>
          <p:nvSpPr>
            <p:cNvPr id="387098" name="Rectangle 26"/>
            <p:cNvSpPr>
              <a:spLocks noChangeArrowheads="1"/>
            </p:cNvSpPr>
            <p:nvPr/>
          </p:nvSpPr>
          <p:spPr bwMode="auto">
            <a:xfrm>
              <a:off x="240" y="1088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(b) What happens if you use         ?</a:t>
              </a:r>
            </a:p>
          </p:txBody>
        </p:sp>
        <p:graphicFrame>
          <p:nvGraphicFramePr>
            <p:cNvPr id="387099" name="Object 27"/>
            <p:cNvGraphicFramePr>
              <a:graphicFrameLocks noChangeAspect="1"/>
            </p:cNvGraphicFramePr>
            <p:nvPr/>
          </p:nvGraphicFramePr>
          <p:xfrm>
            <a:off x="3000" y="1098"/>
            <a:ext cx="65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Equation" r:id="rId3" imgW="457200" imgH="228600" progId="Equation.3">
                    <p:embed/>
                  </p:oleObj>
                </mc:Choice>
                <mc:Fallback>
                  <p:oleObj name="Equation" r:id="rId3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1098"/>
                          <a:ext cx="655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100" name="Object 28"/>
          <p:cNvGraphicFramePr>
            <a:graphicFrameLocks noChangeAspect="1"/>
          </p:cNvGraphicFramePr>
          <p:nvPr/>
        </p:nvGraphicFramePr>
        <p:xfrm>
          <a:off x="2035175" y="561975"/>
          <a:ext cx="43624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1917360" imgH="507960" progId="Equation.3">
                  <p:embed/>
                </p:oleObj>
              </mc:Choice>
              <mc:Fallback>
                <p:oleObj name="Equation" r:id="rId5" imgW="1917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561975"/>
                        <a:ext cx="43624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114" name="Group 42"/>
          <p:cNvGrpSpPr>
            <a:grpSpLocks/>
          </p:cNvGrpSpPr>
          <p:nvPr/>
        </p:nvGrpSpPr>
        <p:grpSpPr bwMode="auto">
          <a:xfrm>
            <a:off x="0" y="2830513"/>
            <a:ext cx="4489450" cy="2144713"/>
            <a:chOff x="284" y="1662"/>
            <a:chExt cx="2828" cy="1351"/>
          </a:xfrm>
        </p:grpSpPr>
        <p:sp>
          <p:nvSpPr>
            <p:cNvPr id="387101" name="Rectangle 29"/>
            <p:cNvSpPr>
              <a:spLocks noChangeArrowheads="1"/>
            </p:cNvSpPr>
            <p:nvPr/>
          </p:nvSpPr>
          <p:spPr bwMode="auto">
            <a:xfrm>
              <a:off x="284" y="166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812800" indent="-812800">
                <a:tabLst>
                  <a:tab pos="2520950" algn="l"/>
                </a:tabLst>
              </a:pPr>
              <a:r>
                <a:rPr lang="en-US" b="1"/>
                <a:t>(c)</a:t>
              </a:r>
            </a:p>
          </p:txBody>
        </p:sp>
        <p:pic>
          <p:nvPicPr>
            <p:cNvPr id="387102" name="Picture 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1783"/>
              <a:ext cx="2454" cy="12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7103" name="Object 31"/>
            <p:cNvGraphicFramePr>
              <a:graphicFrameLocks noChangeAspect="1"/>
            </p:cNvGraphicFramePr>
            <p:nvPr/>
          </p:nvGraphicFramePr>
          <p:xfrm>
            <a:off x="665" y="1825"/>
            <a:ext cx="121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Equation" r:id="rId8" imgW="1104840" imgH="241200" progId="Equation.3">
                    <p:embed/>
                  </p:oleObj>
                </mc:Choice>
                <mc:Fallback>
                  <p:oleObj name="Equation" r:id="rId8" imgW="1104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825"/>
                          <a:ext cx="121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105" name="Rectangle 33"/>
          <p:cNvSpPr>
            <a:spLocks noChangeArrowheads="1"/>
          </p:cNvSpPr>
          <p:nvPr/>
        </p:nvSpPr>
        <p:spPr bwMode="auto">
          <a:xfrm>
            <a:off x="5114925" y="2254024"/>
            <a:ext cx="3486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b="1" dirty="0"/>
              <a:t>At </a:t>
            </a:r>
            <a:r>
              <a:rPr lang="en-US" sz="2600" b="1" i="1" dirty="0">
                <a:latin typeface="Times New Roman" pitchFamily="18" charset="0"/>
              </a:rPr>
              <a:t>x</a:t>
            </a:r>
            <a:r>
              <a:rPr lang="en-US" sz="2600" b="1" dirty="0">
                <a:latin typeface="Times New Roman" pitchFamily="18" charset="0"/>
              </a:rPr>
              <a:t> = 0</a:t>
            </a:r>
            <a:r>
              <a:rPr lang="en-US" b="1" dirty="0"/>
              <a:t>, there is a stationary point.</a:t>
            </a:r>
          </a:p>
        </p:txBody>
      </p:sp>
      <p:sp>
        <p:nvSpPr>
          <p:cNvPr id="387107" name="Rectangle 35"/>
          <p:cNvSpPr>
            <a:spLocks noChangeArrowheads="1"/>
          </p:cNvSpPr>
          <p:nvPr/>
        </p:nvSpPr>
        <p:spPr bwMode="auto">
          <a:xfrm>
            <a:off x="368754" y="5536974"/>
            <a:ext cx="7423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b="1" dirty="0"/>
              <a:t>We also notice that the tangent never meets the </a:t>
            </a:r>
            <a:r>
              <a:rPr lang="en-US" sz="2600" b="1" i="1" dirty="0">
                <a:latin typeface="Times New Roman" pitchFamily="18" charset="0"/>
              </a:rPr>
              <a:t>x</a:t>
            </a:r>
            <a:r>
              <a:rPr lang="en-US" b="1" dirty="0"/>
              <a:t>-axis.</a:t>
            </a:r>
          </a:p>
        </p:txBody>
      </p:sp>
      <p:sp>
        <p:nvSpPr>
          <p:cNvPr id="387108" name="Line 36"/>
          <p:cNvSpPr>
            <a:spLocks noChangeShapeType="1"/>
          </p:cNvSpPr>
          <p:nvPr/>
        </p:nvSpPr>
        <p:spPr bwMode="auto">
          <a:xfrm flipH="1">
            <a:off x="3403600" y="3378200"/>
            <a:ext cx="17018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7115" name="Group 43"/>
          <p:cNvGrpSpPr>
            <a:grpSpLocks/>
          </p:cNvGrpSpPr>
          <p:nvPr/>
        </p:nvGrpSpPr>
        <p:grpSpPr bwMode="auto">
          <a:xfrm>
            <a:off x="4782935" y="3178968"/>
            <a:ext cx="4501418" cy="1262063"/>
            <a:chOff x="1987" y="1515"/>
            <a:chExt cx="2500" cy="795"/>
          </a:xfrm>
        </p:grpSpPr>
        <p:sp>
          <p:nvSpPr>
            <p:cNvPr id="387106" name="Rectangle 34"/>
            <p:cNvSpPr>
              <a:spLocks noChangeArrowheads="1"/>
            </p:cNvSpPr>
            <p:nvPr/>
          </p:nvSpPr>
          <p:spPr bwMode="auto">
            <a:xfrm>
              <a:off x="2371" y="1515"/>
              <a:ext cx="2116" cy="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sz="2400" b="1" dirty="0"/>
                <a:t>At a stationary </a:t>
              </a:r>
              <a:r>
                <a:rPr lang="en-US" sz="2400" b="1" dirty="0" smtClean="0"/>
                <a:t>point </a:t>
              </a:r>
              <a:endParaRPr lang="en-US" sz="2400" b="1" dirty="0"/>
            </a:p>
            <a:p>
              <a:pPr>
                <a:tabLst>
                  <a:tab pos="2520950" algn="l"/>
                </a:tabLst>
              </a:pPr>
              <a:r>
                <a:rPr lang="en-US" sz="2400" b="1" dirty="0"/>
                <a:t>            so in the formula we are dividing by </a:t>
              </a:r>
              <a:r>
                <a:rPr lang="en-US" sz="2400" b="1" dirty="0">
                  <a:latin typeface="Times New Roman" pitchFamily="18" charset="0"/>
                </a:rPr>
                <a:t>0</a:t>
              </a:r>
              <a:r>
                <a:rPr lang="en-US" sz="2800" b="1" dirty="0"/>
                <a:t>.</a:t>
              </a:r>
            </a:p>
          </p:txBody>
        </p:sp>
        <p:graphicFrame>
          <p:nvGraphicFramePr>
            <p:cNvPr id="38710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9660046"/>
                </p:ext>
              </p:extLst>
            </p:nvPr>
          </p:nvGraphicFramePr>
          <p:xfrm>
            <a:off x="1987" y="1755"/>
            <a:ext cx="7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quation" r:id="rId10" imgW="672840" imgH="241200" progId="Equation.3">
                    <p:embed/>
                  </p:oleObj>
                </mc:Choice>
                <mc:Fallback>
                  <p:oleObj name="Equation" r:id="rId10" imgW="672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755"/>
                          <a:ext cx="76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110" name="Line 38"/>
          <p:cNvSpPr>
            <a:spLocks noChangeShapeType="1"/>
          </p:cNvSpPr>
          <p:nvPr/>
        </p:nvSpPr>
        <p:spPr bwMode="auto">
          <a:xfrm>
            <a:off x="1498600" y="4241800"/>
            <a:ext cx="2819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8" grpId="0"/>
      <p:bldP spid="387105" grpId="0"/>
      <p:bldP spid="387107" grpId="0"/>
      <p:bldP spid="387108" grpId="0" animBg="1"/>
      <p:bldP spid="3871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736600" y="1397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b="1"/>
              <a:t>Solution:</a:t>
            </a:r>
          </a:p>
        </p:txBody>
      </p:sp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754063" y="4765675"/>
          <a:ext cx="1184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" name="Equation" r:id="rId3" imgW="520560" imgH="228600" progId="Equation.3">
                  <p:embed/>
                </p:oleObj>
              </mc:Choice>
              <mc:Fallback>
                <p:oleObj name="Equation" r:id="rId3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765675"/>
                        <a:ext cx="11842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4" name="Rectangle 20"/>
          <p:cNvSpPr>
            <a:spLocks noChangeArrowheads="1"/>
          </p:cNvSpPr>
          <p:nvPr/>
        </p:nvSpPr>
        <p:spPr bwMode="auto">
          <a:xfrm>
            <a:off x="152400" y="38100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tabLst>
                <a:tab pos="2520950" algn="l"/>
              </a:tabLst>
            </a:pPr>
            <a:r>
              <a:rPr lang="en-US" sz="2400" b="1" dirty="0"/>
              <a:t>2. Use the Newton-</a:t>
            </a:r>
            <a:r>
              <a:rPr lang="en-US" sz="2400" b="1" dirty="0" err="1"/>
              <a:t>Raphson</a:t>
            </a:r>
            <a:r>
              <a:rPr lang="en-US" sz="2400" b="1" dirty="0"/>
              <a:t> method to estimate one root of                 </a:t>
            </a:r>
            <a:endParaRPr lang="en-US" sz="2400" b="1" dirty="0" smtClean="0"/>
          </a:p>
          <a:p>
            <a:pPr marL="457200" indent="-457200">
              <a:tabLst>
                <a:tab pos="2520950" algn="l"/>
              </a:tabLst>
            </a:pPr>
            <a:r>
              <a:rPr lang="en-US" sz="2400" b="1" dirty="0" smtClean="0"/>
              <a:t>                                        to </a:t>
            </a:r>
            <a:r>
              <a:rPr lang="en-US" sz="2400" b="1" dirty="0"/>
              <a:t>4 </a:t>
            </a:r>
            <a:r>
              <a:rPr lang="en-US" sz="2400" b="1" dirty="0" err="1"/>
              <a:t>d.p.</a:t>
            </a:r>
            <a:r>
              <a:rPr lang="en-US" sz="2400" b="1" dirty="0"/>
              <a:t> using </a:t>
            </a:r>
          </a:p>
        </p:txBody>
      </p:sp>
      <p:graphicFrame>
        <p:nvGraphicFramePr>
          <p:cNvPr id="395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57997"/>
              </p:ext>
            </p:extLst>
          </p:nvPr>
        </p:nvGraphicFramePr>
        <p:xfrm>
          <a:off x="700314" y="804009"/>
          <a:ext cx="2108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" name="Equation" r:id="rId5" imgW="927000" imgH="177480" progId="Equation.3">
                  <p:embed/>
                </p:oleObj>
              </mc:Choice>
              <mc:Fallback>
                <p:oleObj name="Equation" r:id="rId5" imgW="927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14" y="804009"/>
                        <a:ext cx="2108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70911"/>
              </p:ext>
            </p:extLst>
          </p:nvPr>
        </p:nvGraphicFramePr>
        <p:xfrm>
          <a:off x="4876800" y="796498"/>
          <a:ext cx="10398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96498"/>
                        <a:ext cx="10398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297" name="Group 33"/>
          <p:cNvGrpSpPr>
            <a:grpSpLocks/>
          </p:cNvGrpSpPr>
          <p:nvPr/>
        </p:nvGrpSpPr>
        <p:grpSpPr bwMode="auto">
          <a:xfrm>
            <a:off x="1270000" y="1790700"/>
            <a:ext cx="4089400" cy="496888"/>
            <a:chOff x="800" y="1272"/>
            <a:chExt cx="2576" cy="313"/>
          </a:xfrm>
        </p:grpSpPr>
        <p:sp>
          <p:nvSpPr>
            <p:cNvPr id="395287" name="Rectangle 23"/>
            <p:cNvSpPr>
              <a:spLocks noChangeArrowheads="1"/>
            </p:cNvSpPr>
            <p:nvPr/>
          </p:nvSpPr>
          <p:spPr bwMode="auto">
            <a:xfrm>
              <a:off x="800" y="127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Let</a:t>
              </a:r>
            </a:p>
          </p:txBody>
        </p:sp>
        <p:graphicFrame>
          <p:nvGraphicFramePr>
            <p:cNvPr id="395288" name="Object 24"/>
            <p:cNvGraphicFramePr>
              <a:graphicFrameLocks noChangeAspect="1"/>
            </p:cNvGraphicFramePr>
            <p:nvPr/>
          </p:nvGraphicFramePr>
          <p:xfrm>
            <a:off x="1393" y="1292"/>
            <a:ext cx="198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3" name="Equation" r:id="rId9" imgW="1384200" imgH="203040" progId="Equation.3">
                    <p:embed/>
                  </p:oleObj>
                </mc:Choice>
                <mc:Fallback>
                  <p:oleObj name="Equation" r:id="rId9" imgW="1384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1292"/>
                          <a:ext cx="198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5298" name="Group 34"/>
          <p:cNvGrpSpPr>
            <a:grpSpLocks/>
          </p:cNvGrpSpPr>
          <p:nvPr/>
        </p:nvGrpSpPr>
        <p:grpSpPr bwMode="auto">
          <a:xfrm>
            <a:off x="1446213" y="2287588"/>
            <a:ext cx="3557587" cy="552450"/>
            <a:chOff x="911" y="1633"/>
            <a:chExt cx="2241" cy="348"/>
          </a:xfrm>
        </p:grpSpPr>
        <p:graphicFrame>
          <p:nvGraphicFramePr>
            <p:cNvPr id="395289" name="Object 25"/>
            <p:cNvGraphicFramePr>
              <a:graphicFrameLocks noChangeAspect="1"/>
            </p:cNvGraphicFramePr>
            <p:nvPr/>
          </p:nvGraphicFramePr>
          <p:xfrm>
            <a:off x="1297" y="1633"/>
            <a:ext cx="18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" name="Equation" r:id="rId11" imgW="1295280" imgH="241200" progId="Equation.3">
                    <p:embed/>
                  </p:oleObj>
                </mc:Choice>
                <mc:Fallback>
                  <p:oleObj name="Equation" r:id="rId11" imgW="1295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1633"/>
                          <a:ext cx="185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90" name="Object 26"/>
            <p:cNvGraphicFramePr>
              <a:graphicFrameLocks noChangeAspect="1"/>
            </p:cNvGraphicFramePr>
            <p:nvPr/>
          </p:nvGraphicFramePr>
          <p:xfrm>
            <a:off x="911" y="1713"/>
            <a:ext cx="2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" name="Equation" r:id="rId13" imgW="203040" imgH="152280" progId="Equation.3">
                    <p:embed/>
                  </p:oleObj>
                </mc:Choice>
                <mc:Fallback>
                  <p:oleObj name="Equation" r:id="rId13" imgW="2030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713"/>
                          <a:ext cx="2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5291" name="Object 27"/>
          <p:cNvGraphicFramePr>
            <a:graphicFrameLocks noChangeAspect="1"/>
          </p:cNvGraphicFramePr>
          <p:nvPr/>
        </p:nvGraphicFramePr>
        <p:xfrm>
          <a:off x="695325" y="2955925"/>
          <a:ext cx="29765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6" name="Equation" r:id="rId15" imgW="1307880" imgH="457200" progId="Equation.3">
                  <p:embed/>
                </p:oleObj>
              </mc:Choice>
              <mc:Fallback>
                <p:oleObj name="Equation" r:id="rId15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955925"/>
                        <a:ext cx="2976563" cy="1046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299" name="Group 35"/>
          <p:cNvGrpSpPr>
            <a:grpSpLocks/>
          </p:cNvGrpSpPr>
          <p:nvPr/>
        </p:nvGrpSpPr>
        <p:grpSpPr bwMode="auto">
          <a:xfrm>
            <a:off x="3910013" y="2968625"/>
            <a:ext cx="5081587" cy="1017588"/>
            <a:chOff x="2463" y="2094"/>
            <a:chExt cx="3201" cy="641"/>
          </a:xfrm>
        </p:grpSpPr>
        <p:graphicFrame>
          <p:nvGraphicFramePr>
            <p:cNvPr id="395292" name="Object 28"/>
            <p:cNvGraphicFramePr>
              <a:graphicFrameLocks noChangeAspect="1"/>
            </p:cNvGraphicFramePr>
            <p:nvPr/>
          </p:nvGraphicFramePr>
          <p:xfrm>
            <a:off x="2463" y="2305"/>
            <a:ext cx="2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" name="Equation" r:id="rId17" imgW="203040" imgH="152280" progId="Equation.3">
                    <p:embed/>
                  </p:oleObj>
                </mc:Choice>
                <mc:Fallback>
                  <p:oleObj name="Equation" r:id="rId17" imgW="2030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2305"/>
                          <a:ext cx="2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93" name="Object 29"/>
            <p:cNvGraphicFramePr>
              <a:graphicFrameLocks noChangeAspect="1"/>
            </p:cNvGraphicFramePr>
            <p:nvPr/>
          </p:nvGraphicFramePr>
          <p:xfrm>
            <a:off x="2844" y="2094"/>
            <a:ext cx="2820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" name="Equation" r:id="rId19" imgW="1968480" imgH="444240" progId="Equation.3">
                    <p:embed/>
                  </p:oleObj>
                </mc:Choice>
                <mc:Fallback>
                  <p:oleObj name="Equation" r:id="rId19" imgW="1968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4"/>
                          <a:ext cx="2820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5294" name="Rectangle 30"/>
          <p:cNvSpPr>
            <a:spLocks noChangeArrowheads="1"/>
          </p:cNvSpPr>
          <p:nvPr/>
        </p:nvSpPr>
        <p:spPr bwMode="auto">
          <a:xfrm>
            <a:off x="2362200" y="4800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b="1"/>
              <a:t>Radians!</a:t>
            </a:r>
          </a:p>
        </p:txBody>
      </p:sp>
      <p:graphicFrame>
        <p:nvGraphicFramePr>
          <p:cNvPr id="395295" name="Object 31"/>
          <p:cNvGraphicFramePr>
            <a:graphicFrameLocks noChangeAspect="1"/>
          </p:cNvGraphicFramePr>
          <p:nvPr/>
        </p:nvGraphicFramePr>
        <p:xfrm>
          <a:off x="796925" y="5284788"/>
          <a:ext cx="40703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21" imgW="1777680" imgH="215640" progId="Equation.3">
                  <p:embed/>
                </p:oleObj>
              </mc:Choice>
              <mc:Fallback>
                <p:oleObj name="Equation" r:id="rId21" imgW="1777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284788"/>
                        <a:ext cx="40703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96" name="Object 32"/>
          <p:cNvGraphicFramePr>
            <a:graphicFrameLocks noChangeAspect="1"/>
          </p:cNvGraphicFramePr>
          <p:nvPr/>
        </p:nvGraphicFramePr>
        <p:xfrm>
          <a:off x="5362575" y="5634038"/>
          <a:ext cx="32940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" name="Equation" r:id="rId23" imgW="1447560" imgH="203040" progId="Equation.3">
                  <p:embed/>
                </p:oleObj>
              </mc:Choice>
              <mc:Fallback>
                <p:oleObj name="Equation" r:id="rId23" imgW="1447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634038"/>
                        <a:ext cx="32940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5303" name="Group 39"/>
          <p:cNvGrpSpPr>
            <a:grpSpLocks/>
          </p:cNvGrpSpPr>
          <p:nvPr/>
        </p:nvGrpSpPr>
        <p:grpSpPr bwMode="auto">
          <a:xfrm>
            <a:off x="2132013" y="3987800"/>
            <a:ext cx="6148387" cy="960438"/>
            <a:chOff x="1343" y="2592"/>
            <a:chExt cx="3873" cy="605"/>
          </a:xfrm>
        </p:grpSpPr>
        <p:graphicFrame>
          <p:nvGraphicFramePr>
            <p:cNvPr id="395301" name="Object 37"/>
            <p:cNvGraphicFramePr>
              <a:graphicFrameLocks noChangeAspect="1"/>
            </p:cNvGraphicFramePr>
            <p:nvPr/>
          </p:nvGraphicFramePr>
          <p:xfrm>
            <a:off x="1343" y="2769"/>
            <a:ext cx="2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" name="Equation" r:id="rId25" imgW="203040" imgH="152280" progId="Equation.3">
                    <p:embed/>
                  </p:oleObj>
                </mc:Choice>
                <mc:Fallback>
                  <p:oleObj name="Equation" r:id="rId25" imgW="20304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" y="2769"/>
                          <a:ext cx="29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302" name="Object 38"/>
            <p:cNvGraphicFramePr>
              <a:graphicFrameLocks noChangeAspect="1"/>
            </p:cNvGraphicFramePr>
            <p:nvPr/>
          </p:nvGraphicFramePr>
          <p:xfrm>
            <a:off x="1778" y="2592"/>
            <a:ext cx="343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" name="Equation" r:id="rId27" imgW="2400120" imgH="419040" progId="Equation.3">
                    <p:embed/>
                  </p:oleObj>
                </mc:Choice>
                <mc:Fallback>
                  <p:oleObj name="Equation" r:id="rId27" imgW="24001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2592"/>
                          <a:ext cx="3438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813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9" grpId="0"/>
      <p:bldP spid="3952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30200" y="854075"/>
            <a:ext cx="777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681038" algn="l"/>
                <a:tab pos="2520950" algn="l"/>
              </a:tabLst>
            </a:pPr>
            <a:r>
              <a:rPr lang="en-US" sz="2400" b="1" dirty="0"/>
              <a:t>The Newton-</a:t>
            </a:r>
            <a:r>
              <a:rPr lang="en-US" sz="2400" b="1" dirty="0" err="1"/>
              <a:t>Raphson</a:t>
            </a:r>
            <a:r>
              <a:rPr lang="en-US" sz="2400" b="1" dirty="0"/>
              <a:t> method will fail if </a:t>
            </a:r>
          </a:p>
        </p:txBody>
      </p:sp>
      <p:grpSp>
        <p:nvGrpSpPr>
          <p:cNvPr id="390155" name="Group 11"/>
          <p:cNvGrpSpPr>
            <a:grpSpLocks/>
          </p:cNvGrpSpPr>
          <p:nvPr/>
        </p:nvGrpSpPr>
        <p:grpSpPr bwMode="auto">
          <a:xfrm>
            <a:off x="2133600" y="74303"/>
            <a:ext cx="7167563" cy="2012948"/>
            <a:chOff x="-1472" y="458"/>
            <a:chExt cx="4515" cy="1268"/>
          </a:xfrm>
        </p:grpSpPr>
        <p:sp>
          <p:nvSpPr>
            <p:cNvPr id="390151" name="Rectangle 7"/>
            <p:cNvSpPr>
              <a:spLocks noChangeArrowheads="1"/>
            </p:cNvSpPr>
            <p:nvPr/>
          </p:nvSpPr>
          <p:spPr bwMode="auto">
            <a:xfrm>
              <a:off x="-1472" y="458"/>
              <a:ext cx="4515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ct val="130000"/>
                </a:lnSpc>
                <a:buFont typeface="Wingdings" pitchFamily="2" charset="2"/>
                <a:buChar char="Ø"/>
                <a:tabLst>
                  <a:tab pos="681038" algn="l"/>
                  <a:tab pos="2520950" algn="l"/>
                </a:tabLst>
              </a:pPr>
              <a:endParaRPr lang="en-US" b="1" dirty="0" smtClean="0"/>
            </a:p>
            <a:p>
              <a:pPr marL="457200" indent="-457200">
                <a:lnSpc>
                  <a:spcPct val="130000"/>
                </a:lnSpc>
                <a:buFont typeface="Wingdings" pitchFamily="2" charset="2"/>
                <a:buChar char="Ø"/>
                <a:tabLst>
                  <a:tab pos="681038" algn="l"/>
                  <a:tab pos="2520950" algn="l"/>
                </a:tabLst>
              </a:pPr>
              <a:endParaRPr lang="en-US" b="1" dirty="0"/>
            </a:p>
            <a:p>
              <a:pPr marL="457200" indent="-457200">
                <a:lnSpc>
                  <a:spcPct val="130000"/>
                </a:lnSpc>
                <a:buFont typeface="Wingdings" pitchFamily="2" charset="2"/>
                <a:buChar char="Ø"/>
                <a:tabLst>
                  <a:tab pos="681038" algn="l"/>
                  <a:tab pos="2520950" algn="l"/>
                </a:tabLst>
              </a:pPr>
              <a:endParaRPr lang="en-US" b="1" dirty="0" smtClean="0"/>
            </a:p>
            <a:p>
              <a:pPr marL="457200" indent="-457200">
                <a:lnSpc>
                  <a:spcPct val="130000"/>
                </a:lnSpc>
                <a:buFont typeface="Wingdings" pitchFamily="2" charset="2"/>
                <a:buChar char="Ø"/>
                <a:tabLst>
                  <a:tab pos="681038" algn="l"/>
                  <a:tab pos="2520950" algn="l"/>
                </a:tabLst>
              </a:pPr>
              <a:endParaRPr lang="en-US" b="1" dirty="0"/>
            </a:p>
            <a:p>
              <a:pPr marL="457200" indent="-457200">
                <a:lnSpc>
                  <a:spcPct val="130000"/>
                </a:lnSpc>
                <a:buFont typeface="Wingdings" pitchFamily="2" charset="2"/>
                <a:buChar char="Ø"/>
                <a:tabLst>
                  <a:tab pos="681038" algn="l"/>
                  <a:tab pos="2520950" algn="l"/>
                </a:tabLst>
              </a:pPr>
              <a:r>
                <a:rPr lang="en-US" sz="2400" b="1" dirty="0" smtClean="0"/>
                <a:t>                </a:t>
              </a:r>
              <a:r>
                <a:rPr lang="en-US" sz="2400" b="1" dirty="0"/>
                <a:t>i.e. at a stationary point </a:t>
              </a:r>
            </a:p>
          </p:txBody>
        </p:sp>
        <p:graphicFrame>
          <p:nvGraphicFramePr>
            <p:cNvPr id="390152" name="Object 8"/>
            <p:cNvGraphicFramePr>
              <a:graphicFrameLocks noChangeAspect="1"/>
            </p:cNvGraphicFramePr>
            <p:nvPr/>
          </p:nvGraphicFramePr>
          <p:xfrm>
            <a:off x="745" y="917"/>
            <a:ext cx="101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Equation" r:id="rId3" imgW="672840" imgH="241200" progId="Equation.3">
                    <p:embed/>
                  </p:oleObj>
                </mc:Choice>
                <mc:Fallback>
                  <p:oleObj name="Equation" r:id="rId3" imgW="6728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917"/>
                          <a:ext cx="101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457200" y="2280474"/>
            <a:ext cx="803116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681038" algn="l"/>
                <a:tab pos="2520950" algn="l"/>
              </a:tabLst>
            </a:pPr>
            <a:r>
              <a:rPr lang="en-US" sz="3200" b="1" dirty="0"/>
              <a:t>It will also sometimes fail to give the expected root if the initial value is close to a stationary point.  Can you draw a graph to show what could happen in this case?</a:t>
            </a:r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5410200" y="5105400"/>
            <a:ext cx="345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681038" algn="l"/>
                <a:tab pos="2520950" algn="l"/>
              </a:tabLst>
            </a:pPr>
            <a:r>
              <a:rPr lang="en-US" b="1" dirty="0"/>
              <a:t>This is one example.</a:t>
            </a:r>
          </a:p>
        </p:txBody>
      </p:sp>
    </p:spTree>
    <p:extLst>
      <p:ext uri="{BB962C8B-B14F-4D97-AF65-F5344CB8AC3E}">
        <p14:creationId xmlns:p14="http://schemas.microsoft.com/office/powerpoint/2010/main" val="11458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/>
      <p:bldP spid="390153" grpId="0"/>
      <p:bldP spid="390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263" name="Group 23"/>
          <p:cNvGrpSpPr>
            <a:grpSpLocks/>
          </p:cNvGrpSpPr>
          <p:nvPr/>
        </p:nvGrpSpPr>
        <p:grpSpPr bwMode="auto">
          <a:xfrm>
            <a:off x="1127125" y="619125"/>
            <a:ext cx="7134225" cy="4425950"/>
            <a:chOff x="710" y="390"/>
            <a:chExt cx="4494" cy="2788"/>
          </a:xfrm>
        </p:grpSpPr>
        <p:pic>
          <p:nvPicPr>
            <p:cNvPr id="39425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" y="390"/>
              <a:ext cx="4494" cy="27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94259" name="Object 19"/>
            <p:cNvGraphicFramePr>
              <a:graphicFrameLocks noChangeAspect="1"/>
            </p:cNvGraphicFramePr>
            <p:nvPr/>
          </p:nvGraphicFramePr>
          <p:xfrm>
            <a:off x="817" y="501"/>
            <a:ext cx="181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2" name="Equation" r:id="rId4" imgW="1409400" imgH="241200" progId="Equation.3">
                    <p:embed/>
                  </p:oleObj>
                </mc:Choice>
                <mc:Fallback>
                  <p:oleObj name="Equation" r:id="rId4" imgW="1409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501"/>
                          <a:ext cx="181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51" name="Line 11"/>
          <p:cNvSpPr>
            <a:spLocks noChangeShapeType="1"/>
          </p:cNvSpPr>
          <p:nvPr/>
        </p:nvSpPr>
        <p:spPr bwMode="auto">
          <a:xfrm>
            <a:off x="1524000" y="3454400"/>
            <a:ext cx="6251575" cy="10636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4252" name="Line 12"/>
          <p:cNvSpPr>
            <a:spLocks noChangeShapeType="1"/>
          </p:cNvSpPr>
          <p:nvPr/>
        </p:nvSpPr>
        <p:spPr bwMode="auto">
          <a:xfrm>
            <a:off x="2209800" y="3556000"/>
            <a:ext cx="1588" cy="9810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4253" name="Line 13"/>
          <p:cNvSpPr>
            <a:spLocks noChangeShapeType="1"/>
          </p:cNvSpPr>
          <p:nvPr/>
        </p:nvSpPr>
        <p:spPr bwMode="auto">
          <a:xfrm flipH="1">
            <a:off x="6807200" y="762000"/>
            <a:ext cx="1101725" cy="37290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 flipH="1">
            <a:off x="6783388" y="3632200"/>
            <a:ext cx="23812" cy="900113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 flipH="1">
            <a:off x="6273800" y="3657600"/>
            <a:ext cx="515938" cy="8747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4256" name="Line 16"/>
          <p:cNvSpPr>
            <a:spLocks noChangeShapeType="1"/>
          </p:cNvSpPr>
          <p:nvPr/>
        </p:nvSpPr>
        <p:spPr bwMode="auto">
          <a:xfrm flipH="1">
            <a:off x="7773988" y="1066800"/>
            <a:ext cx="23812" cy="3444875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94265" name="Group 25"/>
          <p:cNvGrpSpPr>
            <a:grpSpLocks/>
          </p:cNvGrpSpPr>
          <p:nvPr/>
        </p:nvGrpSpPr>
        <p:grpSpPr bwMode="auto">
          <a:xfrm>
            <a:off x="350837" y="5453065"/>
            <a:ext cx="8412163" cy="1030288"/>
            <a:chOff x="224" y="3290"/>
            <a:chExt cx="5299" cy="649"/>
          </a:xfrm>
        </p:grpSpPr>
        <p:sp>
          <p:nvSpPr>
            <p:cNvPr id="394258" name="Rectangle 18"/>
            <p:cNvSpPr>
              <a:spLocks noChangeArrowheads="1"/>
            </p:cNvSpPr>
            <p:nvPr/>
          </p:nvSpPr>
          <p:spPr bwMode="auto">
            <a:xfrm>
              <a:off x="224" y="3382"/>
              <a:ext cx="5299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  <a:buFont typeface="Wingdings" pitchFamily="2" charset="2"/>
                <a:buNone/>
                <a:tabLst>
                  <a:tab pos="1778000" algn="l"/>
                  <a:tab pos="2520950" algn="l"/>
                </a:tabLst>
              </a:pPr>
              <a:r>
                <a:rPr lang="en-US" b="1" dirty="0"/>
                <a:t>With               </a:t>
              </a:r>
              <a:r>
                <a:rPr lang="en-US" b="1" dirty="0" smtClean="0"/>
                <a:t>                                                 the  </a:t>
              </a:r>
              <a:r>
                <a:rPr lang="en-US" b="1" dirty="0"/>
                <a:t>iteration gives the root                </a:t>
              </a:r>
            </a:p>
            <a:p>
              <a:pPr>
                <a:lnSpc>
                  <a:spcPct val="130000"/>
                </a:lnSpc>
                <a:buFont typeface="Wingdings" pitchFamily="2" charset="2"/>
                <a:buNone/>
                <a:tabLst>
                  <a:tab pos="1778000" algn="l"/>
                  <a:tab pos="2520950" algn="l"/>
                </a:tabLst>
              </a:pPr>
              <a:r>
                <a:rPr lang="en-US" b="1" dirty="0"/>
                <a:t>	instead of the closer root      </a:t>
              </a:r>
              <a:r>
                <a:rPr lang="en-US" b="1" dirty="0" smtClean="0"/>
                <a:t>                        </a:t>
              </a:r>
              <a:r>
                <a:rPr lang="en-US" b="1" dirty="0"/>
                <a:t>. </a:t>
              </a:r>
            </a:p>
          </p:txBody>
        </p:sp>
        <p:graphicFrame>
          <p:nvGraphicFramePr>
            <p:cNvPr id="3942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6345414"/>
                </p:ext>
              </p:extLst>
            </p:nvPr>
          </p:nvGraphicFramePr>
          <p:xfrm>
            <a:off x="1047" y="3290"/>
            <a:ext cx="10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3" name="Equation" r:id="rId6" imgW="698400" imgH="228600" progId="Equation.3">
                    <p:embed/>
                  </p:oleObj>
                </mc:Choice>
                <mc:Fallback>
                  <p:oleObj name="Equation" r:id="rId6" imgW="698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290"/>
                          <a:ext cx="104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61" name="Object 21"/>
            <p:cNvGraphicFramePr>
              <a:graphicFrameLocks noChangeAspect="1"/>
            </p:cNvGraphicFramePr>
            <p:nvPr/>
          </p:nvGraphicFramePr>
          <p:xfrm>
            <a:off x="239" y="3668"/>
            <a:ext cx="1029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4" name="Equation" r:id="rId8" imgW="685800" imgH="177480" progId="Equation.3">
                    <p:embed/>
                  </p:oleObj>
                </mc:Choice>
                <mc:Fallback>
                  <p:oleObj name="Equation" r:id="rId8" imgW="685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" y="3668"/>
                          <a:ext cx="1029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6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893315"/>
                </p:ext>
              </p:extLst>
            </p:nvPr>
          </p:nvGraphicFramePr>
          <p:xfrm>
            <a:off x="2960" y="3638"/>
            <a:ext cx="116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5" name="Equation" r:id="rId10" imgW="774360" imgH="177480" progId="Equation.3">
                    <p:embed/>
                  </p:oleObj>
                </mc:Choice>
                <mc:Fallback>
                  <p:oleObj name="Equation" r:id="rId10" imgW="774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3638"/>
                          <a:ext cx="116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68" name="Group 28"/>
          <p:cNvGrpSpPr>
            <a:grpSpLocks/>
          </p:cNvGrpSpPr>
          <p:nvPr/>
        </p:nvGrpSpPr>
        <p:grpSpPr bwMode="auto">
          <a:xfrm>
            <a:off x="1854200" y="4365625"/>
            <a:ext cx="635000" cy="552450"/>
            <a:chOff x="1168" y="2750"/>
            <a:chExt cx="400" cy="348"/>
          </a:xfrm>
        </p:grpSpPr>
        <p:sp>
          <p:nvSpPr>
            <p:cNvPr id="394267" name="Rectangle 27"/>
            <p:cNvSpPr>
              <a:spLocks noChangeArrowheads="1"/>
            </p:cNvSpPr>
            <p:nvPr/>
          </p:nvSpPr>
          <p:spPr bwMode="auto">
            <a:xfrm>
              <a:off x="1168" y="2864"/>
              <a:ext cx="400" cy="2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94264" name="Object 24"/>
            <p:cNvGraphicFramePr>
              <a:graphicFrameLocks noChangeAspect="1"/>
            </p:cNvGraphicFramePr>
            <p:nvPr/>
          </p:nvGraphicFramePr>
          <p:xfrm>
            <a:off x="1251" y="2750"/>
            <a:ext cx="28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6" name="Equation" r:id="rId12" imgW="190440" imgH="228600" progId="Equation.3">
                    <p:embed/>
                  </p:oleObj>
                </mc:Choice>
                <mc:Fallback>
                  <p:oleObj name="Equation" r:id="rId12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2750"/>
                          <a:ext cx="28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04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1" grpId="0" animBg="1"/>
      <p:bldP spid="394252" grpId="0" animBg="1"/>
      <p:bldP spid="394253" grpId="0" animBg="1"/>
      <p:bldP spid="394254" grpId="0" animBg="1"/>
      <p:bldP spid="394255" grpId="0" animBg="1"/>
      <p:bldP spid="3942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457200" y="1219200"/>
            <a:ext cx="8382000" cy="4267200"/>
            <a:chOff x="288" y="768"/>
            <a:chExt cx="5280" cy="2688"/>
          </a:xfrm>
        </p:grpSpPr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288" y="768"/>
              <a:ext cx="5280" cy="2688"/>
            </a:xfrm>
            <a:prstGeom prst="rect">
              <a:avLst/>
            </a:prstGeom>
            <a:solidFill>
              <a:srgbClr val="EBFFEB"/>
            </a:solidFill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960" y="1056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8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056"/>
                          <a:ext cx="24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1584" y="1056"/>
            <a:ext cx="64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9" name="Equation" r:id="rId5" imgW="431640" imgH="253800" progId="Equation.DSMT4">
                    <p:embed/>
                  </p:oleObj>
                </mc:Choice>
                <mc:Fallback>
                  <p:oleObj name="Equation" r:id="rId5" imgW="431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056"/>
                          <a:ext cx="64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432" y="1152"/>
            <a:ext cx="1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0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52"/>
                          <a:ext cx="18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2496" y="1056"/>
            <a:ext cx="6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1" name="Equation" r:id="rId9" imgW="457200" imgH="253800" progId="Equation.DSMT4">
                    <p:embed/>
                  </p:oleObj>
                </mc:Choice>
                <mc:Fallback>
                  <p:oleObj name="Equation" r:id="rId9" imgW="457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056"/>
                          <a:ext cx="679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3456" y="768"/>
            <a:ext cx="1679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2" name="Equation" r:id="rId11" imgW="1130040" imgH="469800" progId="Equation.DSMT4">
                    <p:embed/>
                  </p:oleObj>
                </mc:Choice>
                <mc:Fallback>
                  <p:oleObj name="Equation" r:id="rId11" imgW="113004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68"/>
                          <a:ext cx="1679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384" y="148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38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1584" y="1488"/>
              <a:ext cx="57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2496" y="1488"/>
              <a:ext cx="62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3504" y="1488"/>
              <a:ext cx="168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898326"/>
              </p:ext>
            </p:extLst>
          </p:nvPr>
        </p:nvGraphicFramePr>
        <p:xfrm>
          <a:off x="1838325" y="457200"/>
          <a:ext cx="2276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" name="Equation" r:id="rId13" imgW="1054080" imgH="253800" progId="Equation.DSMT4">
                  <p:embed/>
                </p:oleObj>
              </mc:Choice>
              <mc:Fallback>
                <p:oleObj name="Equation" r:id="rId13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457200"/>
                        <a:ext cx="2276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49983"/>
              </p:ext>
            </p:extLst>
          </p:nvPr>
        </p:nvGraphicFramePr>
        <p:xfrm>
          <a:off x="4989286" y="381000"/>
          <a:ext cx="2057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4" name="Equation" r:id="rId15" imgW="952200" imgH="253800" progId="Equation.DSMT4">
                  <p:embed/>
                </p:oleObj>
              </mc:Choice>
              <mc:Fallback>
                <p:oleObj name="Equation" r:id="rId15" imgW="952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286" y="381000"/>
                        <a:ext cx="20574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762000" y="2667000"/>
          <a:ext cx="2952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5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2952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676400" y="2667000"/>
          <a:ext cx="2079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6" name="Equation" r:id="rId19" imgW="88560" imgH="164880" progId="Equation.DSMT4">
                  <p:embed/>
                </p:oleObj>
              </mc:Choice>
              <mc:Fallback>
                <p:oleObj name="Equation" r:id="rId19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2079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895600" y="2667000"/>
          <a:ext cx="4429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7" name="Equation" r:id="rId21" imgW="190440" imgH="164880" progId="Equation.DSMT4">
                  <p:embed/>
                </p:oleObj>
              </mc:Choice>
              <mc:Fallback>
                <p:oleObj name="Equation" r:id="rId21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4429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4568825" y="2695575"/>
          <a:ext cx="295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8" name="Equation" r:id="rId23" imgW="126720" imgH="164880" progId="Equation.DSMT4">
                  <p:embed/>
                </p:oleObj>
              </mc:Choice>
              <mc:Fallback>
                <p:oleObj name="Equation" r:id="rId23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2695575"/>
                        <a:ext cx="2952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6172200" y="2438400"/>
          <a:ext cx="16827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9" name="Equation" r:id="rId25" imgW="723600" imgH="393480" progId="Equation.DSMT4">
                  <p:embed/>
                </p:oleObj>
              </mc:Choice>
              <mc:Fallback>
                <p:oleObj name="Equation" r:id="rId25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38400"/>
                        <a:ext cx="16827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806450" y="3806825"/>
          <a:ext cx="206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Equation" r:id="rId27" imgW="88560" imgH="164880" progId="Equation.DSMT4">
                  <p:embed/>
                </p:oleObj>
              </mc:Choice>
              <mc:Fallback>
                <p:oleObj name="Equation" r:id="rId27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806825"/>
                        <a:ext cx="206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1528763" y="3795713"/>
          <a:ext cx="504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Equation" r:id="rId28" imgW="215640" imgH="177480" progId="Equation.DSMT4">
                  <p:embed/>
                </p:oleObj>
              </mc:Choice>
              <mc:Fallback>
                <p:oleObj name="Equation" r:id="rId28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795713"/>
                        <a:ext cx="504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2762250" y="3795713"/>
          <a:ext cx="709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2" name="Equation" r:id="rId30" imgW="304560" imgH="177480" progId="Equation.DSMT4">
                  <p:embed/>
                </p:oleObj>
              </mc:Choice>
              <mc:Fallback>
                <p:oleObj name="Equation" r:id="rId30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795713"/>
                        <a:ext cx="709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4362450" y="3824288"/>
          <a:ext cx="7096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3" name="Equation" r:id="rId32" imgW="304560" imgH="177480" progId="Equation.DSMT4">
                  <p:embed/>
                </p:oleObj>
              </mc:Choice>
              <mc:Fallback>
                <p:oleObj name="Equation" r:id="rId32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824288"/>
                        <a:ext cx="7096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5410200" y="3581400"/>
          <a:ext cx="32781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4" name="Equation" r:id="rId34" imgW="1409400" imgH="393480" progId="Equation.DSMT4">
                  <p:embed/>
                </p:oleObj>
              </mc:Choice>
              <mc:Fallback>
                <p:oleObj name="Equation" r:id="rId34" imgW="1409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81400"/>
                        <a:ext cx="32781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744538" y="4953000"/>
          <a:ext cx="2936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5" name="Equation" r:id="rId36" imgW="126720" imgH="164880" progId="Equation.DSMT4">
                  <p:embed/>
                </p:oleObj>
              </mc:Choice>
              <mc:Fallback>
                <p:oleObj name="Equation" r:id="rId36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953000"/>
                        <a:ext cx="2936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066800" y="4953000"/>
          <a:ext cx="1371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6" name="Equation" r:id="rId37" imgW="660240" imgH="177480" progId="Equation.DSMT4">
                  <p:embed/>
                </p:oleObj>
              </mc:Choice>
              <mc:Fallback>
                <p:oleObj name="Equation" r:id="rId37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3000"/>
                        <a:ext cx="1371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2590800" y="4953000"/>
          <a:ext cx="1295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7" name="Equation" r:id="rId39" imgW="609480" imgH="177480" progId="Equation.DSMT4">
                  <p:embed/>
                </p:oleObj>
              </mc:Choice>
              <mc:Fallback>
                <p:oleObj name="Equation" r:id="rId39" imgW="609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1295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4114800" y="4953000"/>
          <a:ext cx="144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Equation" r:id="rId41" imgW="698400" imgH="177480" progId="Equation.DSMT4">
                  <p:embed/>
                </p:oleObj>
              </mc:Choice>
              <mc:Fallback>
                <p:oleObj name="Equation" r:id="rId41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53000"/>
                        <a:ext cx="144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6172200" y="4953000"/>
          <a:ext cx="1447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9" name="Equation" r:id="rId43" imgW="672840" imgH="177480" progId="Equation.DSMT4">
                  <p:embed/>
                </p:oleObj>
              </mc:Choice>
              <mc:Fallback>
                <p:oleObj name="Equation" r:id="rId43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53000"/>
                        <a:ext cx="1447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1447800" y="5791200"/>
          <a:ext cx="5562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0" name="Equation" r:id="rId45" imgW="2400120" imgH="279360" progId="Equation.DSMT4">
                  <p:embed/>
                </p:oleObj>
              </mc:Choice>
              <mc:Fallback>
                <p:oleObj name="Equation" r:id="rId45" imgW="2400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5562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7010400" y="5867400"/>
          <a:ext cx="609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1" name="Equation" r:id="rId47" imgW="215640" imgH="164880" progId="Equation.DSMT4">
                  <p:embed/>
                </p:oleObj>
              </mc:Choice>
              <mc:Fallback>
                <p:oleObj name="Equation" r:id="rId47" imgW="2156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867400"/>
                        <a:ext cx="609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3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685800" y="5715000"/>
            <a:ext cx="7848600" cy="838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62000" y="57150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linearization is the equation of the tangent line, and you can use the old formulas if you like.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04800" y="4724400"/>
            <a:ext cx="8534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04800" y="4724400"/>
            <a:ext cx="8534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81000" y="3733800"/>
            <a:ext cx="4419600" cy="685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10000" y="1143000"/>
            <a:ext cx="5105400" cy="609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10000" y="1143000"/>
            <a:ext cx="5105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486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with the point/slope equation: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09600" y="1143000"/>
          <a:ext cx="2743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Equation" r:id="rId3" imgW="1130040" imgH="253800" progId="Equation.DSMT4">
                  <p:embed/>
                </p:oleObj>
              </mc:Choice>
              <mc:Fallback>
                <p:oleObj name="Equation" r:id="rId3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7432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962400" y="1143000"/>
          <a:ext cx="9572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5" imgW="393480" imgH="228600" progId="Equation.DSMT4">
                  <p:embed/>
                </p:oleObj>
              </mc:Choice>
              <mc:Fallback>
                <p:oleObj name="Equation" r:id="rId5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9572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257800" y="1143000"/>
          <a:ext cx="1571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Equation" r:id="rId7" imgW="647640" imgH="253800" progId="Equation.DSMT4">
                  <p:embed/>
                </p:oleObj>
              </mc:Choice>
              <mc:Fallback>
                <p:oleObj name="Equation" r:id="rId7" imgW="64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143000"/>
                        <a:ext cx="15716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162800" y="1143000"/>
          <a:ext cx="16335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Equation" r:id="rId9" imgW="672840" imgH="253800" progId="Equation.DSMT4">
                  <p:embed/>
                </p:oleObj>
              </mc:Choice>
              <mc:Fallback>
                <p:oleObj name="Equation" r:id="rId9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143000"/>
                        <a:ext cx="163353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33400" y="1981200"/>
          <a:ext cx="37290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Equation" r:id="rId11" imgW="1536480" imgH="253800" progId="Equation.DSMT4">
                  <p:embed/>
                </p:oleObj>
              </mc:Choice>
              <mc:Fallback>
                <p:oleObj name="Equation" r:id="rId11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37290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609600" y="2819400"/>
          <a:ext cx="37290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Equation" r:id="rId13" imgW="1536480" imgH="253800" progId="Equation.DSMT4">
                  <p:embed/>
                </p:oleObj>
              </mc:Choice>
              <mc:Fallback>
                <p:oleObj name="Equation" r:id="rId13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37290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457200" y="3810000"/>
          <a:ext cx="42529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15" imgW="1752480" imgH="253800" progId="Equation.DSMT4">
                  <p:embed/>
                </p:oleObj>
              </mc:Choice>
              <mc:Fallback>
                <p:oleObj name="Equation" r:id="rId15" imgW="1752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42529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257800" y="38369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linearization of </a:t>
            </a:r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f</a:t>
            </a:r>
            <a:r>
              <a:rPr lang="en-US">
                <a:solidFill>
                  <a:srgbClr val="FF3300"/>
                </a:solidFill>
              </a:rPr>
              <a:t> at </a:t>
            </a:r>
            <a:r>
              <a:rPr lang="en-US" sz="2800" i="1">
                <a:solidFill>
                  <a:srgbClr val="FF3300"/>
                </a:solidFill>
                <a:latin typeface="Times New Roman" pitchFamily="18" charset="0"/>
              </a:rPr>
              <a:t>a</a:t>
            </a:r>
          </a:p>
        </p:txBody>
      </p:sp>
      <p:grpSp>
        <p:nvGrpSpPr>
          <p:cNvPr id="4113" name="Group 17"/>
          <p:cNvGrpSpPr>
            <a:grpSpLocks/>
          </p:cNvGrpSpPr>
          <p:nvPr/>
        </p:nvGrpSpPr>
        <p:grpSpPr bwMode="auto">
          <a:xfrm>
            <a:off x="396875" y="4724400"/>
            <a:ext cx="8305800" cy="625475"/>
            <a:chOff x="250" y="2976"/>
            <a:chExt cx="5232" cy="394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250" y="2982"/>
            <a:ext cx="126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8" name="Equation" r:id="rId17" imgW="825480" imgH="253800" progId="Equation.DSMT4">
                    <p:embed/>
                  </p:oleObj>
                </mc:Choice>
                <mc:Fallback>
                  <p:oleObj name="Equation" r:id="rId17" imgW="825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982"/>
                          <a:ext cx="126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1536" y="2976"/>
              <a:ext cx="3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is the standard linear approximation of </a:t>
              </a:r>
              <a:r>
                <a:rPr lang="en-US" sz="2800" i="1">
                  <a:latin typeface="Times New Roman" pitchFamily="18" charset="0"/>
                </a:rPr>
                <a:t>f</a:t>
              </a:r>
              <a:r>
                <a:rPr lang="en-US"/>
                <a:t> at </a:t>
              </a:r>
              <a:r>
                <a:rPr lang="en-US" sz="2800" i="1">
                  <a:latin typeface="Times New Roman" pitchFamily="18" charset="0"/>
                </a:rPr>
                <a:t>a.</a:t>
              </a:r>
            </a:p>
          </p:txBody>
        </p:sp>
      </p:grpSp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8686800" y="6477000"/>
          <a:ext cx="2921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19" imgW="190440" imgH="139680" progId="Equation.DSMT4">
                  <p:embed/>
                </p:oleObj>
              </mc:Choice>
              <mc:Fallback>
                <p:oleObj name="Equation" r:id="rId19" imgW="1904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6477000"/>
                        <a:ext cx="2921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37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/>
      <p:bldP spid="4116" grpId="0" autoUpdateAnimBg="0"/>
      <p:bldP spid="4114" grpId="0" animBg="1"/>
      <p:bldP spid="4115" grpId="0" animBg="1"/>
      <p:bldP spid="4109" grpId="0" animBg="1"/>
      <p:bldP spid="4104" grpId="0" animBg="1"/>
      <p:bldP spid="4106" grpId="0" animBg="1"/>
      <p:bldP spid="41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36" name="Group 32"/>
          <p:cNvGrpSpPr>
            <a:grpSpLocks/>
          </p:cNvGrpSpPr>
          <p:nvPr/>
        </p:nvGrpSpPr>
        <p:grpSpPr bwMode="auto">
          <a:xfrm>
            <a:off x="2460625" y="2635250"/>
            <a:ext cx="6473825" cy="3232150"/>
            <a:chOff x="1550" y="1660"/>
            <a:chExt cx="4078" cy="2036"/>
          </a:xfrm>
        </p:grpSpPr>
        <p:pic>
          <p:nvPicPr>
            <p:cNvPr id="37991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" y="1660"/>
              <a:ext cx="4078" cy="20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79918" name="Object 14"/>
            <p:cNvGraphicFramePr>
              <a:graphicFrameLocks noChangeAspect="1"/>
            </p:cNvGraphicFramePr>
            <p:nvPr/>
          </p:nvGraphicFramePr>
          <p:xfrm>
            <a:off x="4670" y="1718"/>
            <a:ext cx="73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Equation" r:id="rId4" imgW="622080" imgH="203040" progId="Equation.3">
                    <p:embed/>
                  </p:oleObj>
                </mc:Choice>
                <mc:Fallback>
                  <p:oleObj name="Equation" r:id="rId4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0" y="1718"/>
                          <a:ext cx="73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917" name="Group 13"/>
          <p:cNvGrpSpPr>
            <a:grpSpLocks/>
          </p:cNvGrpSpPr>
          <p:nvPr/>
        </p:nvGrpSpPr>
        <p:grpSpPr bwMode="auto">
          <a:xfrm>
            <a:off x="446088" y="469900"/>
            <a:ext cx="8261350" cy="1060450"/>
            <a:chOff x="281" y="296"/>
            <a:chExt cx="5204" cy="668"/>
          </a:xfrm>
        </p:grpSpPr>
        <p:sp>
          <p:nvSpPr>
            <p:cNvPr id="379907" name="Rectangle 3"/>
            <p:cNvSpPr>
              <a:spLocks noChangeArrowheads="1"/>
            </p:cNvSpPr>
            <p:nvPr/>
          </p:nvSpPr>
          <p:spPr bwMode="auto">
            <a:xfrm>
              <a:off x="281" y="296"/>
              <a:ext cx="520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Suppose we want to find an approximate solution to the equation</a:t>
              </a:r>
            </a:p>
          </p:txBody>
        </p:sp>
        <p:graphicFrame>
          <p:nvGraphicFramePr>
            <p:cNvPr id="379910" name="Object 6"/>
            <p:cNvGraphicFramePr>
              <a:graphicFrameLocks noChangeAspect="1"/>
            </p:cNvGraphicFramePr>
            <p:nvPr/>
          </p:nvGraphicFramePr>
          <p:xfrm>
            <a:off x="2093" y="664"/>
            <a:ext cx="89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6" imgW="609480" imgH="203040" progId="Equation.3">
                    <p:embed/>
                  </p:oleObj>
                </mc:Choice>
                <mc:Fallback>
                  <p:oleObj name="Equation" r:id="rId6" imgW="609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664"/>
                          <a:ext cx="89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930" name="Group 26"/>
          <p:cNvGrpSpPr>
            <a:grpSpLocks/>
          </p:cNvGrpSpPr>
          <p:nvPr/>
        </p:nvGrpSpPr>
        <p:grpSpPr bwMode="auto">
          <a:xfrm>
            <a:off x="186418" y="3260727"/>
            <a:ext cx="2241550" cy="769938"/>
            <a:chOff x="208" y="2041"/>
            <a:chExt cx="1412" cy="485"/>
          </a:xfrm>
        </p:grpSpPr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208" y="2041"/>
              <a:ext cx="141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 dirty="0"/>
                <a:t>The root     </a:t>
              </a:r>
              <a:r>
                <a:rPr lang="en-US" b="1" dirty="0" smtClean="0"/>
                <a:t>      lies </a:t>
              </a:r>
              <a:r>
                <a:rPr lang="en-US" b="1" dirty="0"/>
                <a:t>between </a:t>
              </a:r>
              <a:r>
                <a:rPr lang="en-US" sz="2600" b="1" dirty="0">
                  <a:latin typeface="Times New Roman" pitchFamily="18" charset="0"/>
                </a:rPr>
                <a:t>1</a:t>
              </a:r>
              <a:r>
                <a:rPr lang="en-US" b="1" dirty="0"/>
                <a:t> and </a:t>
              </a:r>
              <a:r>
                <a:rPr lang="en-US" sz="2600" b="1" dirty="0">
                  <a:latin typeface="Times New Roman" pitchFamily="18" charset="0"/>
                </a:rPr>
                <a:t>2</a:t>
              </a:r>
              <a:r>
                <a:rPr lang="en-US" b="1" dirty="0"/>
                <a:t>.</a:t>
              </a:r>
            </a:p>
          </p:txBody>
        </p:sp>
        <p:graphicFrame>
          <p:nvGraphicFramePr>
            <p:cNvPr id="37991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709112"/>
                </p:ext>
              </p:extLst>
            </p:nvPr>
          </p:nvGraphicFramePr>
          <p:xfrm>
            <a:off x="884" y="2062"/>
            <a:ext cx="24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" name="Equation" r:id="rId8" imgW="152280" imgH="139680" progId="Equation.3">
                    <p:embed/>
                  </p:oleObj>
                </mc:Choice>
                <mc:Fallback>
                  <p:oleObj name="Equation" r:id="rId8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62"/>
                          <a:ext cx="242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921" name="Group 17"/>
          <p:cNvGrpSpPr>
            <a:grpSpLocks/>
          </p:cNvGrpSpPr>
          <p:nvPr/>
        </p:nvGrpSpPr>
        <p:grpSpPr bwMode="auto">
          <a:xfrm>
            <a:off x="7693025" y="4191000"/>
            <a:ext cx="328613" cy="387350"/>
            <a:chOff x="4094" y="1984"/>
            <a:chExt cx="207" cy="244"/>
          </a:xfrm>
        </p:grpSpPr>
        <p:graphicFrame>
          <p:nvGraphicFramePr>
            <p:cNvPr id="379914" name="Object 10"/>
            <p:cNvGraphicFramePr>
              <a:graphicFrameLocks noChangeAspect="1"/>
            </p:cNvGraphicFramePr>
            <p:nvPr/>
          </p:nvGraphicFramePr>
          <p:xfrm>
            <a:off x="4094" y="2039"/>
            <a:ext cx="20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" name="Equation" r:id="rId10" imgW="152280" imgH="139680" progId="Equation.3">
                    <p:embed/>
                  </p:oleObj>
                </mc:Choice>
                <mc:Fallback>
                  <p:oleObj name="Equation" r:id="rId10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2039"/>
                          <a:ext cx="20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916" name="Line 12"/>
            <p:cNvSpPr>
              <a:spLocks noChangeShapeType="1"/>
            </p:cNvSpPr>
            <p:nvPr/>
          </p:nvSpPr>
          <p:spPr bwMode="auto">
            <a:xfrm>
              <a:off x="4112" y="198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79926" name="Group 22"/>
          <p:cNvGrpSpPr>
            <a:grpSpLocks/>
          </p:cNvGrpSpPr>
          <p:nvPr/>
        </p:nvGrpSpPr>
        <p:grpSpPr bwMode="auto">
          <a:xfrm>
            <a:off x="434975" y="1579563"/>
            <a:ext cx="8235950" cy="884237"/>
            <a:chOff x="274" y="995"/>
            <a:chExt cx="5188" cy="557"/>
          </a:xfrm>
        </p:grpSpPr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274" y="995"/>
              <a:ext cx="518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To see how the method works, we’ll sketch</a:t>
              </a:r>
            </a:p>
            <a:p>
              <a:pPr>
                <a:tabLst>
                  <a:tab pos="2520950" algn="l"/>
                </a:tabLst>
              </a:pPr>
              <a:r>
                <a:rPr lang="en-US" b="1"/>
                <a:t>using                     .  </a:t>
              </a:r>
            </a:p>
          </p:txBody>
        </p:sp>
        <p:graphicFrame>
          <p:nvGraphicFramePr>
            <p:cNvPr id="3799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765366"/>
                </p:ext>
              </p:extLst>
            </p:nvPr>
          </p:nvGraphicFramePr>
          <p:xfrm>
            <a:off x="3216" y="1004"/>
            <a:ext cx="91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4" name="Equation" r:id="rId12" imgW="622080" imgH="203040" progId="Equation.3">
                    <p:embed/>
                  </p:oleObj>
                </mc:Choice>
                <mc:Fallback>
                  <p:oleObj name="Equation" r:id="rId12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4"/>
                          <a:ext cx="91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925" name="Object 21"/>
            <p:cNvGraphicFramePr>
              <a:graphicFrameLocks noChangeAspect="1"/>
            </p:cNvGraphicFramePr>
            <p:nvPr/>
          </p:nvGraphicFramePr>
          <p:xfrm>
            <a:off x="802" y="1196"/>
            <a:ext cx="170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" name="Equation" r:id="rId14" imgW="1155600" imgH="241200" progId="Equation.3">
                    <p:embed/>
                  </p:oleObj>
                </mc:Choice>
                <mc:Fallback>
                  <p:oleObj name="Equation" r:id="rId14" imgW="1155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196"/>
                          <a:ext cx="170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927" name="Rectangle 23"/>
          <p:cNvSpPr>
            <a:spLocks noChangeArrowheads="1"/>
          </p:cNvSpPr>
          <p:nvPr/>
        </p:nvSpPr>
        <p:spPr bwMode="auto">
          <a:xfrm>
            <a:off x="7213600" y="3175000"/>
            <a:ext cx="1549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9934" name="Group 30"/>
          <p:cNvGrpSpPr>
            <a:grpSpLocks/>
          </p:cNvGrpSpPr>
          <p:nvPr/>
        </p:nvGrpSpPr>
        <p:grpSpPr bwMode="auto">
          <a:xfrm>
            <a:off x="330200" y="4432300"/>
            <a:ext cx="2241550" cy="822325"/>
            <a:chOff x="208" y="2792"/>
            <a:chExt cx="1412" cy="518"/>
          </a:xfrm>
        </p:grpSpPr>
        <p:sp>
          <p:nvSpPr>
            <p:cNvPr id="379932" name="Rectangle 28"/>
            <p:cNvSpPr>
              <a:spLocks noChangeArrowheads="1"/>
            </p:cNvSpPr>
            <p:nvPr/>
          </p:nvSpPr>
          <p:spPr bwMode="auto">
            <a:xfrm>
              <a:off x="208" y="2792"/>
              <a:ext cx="14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We’ll zoom in near </a:t>
              </a:r>
            </a:p>
          </p:txBody>
        </p:sp>
        <p:graphicFrame>
          <p:nvGraphicFramePr>
            <p:cNvPr id="379933" name="Object 29"/>
            <p:cNvGraphicFramePr>
              <a:graphicFrameLocks noChangeAspect="1"/>
            </p:cNvGraphicFramePr>
            <p:nvPr/>
          </p:nvGraphicFramePr>
          <p:xfrm>
            <a:off x="755" y="3079"/>
            <a:ext cx="24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Equation" r:id="rId16" imgW="152280" imgH="139680" progId="Equation.3">
                    <p:embed/>
                  </p:oleObj>
                </mc:Choice>
                <mc:Fallback>
                  <p:oleObj name="Equation" r:id="rId16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3079"/>
                          <a:ext cx="24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13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93" name="Group 65"/>
          <p:cNvGrpSpPr>
            <a:grpSpLocks/>
          </p:cNvGrpSpPr>
          <p:nvPr/>
        </p:nvGrpSpPr>
        <p:grpSpPr bwMode="auto">
          <a:xfrm>
            <a:off x="1087438" y="728663"/>
            <a:ext cx="6926262" cy="3176587"/>
            <a:chOff x="685" y="459"/>
            <a:chExt cx="4363" cy="2001"/>
          </a:xfrm>
        </p:grpSpPr>
        <p:pic>
          <p:nvPicPr>
            <p:cNvPr id="38093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" y="459"/>
              <a:ext cx="4363" cy="2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0944" name="Object 16"/>
            <p:cNvGraphicFramePr>
              <a:graphicFrameLocks noChangeAspect="1"/>
            </p:cNvGraphicFramePr>
            <p:nvPr/>
          </p:nvGraphicFramePr>
          <p:xfrm>
            <a:off x="3959" y="503"/>
            <a:ext cx="67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" name="Equation" r:id="rId4" imgW="622080" imgH="203040" progId="Equation.3">
                    <p:embed/>
                  </p:oleObj>
                </mc:Choice>
                <mc:Fallback>
                  <p:oleObj name="Equation" r:id="rId4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503"/>
                          <a:ext cx="67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0982" name="Group 54"/>
          <p:cNvGrpSpPr>
            <a:grpSpLocks/>
          </p:cNvGrpSpPr>
          <p:nvPr/>
        </p:nvGrpSpPr>
        <p:grpSpPr bwMode="auto">
          <a:xfrm>
            <a:off x="3121025" y="3186113"/>
            <a:ext cx="328613" cy="420687"/>
            <a:chOff x="1966" y="2007"/>
            <a:chExt cx="207" cy="265"/>
          </a:xfrm>
        </p:grpSpPr>
        <p:graphicFrame>
          <p:nvGraphicFramePr>
            <p:cNvPr id="380933" name="Object 5"/>
            <p:cNvGraphicFramePr>
              <a:graphicFrameLocks noChangeAspect="1"/>
            </p:cNvGraphicFramePr>
            <p:nvPr/>
          </p:nvGraphicFramePr>
          <p:xfrm>
            <a:off x="1966" y="2007"/>
            <a:ext cx="20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" name="Equation" r:id="rId6" imgW="152280" imgH="139680" progId="Equation.3">
                    <p:embed/>
                  </p:oleObj>
                </mc:Choice>
                <mc:Fallback>
                  <p:oleObj name="Equation" r:id="rId6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2007"/>
                          <a:ext cx="20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34" name="Line 6"/>
            <p:cNvSpPr>
              <a:spLocks noChangeShapeType="1"/>
            </p:cNvSpPr>
            <p:nvPr/>
          </p:nvSpPr>
          <p:spPr bwMode="auto">
            <a:xfrm>
              <a:off x="2064" y="2192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0936" name="Line 8"/>
          <p:cNvSpPr>
            <a:spLocks noChangeShapeType="1"/>
          </p:cNvSpPr>
          <p:nvPr/>
        </p:nvSpPr>
        <p:spPr bwMode="auto">
          <a:xfrm flipH="1">
            <a:off x="4572000" y="711200"/>
            <a:ext cx="3352800" cy="287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0987" name="Group 59"/>
          <p:cNvGrpSpPr>
            <a:grpSpLocks/>
          </p:cNvGrpSpPr>
          <p:nvPr/>
        </p:nvGrpSpPr>
        <p:grpSpPr bwMode="auto">
          <a:xfrm>
            <a:off x="7073900" y="3465513"/>
            <a:ext cx="463550" cy="530225"/>
            <a:chOff x="4456" y="2183"/>
            <a:chExt cx="292" cy="334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460" y="2266"/>
              <a:ext cx="288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0940" name="Object 12"/>
            <p:cNvGraphicFramePr>
              <a:graphicFrameLocks noChangeAspect="1"/>
            </p:cNvGraphicFramePr>
            <p:nvPr/>
          </p:nvGraphicFramePr>
          <p:xfrm>
            <a:off x="4456" y="2183"/>
            <a:ext cx="2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183"/>
                          <a:ext cx="2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54" name="Line 26"/>
            <p:cNvSpPr>
              <a:spLocks noChangeShapeType="1"/>
            </p:cNvSpPr>
            <p:nvPr/>
          </p:nvSpPr>
          <p:spPr bwMode="auto">
            <a:xfrm>
              <a:off x="4576" y="2192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0986" name="Group 58"/>
          <p:cNvGrpSpPr>
            <a:grpSpLocks/>
          </p:cNvGrpSpPr>
          <p:nvPr/>
        </p:nvGrpSpPr>
        <p:grpSpPr bwMode="auto">
          <a:xfrm>
            <a:off x="4392613" y="3479800"/>
            <a:ext cx="419100" cy="476250"/>
            <a:chOff x="2767" y="2192"/>
            <a:chExt cx="264" cy="300"/>
          </a:xfrm>
        </p:grpSpPr>
        <p:graphicFrame>
          <p:nvGraphicFramePr>
            <p:cNvPr id="380972" name="Object 44"/>
            <p:cNvGraphicFramePr>
              <a:graphicFrameLocks noChangeAspect="1"/>
            </p:cNvGraphicFramePr>
            <p:nvPr/>
          </p:nvGraphicFramePr>
          <p:xfrm>
            <a:off x="2767" y="2193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9" name="Equation" r:id="rId10" imgW="190440" imgH="215640" progId="Equation.3">
                    <p:embed/>
                  </p:oleObj>
                </mc:Choice>
                <mc:Fallback>
                  <p:oleObj name="Equation" r:id="rId10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193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74" name="Line 46"/>
            <p:cNvSpPr>
              <a:spLocks noChangeShapeType="1"/>
            </p:cNvSpPr>
            <p:nvPr/>
          </p:nvSpPr>
          <p:spPr bwMode="auto">
            <a:xfrm>
              <a:off x="2880" y="2192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0976" name="Line 48"/>
          <p:cNvSpPr>
            <a:spLocks noChangeShapeType="1"/>
          </p:cNvSpPr>
          <p:nvPr/>
        </p:nvSpPr>
        <p:spPr bwMode="auto">
          <a:xfrm flipH="1" flipV="1">
            <a:off x="4546600" y="3022600"/>
            <a:ext cx="254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978" name="Line 50"/>
          <p:cNvSpPr>
            <a:spLocks noChangeShapeType="1"/>
          </p:cNvSpPr>
          <p:nvPr/>
        </p:nvSpPr>
        <p:spPr bwMode="auto">
          <a:xfrm flipH="1" flipV="1">
            <a:off x="7259638" y="1320800"/>
            <a:ext cx="4762" cy="2209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0979" name="Line 51"/>
          <p:cNvSpPr>
            <a:spLocks noChangeShapeType="1"/>
          </p:cNvSpPr>
          <p:nvPr/>
        </p:nvSpPr>
        <p:spPr bwMode="auto">
          <a:xfrm flipH="1">
            <a:off x="3581400" y="2209800"/>
            <a:ext cx="2692400" cy="1346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80985" name="Group 57"/>
          <p:cNvGrpSpPr>
            <a:grpSpLocks/>
          </p:cNvGrpSpPr>
          <p:nvPr/>
        </p:nvGrpSpPr>
        <p:grpSpPr bwMode="auto">
          <a:xfrm>
            <a:off x="3413125" y="3479800"/>
            <a:ext cx="447675" cy="476250"/>
            <a:chOff x="2150" y="2192"/>
            <a:chExt cx="282" cy="300"/>
          </a:xfrm>
        </p:grpSpPr>
        <p:graphicFrame>
          <p:nvGraphicFramePr>
            <p:cNvPr id="380980" name="Object 52"/>
            <p:cNvGraphicFramePr>
              <a:graphicFrameLocks noChangeAspect="1"/>
            </p:cNvGraphicFramePr>
            <p:nvPr/>
          </p:nvGraphicFramePr>
          <p:xfrm>
            <a:off x="2150" y="2193"/>
            <a:ext cx="28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2193"/>
                          <a:ext cx="282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981" name="Line 53"/>
            <p:cNvSpPr>
              <a:spLocks noChangeShapeType="1"/>
            </p:cNvSpPr>
            <p:nvPr/>
          </p:nvSpPr>
          <p:spPr bwMode="auto">
            <a:xfrm>
              <a:off x="2256" y="2192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800" y="4114800"/>
            <a:ext cx="8153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Suppose our first estimate is given </a:t>
            </a:r>
            <a:r>
              <a:rPr lang="en-US" sz="2400" b="1" dirty="0" smtClean="0"/>
              <a:t>by</a:t>
            </a:r>
          </a:p>
          <a:p>
            <a:endParaRPr lang="en-US" sz="2400" b="1" dirty="0"/>
          </a:p>
          <a:p>
            <a:r>
              <a:rPr lang="en-US" sz="2400" b="1" dirty="0"/>
              <a:t>We draw the tangent to the curve </a:t>
            </a:r>
            <a:r>
              <a:rPr lang="en-US" sz="2400" b="1" dirty="0" smtClean="0"/>
              <a:t>at</a:t>
            </a:r>
          </a:p>
          <a:p>
            <a:r>
              <a:rPr lang="en-US" sz="2400" b="1" dirty="0"/>
              <a:t>The point where the tangent meets the </a:t>
            </a:r>
            <a:r>
              <a:rPr lang="en-US" sz="2600" b="1" i="1" dirty="0">
                <a:latin typeface="Times New Roman" pitchFamily="18" charset="0"/>
              </a:rPr>
              <a:t>x</a:t>
            </a:r>
            <a:r>
              <a:rPr lang="en-US" sz="2400" b="1" dirty="0"/>
              <a:t>-axis we call </a:t>
            </a:r>
            <a:endParaRPr lang="en-US" sz="2400" b="1" dirty="0" smtClean="0"/>
          </a:p>
          <a:p>
            <a:r>
              <a:rPr lang="en-US" sz="2400" b="1" dirty="0" smtClean="0"/>
              <a:t>  we repeat that to find        …… until we find the root </a:t>
            </a:r>
            <a:endParaRPr lang="en-US" sz="2400" b="1" dirty="0"/>
          </a:p>
          <a:p>
            <a:r>
              <a:rPr lang="en-US" sz="2400" b="1" dirty="0" smtClean="0"/>
              <a:t>  </a:t>
            </a:r>
          </a:p>
          <a:p>
            <a:endParaRPr lang="en-US" dirty="0"/>
          </a:p>
        </p:txBody>
      </p:sp>
      <p:graphicFrame>
        <p:nvGraphicFramePr>
          <p:cNvPr id="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66279"/>
              </p:ext>
            </p:extLst>
          </p:nvPr>
        </p:nvGraphicFramePr>
        <p:xfrm>
          <a:off x="5770562" y="4038600"/>
          <a:ext cx="1006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2" y="4038600"/>
                        <a:ext cx="10064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496068"/>
              </p:ext>
            </p:extLst>
          </p:nvPr>
        </p:nvGraphicFramePr>
        <p:xfrm>
          <a:off x="5638800" y="4786510"/>
          <a:ext cx="41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Equation" r:id="rId16" imgW="190440" imgH="228600" progId="Equation.3">
                  <p:embed/>
                </p:oleObj>
              </mc:Choice>
              <mc:Fallback>
                <p:oleObj name="Equation" r:id="rId16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86510"/>
                        <a:ext cx="41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301888"/>
              </p:ext>
            </p:extLst>
          </p:nvPr>
        </p:nvGraphicFramePr>
        <p:xfrm>
          <a:off x="7627257" y="5185519"/>
          <a:ext cx="419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18" imgW="190440" imgH="215640" progId="Equation.3">
                  <p:embed/>
                </p:oleObj>
              </mc:Choice>
              <mc:Fallback>
                <p:oleObj name="Equation" r:id="rId18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257" y="5185519"/>
                        <a:ext cx="419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889304"/>
              </p:ext>
            </p:extLst>
          </p:nvPr>
        </p:nvGraphicFramePr>
        <p:xfrm>
          <a:off x="3810000" y="5562600"/>
          <a:ext cx="469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20" imgW="203040" imgH="215640" progId="Equation.3">
                  <p:embed/>
                </p:oleObj>
              </mc:Choice>
              <mc:Fallback>
                <p:oleObj name="Equation" r:id="rId20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4699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54"/>
          <p:cNvGrpSpPr>
            <a:grpSpLocks/>
          </p:cNvGrpSpPr>
          <p:nvPr/>
        </p:nvGrpSpPr>
        <p:grpSpPr bwMode="auto">
          <a:xfrm>
            <a:off x="7616144" y="5791200"/>
            <a:ext cx="328613" cy="420687"/>
            <a:chOff x="1966" y="2007"/>
            <a:chExt cx="207" cy="265"/>
          </a:xfrm>
        </p:grpSpPr>
        <p:graphicFrame>
          <p:nvGraphicFramePr>
            <p:cNvPr id="44" name="Object 5"/>
            <p:cNvGraphicFramePr>
              <a:graphicFrameLocks noChangeAspect="1"/>
            </p:cNvGraphicFramePr>
            <p:nvPr/>
          </p:nvGraphicFramePr>
          <p:xfrm>
            <a:off x="1966" y="2007"/>
            <a:ext cx="20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" name="Equation" r:id="rId22" imgW="152280" imgH="139680" progId="Equation.3">
                    <p:embed/>
                  </p:oleObj>
                </mc:Choice>
                <mc:Fallback>
                  <p:oleObj name="Equation" r:id="rId22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2007"/>
                          <a:ext cx="20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2064" y="2192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2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nimBg="1"/>
      <p:bldP spid="380976" grpId="0" animBg="1"/>
      <p:bldP spid="380978" grpId="0" animBg="1"/>
      <p:bldP spid="3809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993" name="Group 41"/>
          <p:cNvGrpSpPr>
            <a:grpSpLocks/>
          </p:cNvGrpSpPr>
          <p:nvPr/>
        </p:nvGrpSpPr>
        <p:grpSpPr bwMode="auto">
          <a:xfrm>
            <a:off x="1036638" y="1549400"/>
            <a:ext cx="6926262" cy="3284538"/>
            <a:chOff x="653" y="976"/>
            <a:chExt cx="4363" cy="2069"/>
          </a:xfrm>
        </p:grpSpPr>
        <p:pic>
          <p:nvPicPr>
            <p:cNvPr id="38196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" y="987"/>
              <a:ext cx="4363" cy="2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1961" name="Object 9"/>
            <p:cNvGraphicFramePr>
              <a:graphicFrameLocks noChangeAspect="1"/>
            </p:cNvGraphicFramePr>
            <p:nvPr/>
          </p:nvGraphicFramePr>
          <p:xfrm>
            <a:off x="2279" y="2103"/>
            <a:ext cx="67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" name="Equation" r:id="rId4" imgW="622080" imgH="203040" progId="Equation.3">
                    <p:embed/>
                  </p:oleObj>
                </mc:Choice>
                <mc:Fallback>
                  <p:oleObj name="Equation" r:id="rId4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2103"/>
                          <a:ext cx="67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64" name="Rectangle 12"/>
            <p:cNvSpPr>
              <a:spLocks noChangeArrowheads="1"/>
            </p:cNvSpPr>
            <p:nvPr/>
          </p:nvSpPr>
          <p:spPr bwMode="auto">
            <a:xfrm>
              <a:off x="4428" y="2794"/>
              <a:ext cx="288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1965" name="Object 13"/>
            <p:cNvGraphicFramePr>
              <a:graphicFrameLocks noChangeAspect="1"/>
            </p:cNvGraphicFramePr>
            <p:nvPr/>
          </p:nvGraphicFramePr>
          <p:xfrm>
            <a:off x="4424" y="2711"/>
            <a:ext cx="2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" name="Equation" r:id="rId6" imgW="190440" imgH="228600" progId="Equation.3">
                    <p:embed/>
                  </p:oleObj>
                </mc:Choice>
                <mc:Fallback>
                  <p:oleObj name="Equation" r:id="rId6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2711"/>
                          <a:ext cx="2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1970" name="Line 18"/>
            <p:cNvSpPr>
              <a:spLocks noChangeShapeType="1"/>
            </p:cNvSpPr>
            <p:nvPr/>
          </p:nvSpPr>
          <p:spPr bwMode="auto">
            <a:xfrm>
              <a:off x="2832" y="2720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1966" name="Line 14"/>
            <p:cNvSpPr>
              <a:spLocks noChangeShapeType="1"/>
            </p:cNvSpPr>
            <p:nvPr/>
          </p:nvSpPr>
          <p:spPr bwMode="auto">
            <a:xfrm>
              <a:off x="4544" y="2720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1967" name="Line 15"/>
            <p:cNvSpPr>
              <a:spLocks noChangeShapeType="1"/>
            </p:cNvSpPr>
            <p:nvPr/>
          </p:nvSpPr>
          <p:spPr bwMode="auto">
            <a:xfrm flipH="1" flipV="1">
              <a:off x="4528" y="1360"/>
              <a:ext cx="16" cy="1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1962" name="Line 10"/>
            <p:cNvSpPr>
              <a:spLocks noChangeShapeType="1"/>
            </p:cNvSpPr>
            <p:nvPr/>
          </p:nvSpPr>
          <p:spPr bwMode="auto">
            <a:xfrm flipH="1">
              <a:off x="2848" y="976"/>
              <a:ext cx="2112" cy="180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1969" name="Object 17"/>
            <p:cNvGraphicFramePr>
              <a:graphicFrameLocks noChangeAspect="1"/>
            </p:cNvGraphicFramePr>
            <p:nvPr/>
          </p:nvGraphicFramePr>
          <p:xfrm>
            <a:off x="2719" y="2721"/>
            <a:ext cx="2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2721"/>
                          <a:ext cx="2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1990" name="Group 38"/>
            <p:cNvGrpSpPr>
              <a:grpSpLocks/>
            </p:cNvGrpSpPr>
            <p:nvPr/>
          </p:nvGrpSpPr>
          <p:grpSpPr bwMode="auto">
            <a:xfrm>
              <a:off x="3749" y="1064"/>
              <a:ext cx="952" cy="357"/>
              <a:chOff x="3749" y="1064"/>
              <a:chExt cx="952" cy="357"/>
            </a:xfrm>
          </p:grpSpPr>
          <p:graphicFrame>
            <p:nvGraphicFramePr>
              <p:cNvPr id="381986" name="Object 34"/>
              <p:cNvGraphicFramePr>
                <a:graphicFrameLocks noChangeAspect="1"/>
              </p:cNvGraphicFramePr>
              <p:nvPr/>
            </p:nvGraphicFramePr>
            <p:xfrm>
              <a:off x="3749" y="1064"/>
              <a:ext cx="793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3" name="Equation" r:id="rId10" imgW="545760" imgH="228600" progId="Equation.3">
                      <p:embed/>
                    </p:oleObj>
                  </mc:Choice>
                  <mc:Fallback>
                    <p:oleObj name="Equation" r:id="rId10" imgW="5457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9" y="1064"/>
                            <a:ext cx="793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1989" name="Rectangle 37"/>
              <p:cNvSpPr>
                <a:spLocks noChangeArrowheads="1"/>
              </p:cNvSpPr>
              <p:nvPr/>
            </p:nvSpPr>
            <p:spPr bwMode="auto">
              <a:xfrm>
                <a:off x="4441" y="1209"/>
                <a:ext cx="26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tabLst>
                    <a:tab pos="2520950" algn="l"/>
                  </a:tabLst>
                </a:pPr>
                <a:r>
                  <a:rPr lang="en-US" sz="1600" b="1"/>
                  <a:t>x</a:t>
                </a:r>
              </a:p>
            </p:txBody>
          </p:sp>
        </p:grpSp>
      </p:grp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547688" y="555625"/>
            <a:ext cx="8185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b="1"/>
              <a:t>To carry out the iteration we need to find the points where the tangents meet the </a:t>
            </a:r>
            <a:r>
              <a:rPr lang="en-US" sz="2600" b="1" i="1">
                <a:latin typeface="Times New Roman" pitchFamily="18" charset="0"/>
              </a:rPr>
              <a:t>x</a:t>
            </a:r>
            <a:r>
              <a:rPr lang="en-US" b="1"/>
              <a:t>-axis.</a:t>
            </a:r>
          </a:p>
        </p:txBody>
      </p:sp>
      <p:grpSp>
        <p:nvGrpSpPr>
          <p:cNvPr id="381983" name="Group 31"/>
          <p:cNvGrpSpPr>
            <a:grpSpLocks/>
          </p:cNvGrpSpPr>
          <p:nvPr/>
        </p:nvGrpSpPr>
        <p:grpSpPr bwMode="auto">
          <a:xfrm>
            <a:off x="1055688" y="4765675"/>
            <a:ext cx="6965950" cy="1030288"/>
            <a:chOff x="665" y="3002"/>
            <a:chExt cx="4388" cy="649"/>
          </a:xfrm>
        </p:grpSpPr>
        <p:sp>
          <p:nvSpPr>
            <p:cNvPr id="381971" name="Rectangle 19"/>
            <p:cNvSpPr>
              <a:spLocks noChangeArrowheads="1"/>
            </p:cNvSpPr>
            <p:nvPr/>
          </p:nvSpPr>
          <p:spPr bwMode="auto">
            <a:xfrm>
              <a:off x="665" y="3155"/>
              <a:ext cx="4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The grad. of the tangent</a:t>
              </a:r>
            </a:p>
          </p:txBody>
        </p:sp>
        <p:graphicFrame>
          <p:nvGraphicFramePr>
            <p:cNvPr id="381974" name="Object 22"/>
            <p:cNvGraphicFramePr>
              <a:graphicFrameLocks noChangeAspect="1"/>
            </p:cNvGraphicFramePr>
            <p:nvPr/>
          </p:nvGraphicFramePr>
          <p:xfrm>
            <a:off x="3201" y="3002"/>
            <a:ext cx="1827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" name="Equation" r:id="rId12" imgW="1257120" imgH="444240" progId="Equation.3">
                    <p:embed/>
                  </p:oleObj>
                </mc:Choice>
                <mc:Fallback>
                  <p:oleObj name="Equation" r:id="rId12" imgW="12571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3002"/>
                          <a:ext cx="1827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1976" name="Object 24"/>
          <p:cNvGraphicFramePr>
            <a:graphicFrameLocks noChangeAspect="1"/>
          </p:cNvGraphicFramePr>
          <p:nvPr/>
        </p:nvGraphicFramePr>
        <p:xfrm>
          <a:off x="3028950" y="5548313"/>
          <a:ext cx="35988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Equation" r:id="rId14" imgW="1562040" imgH="444240" progId="Equation.3">
                  <p:embed/>
                </p:oleObj>
              </mc:Choice>
              <mc:Fallback>
                <p:oleObj name="Equation" r:id="rId14" imgW="1562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548313"/>
                        <a:ext cx="3598863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981" name="Group 29"/>
          <p:cNvGrpSpPr>
            <a:grpSpLocks/>
          </p:cNvGrpSpPr>
          <p:nvPr/>
        </p:nvGrpSpPr>
        <p:grpSpPr bwMode="auto">
          <a:xfrm>
            <a:off x="7327900" y="2057400"/>
            <a:ext cx="438150" cy="2286000"/>
            <a:chOff x="4616" y="1296"/>
            <a:chExt cx="276" cy="1440"/>
          </a:xfrm>
        </p:grpSpPr>
        <p:sp>
          <p:nvSpPr>
            <p:cNvPr id="381977" name="Line 25"/>
            <p:cNvSpPr>
              <a:spLocks noChangeShapeType="1"/>
            </p:cNvSpPr>
            <p:nvPr/>
          </p:nvSpPr>
          <p:spPr bwMode="auto">
            <a:xfrm>
              <a:off x="4640" y="1296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1979" name="Object 27"/>
            <p:cNvGraphicFramePr>
              <a:graphicFrameLocks noChangeAspect="1"/>
            </p:cNvGraphicFramePr>
            <p:nvPr/>
          </p:nvGraphicFramePr>
          <p:xfrm>
            <a:off x="4616" y="1815"/>
            <a:ext cx="27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6" name="Equation" r:id="rId16" imgW="190440" imgH="228600" progId="Equation.3">
                    <p:embed/>
                  </p:oleObj>
                </mc:Choice>
                <mc:Fallback>
                  <p:oleObj name="Equation" r:id="rId16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1815"/>
                          <a:ext cx="27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1982" name="Group 30"/>
          <p:cNvGrpSpPr>
            <a:grpSpLocks/>
          </p:cNvGrpSpPr>
          <p:nvPr/>
        </p:nvGrpSpPr>
        <p:grpSpPr bwMode="auto">
          <a:xfrm>
            <a:off x="4470400" y="3846513"/>
            <a:ext cx="2717800" cy="530225"/>
            <a:chOff x="2816" y="2423"/>
            <a:chExt cx="1712" cy="334"/>
          </a:xfrm>
        </p:grpSpPr>
        <p:sp>
          <p:nvSpPr>
            <p:cNvPr id="381978" name="Line 26"/>
            <p:cNvSpPr>
              <a:spLocks noChangeShapeType="1"/>
            </p:cNvSpPr>
            <p:nvPr/>
          </p:nvSpPr>
          <p:spPr bwMode="auto">
            <a:xfrm>
              <a:off x="2816" y="2688"/>
              <a:ext cx="171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1980" name="Object 28"/>
            <p:cNvGraphicFramePr>
              <a:graphicFrameLocks noChangeAspect="1"/>
            </p:cNvGraphicFramePr>
            <p:nvPr/>
          </p:nvGraphicFramePr>
          <p:xfrm>
            <a:off x="3489" y="2423"/>
            <a:ext cx="73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7" name="Equation" r:id="rId18" imgW="507960" imgH="228600" progId="Equation.3">
                    <p:embed/>
                  </p:oleObj>
                </mc:Choice>
                <mc:Fallback>
                  <p:oleObj name="Equation" r:id="rId18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9" y="2423"/>
                          <a:ext cx="73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434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76200" y="365125"/>
            <a:ext cx="8896124" cy="1030288"/>
            <a:chOff x="201" y="342"/>
            <a:chExt cx="5335" cy="649"/>
          </a:xfrm>
        </p:grpSpPr>
        <p:graphicFrame>
          <p:nvGraphicFramePr>
            <p:cNvPr id="38299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196752"/>
                </p:ext>
              </p:extLst>
            </p:nvPr>
          </p:nvGraphicFramePr>
          <p:xfrm>
            <a:off x="3004" y="342"/>
            <a:ext cx="1955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7" name="Equation" r:id="rId3" imgW="1346040" imgH="444240" progId="Equation.3">
                    <p:embed/>
                  </p:oleObj>
                </mc:Choice>
                <mc:Fallback>
                  <p:oleObj name="Equation" r:id="rId3" imgW="13460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342"/>
                          <a:ext cx="1955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3009" name="Rectangle 33"/>
            <p:cNvSpPr>
              <a:spLocks noChangeArrowheads="1"/>
            </p:cNvSpPr>
            <p:nvPr/>
          </p:nvSpPr>
          <p:spPr bwMode="auto">
            <a:xfrm>
              <a:off x="201" y="511"/>
              <a:ext cx="533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tabLst>
                  <a:tab pos="2520950" algn="l"/>
                </a:tabLst>
              </a:pPr>
              <a:r>
                <a:rPr lang="en-US" b="1" dirty="0"/>
                <a:t>We have                         and we need to find    .     </a:t>
              </a:r>
              <a:r>
                <a:rPr lang="en-US" b="1" dirty="0" smtClean="0"/>
                <a:t>            </a:t>
              </a:r>
              <a:endParaRPr lang="en-US" b="1" dirty="0"/>
            </a:p>
          </p:txBody>
        </p:sp>
        <p:graphicFrame>
          <p:nvGraphicFramePr>
            <p:cNvPr id="383010" name="Object 34"/>
            <p:cNvGraphicFramePr>
              <a:graphicFrameLocks noChangeAspect="1"/>
            </p:cNvGraphicFramePr>
            <p:nvPr/>
          </p:nvGraphicFramePr>
          <p:xfrm>
            <a:off x="5032" y="551"/>
            <a:ext cx="2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551"/>
                          <a:ext cx="27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3018" name="Group 42"/>
          <p:cNvGrpSpPr>
            <a:grpSpLocks/>
          </p:cNvGrpSpPr>
          <p:nvPr/>
        </p:nvGrpSpPr>
        <p:grpSpPr bwMode="auto">
          <a:xfrm>
            <a:off x="1219200" y="3109799"/>
            <a:ext cx="4967288" cy="1100138"/>
            <a:chOff x="268" y="2010"/>
            <a:chExt cx="3129" cy="693"/>
          </a:xfrm>
        </p:grpSpPr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268" y="2010"/>
              <a:ext cx="6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endParaRPr lang="en-US" b="1" dirty="0"/>
            </a:p>
          </p:txBody>
        </p:sp>
        <p:graphicFrame>
          <p:nvGraphicFramePr>
            <p:cNvPr id="383011" name="Object 35"/>
            <p:cNvGraphicFramePr>
              <a:graphicFrameLocks noChangeAspect="1"/>
            </p:cNvGraphicFramePr>
            <p:nvPr/>
          </p:nvGraphicFramePr>
          <p:xfrm>
            <a:off x="1722" y="2063"/>
            <a:ext cx="1675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" name="Equation" r:id="rId7" imgW="1168200" imgH="444240" progId="Equation.3">
                    <p:embed/>
                  </p:oleObj>
                </mc:Choice>
                <mc:Fallback>
                  <p:oleObj name="Equation" r:id="rId7" imgW="11682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2063"/>
                          <a:ext cx="1675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3019" name="Group 43"/>
          <p:cNvGrpSpPr>
            <a:grpSpLocks/>
          </p:cNvGrpSpPr>
          <p:nvPr/>
        </p:nvGrpSpPr>
        <p:grpSpPr bwMode="auto">
          <a:xfrm>
            <a:off x="381000" y="4414043"/>
            <a:ext cx="5018088" cy="1046163"/>
            <a:chOff x="316" y="2646"/>
            <a:chExt cx="3161" cy="659"/>
          </a:xfrm>
        </p:grpSpPr>
        <p:sp>
          <p:nvSpPr>
            <p:cNvPr id="383012" name="Rectangle 36"/>
            <p:cNvSpPr>
              <a:spLocks noChangeArrowheads="1"/>
            </p:cNvSpPr>
            <p:nvPr/>
          </p:nvSpPr>
          <p:spPr bwMode="auto">
            <a:xfrm>
              <a:off x="316" y="2790"/>
              <a:ext cx="1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sz="2400" b="1" dirty="0"/>
                <a:t>Rearranging:</a:t>
              </a:r>
            </a:p>
          </p:txBody>
        </p:sp>
        <p:graphicFrame>
          <p:nvGraphicFramePr>
            <p:cNvPr id="383013" name="Object 37"/>
            <p:cNvGraphicFramePr>
              <a:graphicFrameLocks noChangeAspect="1"/>
            </p:cNvGraphicFramePr>
            <p:nvPr/>
          </p:nvGraphicFramePr>
          <p:xfrm>
            <a:off x="1802" y="2646"/>
            <a:ext cx="1675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" name="Equation" r:id="rId9" imgW="1168200" imgH="457200" progId="Equation.3">
                    <p:embed/>
                  </p:oleObj>
                </mc:Choice>
                <mc:Fallback>
                  <p:oleObj name="Equation" r:id="rId9" imgW="1168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2" y="2646"/>
                          <a:ext cx="1675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3014" name="Object 38"/>
          <p:cNvGraphicFramePr>
            <a:graphicFrameLocks noChangeAspect="1"/>
          </p:cNvGraphicFramePr>
          <p:nvPr/>
        </p:nvGraphicFramePr>
        <p:xfrm>
          <a:off x="5568950" y="4479925"/>
          <a:ext cx="32369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" name="Equation" r:id="rId11" imgW="1422360" imgH="457200" progId="Equation.3">
                  <p:embed/>
                </p:oleObj>
              </mc:Choice>
              <mc:Fallback>
                <p:oleObj name="Equation" r:id="rId11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479925"/>
                        <a:ext cx="323691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3027" name="Group 51"/>
          <p:cNvGrpSpPr>
            <a:grpSpLocks/>
          </p:cNvGrpSpPr>
          <p:nvPr/>
        </p:nvGrpSpPr>
        <p:grpSpPr bwMode="auto">
          <a:xfrm>
            <a:off x="90714" y="506412"/>
            <a:ext cx="8185150" cy="2817813"/>
            <a:chOff x="201" y="-288"/>
            <a:chExt cx="5156" cy="1775"/>
          </a:xfrm>
        </p:grpSpPr>
        <p:sp>
          <p:nvSpPr>
            <p:cNvPr id="383001" name="Rectangle 25"/>
            <p:cNvSpPr>
              <a:spLocks noChangeArrowheads="1"/>
            </p:cNvSpPr>
            <p:nvPr/>
          </p:nvSpPr>
          <p:spPr bwMode="auto">
            <a:xfrm>
              <a:off x="201" y="1194"/>
              <a:ext cx="5156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tabLst>
                  <a:tab pos="2520950" algn="l"/>
                </a:tabLst>
              </a:pPr>
              <a:endParaRPr lang="en-US" b="1" dirty="0"/>
            </a:p>
          </p:txBody>
        </p:sp>
        <p:graphicFrame>
          <p:nvGraphicFramePr>
            <p:cNvPr id="383022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212066"/>
                </p:ext>
              </p:extLst>
            </p:nvPr>
          </p:nvGraphicFramePr>
          <p:xfrm>
            <a:off x="846" y="-288"/>
            <a:ext cx="738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" name="Equation" r:id="rId13" imgW="647640" imgH="393480" progId="Equation.3">
                    <p:embed/>
                  </p:oleObj>
                </mc:Choice>
                <mc:Fallback>
                  <p:oleObj name="Equation" r:id="rId13" imgW="647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-288"/>
                          <a:ext cx="738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30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92023"/>
              </p:ext>
            </p:extLst>
          </p:nvPr>
        </p:nvGraphicFramePr>
        <p:xfrm>
          <a:off x="2641600" y="1828800"/>
          <a:ext cx="447516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Equation" r:id="rId15" imgW="1942920" imgH="444240" progId="Equation.3">
                  <p:embed/>
                </p:oleObj>
              </mc:Choice>
              <mc:Fallback>
                <p:oleObj name="Equation" r:id="rId15" imgW="1942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828800"/>
                        <a:ext cx="4475163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0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28" name="Group 28"/>
          <p:cNvGrpSpPr>
            <a:grpSpLocks/>
          </p:cNvGrpSpPr>
          <p:nvPr/>
        </p:nvGrpSpPr>
        <p:grpSpPr bwMode="auto">
          <a:xfrm>
            <a:off x="1162050" y="593725"/>
            <a:ext cx="4611688" cy="1046163"/>
            <a:chOff x="732" y="374"/>
            <a:chExt cx="2905" cy="659"/>
          </a:xfrm>
        </p:grpSpPr>
        <p:graphicFrame>
          <p:nvGraphicFramePr>
            <p:cNvPr id="384019" name="Object 19"/>
            <p:cNvGraphicFramePr>
              <a:graphicFrameLocks noChangeAspect="1"/>
            </p:cNvGraphicFramePr>
            <p:nvPr/>
          </p:nvGraphicFramePr>
          <p:xfrm>
            <a:off x="1962" y="374"/>
            <a:ext cx="1675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3" name="Equation" r:id="rId3" imgW="1168200" imgH="457200" progId="Equation.3">
                    <p:embed/>
                  </p:oleObj>
                </mc:Choice>
                <mc:Fallback>
                  <p:oleObj name="Equation" r:id="rId3" imgW="1168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374"/>
                          <a:ext cx="1675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4021" name="Rectangle 21"/>
            <p:cNvSpPr>
              <a:spLocks noChangeArrowheads="1"/>
            </p:cNvSpPr>
            <p:nvPr/>
          </p:nvSpPr>
          <p:spPr bwMode="auto">
            <a:xfrm>
              <a:off x="732" y="526"/>
              <a:ext cx="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b="1"/>
                <a:t>So,</a:t>
              </a:r>
            </a:p>
          </p:txBody>
        </p:sp>
      </p:grpSp>
      <p:grpSp>
        <p:nvGrpSpPr>
          <p:cNvPr id="384030" name="Group 30"/>
          <p:cNvGrpSpPr>
            <a:grpSpLocks/>
          </p:cNvGrpSpPr>
          <p:nvPr/>
        </p:nvGrpSpPr>
        <p:grpSpPr bwMode="auto">
          <a:xfrm>
            <a:off x="476250" y="1652588"/>
            <a:ext cx="7702550" cy="547687"/>
            <a:chOff x="300" y="1041"/>
            <a:chExt cx="4852" cy="345"/>
          </a:xfrm>
        </p:grpSpPr>
        <p:sp>
          <p:nvSpPr>
            <p:cNvPr id="384023" name="Rectangle 23"/>
            <p:cNvSpPr>
              <a:spLocks noChangeArrowheads="1"/>
            </p:cNvSpPr>
            <p:nvPr/>
          </p:nvSpPr>
          <p:spPr bwMode="auto">
            <a:xfrm>
              <a:off x="300" y="1041"/>
              <a:ext cx="48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sz="2800" b="1" dirty="0"/>
                <a:t>We just need to alter the subscripts to find    : </a:t>
              </a:r>
            </a:p>
          </p:txBody>
        </p:sp>
        <p:graphicFrame>
          <p:nvGraphicFramePr>
            <p:cNvPr id="384024" name="Object 24"/>
            <p:cNvGraphicFramePr>
              <a:graphicFrameLocks noChangeAspect="1"/>
            </p:cNvGraphicFramePr>
            <p:nvPr/>
          </p:nvGraphicFramePr>
          <p:xfrm>
            <a:off x="4591" y="1059"/>
            <a:ext cx="30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1059"/>
                          <a:ext cx="30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4025" name="Object 25"/>
          <p:cNvGraphicFramePr>
            <a:graphicFrameLocks noChangeAspect="1"/>
          </p:cNvGraphicFramePr>
          <p:nvPr/>
        </p:nvGraphicFramePr>
        <p:xfrm>
          <a:off x="3038475" y="2270125"/>
          <a:ext cx="26590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270125"/>
                        <a:ext cx="265906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6" name="Rectangle 26"/>
          <p:cNvSpPr>
            <a:spLocks noChangeArrowheads="1"/>
          </p:cNvSpPr>
          <p:nvPr/>
        </p:nvSpPr>
        <p:spPr bwMode="auto">
          <a:xfrm>
            <a:off x="552450" y="3151515"/>
            <a:ext cx="3028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sz="2800" b="1" dirty="0" err="1"/>
              <a:t>Generalising</a:t>
            </a:r>
            <a:r>
              <a:rPr lang="en-US" sz="2800" b="1" dirty="0"/>
              <a:t> gives</a:t>
            </a:r>
          </a:p>
        </p:txBody>
      </p:sp>
      <p:graphicFrame>
        <p:nvGraphicFramePr>
          <p:cNvPr id="384027" name="Object 27"/>
          <p:cNvGraphicFramePr>
            <a:graphicFrameLocks noChangeAspect="1"/>
          </p:cNvGraphicFramePr>
          <p:nvPr/>
        </p:nvGraphicFramePr>
        <p:xfrm>
          <a:off x="2854325" y="3844925"/>
          <a:ext cx="29765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9" imgW="1307880" imgH="457200" progId="Equation.3">
                  <p:embed/>
                </p:oleObj>
              </mc:Choice>
              <mc:Fallback>
                <p:oleObj name="Equation" r:id="rId9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844925"/>
                        <a:ext cx="2976563" cy="1046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4033" name="Group 33"/>
          <p:cNvGrpSpPr>
            <a:grpSpLocks/>
          </p:cNvGrpSpPr>
          <p:nvPr/>
        </p:nvGrpSpPr>
        <p:grpSpPr bwMode="auto">
          <a:xfrm>
            <a:off x="501650" y="4827591"/>
            <a:ext cx="7626350" cy="954088"/>
            <a:chOff x="316" y="3041"/>
            <a:chExt cx="4804" cy="601"/>
          </a:xfrm>
        </p:grpSpPr>
        <p:sp>
          <p:nvSpPr>
            <p:cNvPr id="384031" name="Rectangle 31"/>
            <p:cNvSpPr>
              <a:spLocks noChangeArrowheads="1"/>
            </p:cNvSpPr>
            <p:nvPr/>
          </p:nvSpPr>
          <p:spPr bwMode="auto">
            <a:xfrm>
              <a:off x="316" y="3041"/>
              <a:ext cx="480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tabLst>
                  <a:tab pos="2520950" algn="l"/>
                </a:tabLst>
              </a:pPr>
              <a:r>
                <a:rPr lang="en-US" sz="2800" b="1" dirty="0"/>
                <a:t>We don’t need a diagram to use this formula but we must know how to differentiate        . </a:t>
              </a:r>
            </a:p>
          </p:txBody>
        </p:sp>
        <p:graphicFrame>
          <p:nvGraphicFramePr>
            <p:cNvPr id="384032" name="Object 32"/>
            <p:cNvGraphicFramePr>
              <a:graphicFrameLocks noChangeAspect="1"/>
            </p:cNvGraphicFramePr>
            <p:nvPr/>
          </p:nvGraphicFramePr>
          <p:xfrm>
            <a:off x="3687" y="3325"/>
            <a:ext cx="52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7" name="Equation" r:id="rId11" imgW="368280" imgH="203040" progId="Equation.3">
                    <p:embed/>
                  </p:oleObj>
                </mc:Choice>
                <mc:Fallback>
                  <p:oleObj name="Equation" r:id="rId11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3325"/>
                          <a:ext cx="52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4035" name="Rectangle 35"/>
          <p:cNvSpPr>
            <a:spLocks noChangeArrowheads="1"/>
          </p:cNvSpPr>
          <p:nvPr/>
        </p:nvSpPr>
        <p:spPr bwMode="auto">
          <a:xfrm>
            <a:off x="450850" y="5648038"/>
            <a:ext cx="7626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520950" algn="l"/>
              </a:tabLst>
            </a:pPr>
            <a:r>
              <a:rPr lang="en-US" sz="3200" b="1" dirty="0"/>
              <a:t>Convergence is often very fast. </a:t>
            </a:r>
          </a:p>
        </p:txBody>
      </p:sp>
    </p:spTree>
    <p:extLst>
      <p:ext uri="{BB962C8B-B14F-4D97-AF65-F5344CB8AC3E}">
        <p14:creationId xmlns:p14="http://schemas.microsoft.com/office/powerpoint/2010/main" val="3095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609600"/>
                <a:ext cx="7848600" cy="499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i="1" dirty="0" smtClean="0">
                  <a:latin typeface="Cambria Math"/>
                </a:endParaRPr>
              </a:p>
              <a:p>
                <a:r>
                  <a:rPr lang="en-US" sz="2800" i="1" dirty="0" smtClean="0">
                    <a:latin typeface="Cambria Math"/>
                  </a:rPr>
                  <a:t>Newton </a:t>
                </a:r>
                <a:r>
                  <a:rPr lang="en-US" sz="2800" i="1" dirty="0" err="1" smtClean="0">
                    <a:latin typeface="Cambria Math"/>
                  </a:rPr>
                  <a:t>Raphson</a:t>
                </a:r>
                <a:r>
                  <a:rPr lang="en-US" sz="2800" i="1" dirty="0" smtClean="0">
                    <a:latin typeface="Cambria Math"/>
                  </a:rPr>
                  <a:t> is used to find the </a:t>
                </a:r>
                <a:r>
                  <a:rPr lang="en-US" sz="2800" i="1" dirty="0" err="1" smtClean="0">
                    <a:latin typeface="Cambria Math"/>
                  </a:rPr>
                  <a:t>argmax</a:t>
                </a:r>
                <a:r>
                  <a:rPr lang="en-US" sz="2800" i="1" dirty="0" smtClean="0">
                    <a:latin typeface="Cambria Math"/>
                  </a:rPr>
                  <a:t> and </a:t>
                </a:r>
                <a:r>
                  <a:rPr lang="en-US" sz="2800" i="1" dirty="0" err="1" smtClean="0">
                    <a:latin typeface="Cambria Math"/>
                  </a:rPr>
                  <a:t>arg</a:t>
                </a:r>
                <a:r>
                  <a:rPr lang="en-US" sz="2800" i="1" dirty="0" smtClean="0">
                    <a:latin typeface="Cambria Math"/>
                  </a:rPr>
                  <a:t> min using  the following  equation:</a:t>
                </a:r>
                <a:endParaRPr lang="en-US" sz="2800" i="1" dirty="0">
                  <a:latin typeface="Cambria Math"/>
                </a:endParaRPr>
              </a:p>
              <a:p>
                <a:endParaRPr lang="en-US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   −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′′(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𝐸𝑟𝑟𝑜𝑟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𝑎𝑏𝑠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  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∗100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"/>
                <a:ext cx="7848600" cy="4995406"/>
              </a:xfrm>
              <a:prstGeom prst="rect">
                <a:avLst/>
              </a:prstGeom>
              <a:blipFill rotWithShape="1">
                <a:blip r:embed="rId2"/>
                <a:stretch>
                  <a:fillRect l="-1632" t="-1221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4" name="Group 24"/>
          <p:cNvGrpSpPr>
            <a:grpSpLocks/>
          </p:cNvGrpSpPr>
          <p:nvPr/>
        </p:nvGrpSpPr>
        <p:grpSpPr bwMode="auto">
          <a:xfrm>
            <a:off x="457200" y="1271588"/>
            <a:ext cx="5275263" cy="552450"/>
            <a:chOff x="288" y="801"/>
            <a:chExt cx="3323" cy="348"/>
          </a:xfrm>
        </p:grpSpPr>
        <p:sp>
          <p:nvSpPr>
            <p:cNvPr id="389123" name="Rectangle 3"/>
            <p:cNvSpPr>
              <a:spLocks noChangeArrowheads="1"/>
            </p:cNvSpPr>
            <p:nvPr/>
          </p:nvSpPr>
          <p:spPr bwMode="auto">
            <a:xfrm>
              <a:off x="288" y="82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tabLst>
                  <a:tab pos="2520950" algn="l"/>
                </a:tabLst>
              </a:pPr>
              <a:r>
                <a:rPr lang="en-US" b="1"/>
                <a:t>Solution:  Let</a:t>
              </a:r>
            </a:p>
          </p:txBody>
        </p:sp>
        <p:graphicFrame>
          <p:nvGraphicFramePr>
            <p:cNvPr id="389135" name="Object 15"/>
            <p:cNvGraphicFramePr>
              <a:graphicFrameLocks noChangeAspect="1"/>
            </p:cNvGraphicFramePr>
            <p:nvPr/>
          </p:nvGraphicFramePr>
          <p:xfrm>
            <a:off x="1702" y="801"/>
            <a:ext cx="19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3" name="Equation" r:id="rId3" imgW="1333440" imgH="241200" progId="Equation.3">
                    <p:embed/>
                  </p:oleObj>
                </mc:Choice>
                <mc:Fallback>
                  <p:oleObj name="Equation" r:id="rId3" imgW="1333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801"/>
                          <a:ext cx="19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43" name="Group 23"/>
          <p:cNvGrpSpPr>
            <a:grpSpLocks/>
          </p:cNvGrpSpPr>
          <p:nvPr/>
        </p:nvGrpSpPr>
        <p:grpSpPr bwMode="auto">
          <a:xfrm>
            <a:off x="508000" y="687388"/>
            <a:ext cx="4797425" cy="561975"/>
            <a:chOff x="320" y="433"/>
            <a:chExt cx="3022" cy="354"/>
          </a:xfrm>
        </p:grpSpPr>
        <p:graphicFrame>
          <p:nvGraphicFramePr>
            <p:cNvPr id="389127" name="Object 7"/>
            <p:cNvGraphicFramePr>
              <a:graphicFrameLocks noChangeAspect="1"/>
            </p:cNvGraphicFramePr>
            <p:nvPr/>
          </p:nvGraphicFramePr>
          <p:xfrm>
            <a:off x="844" y="433"/>
            <a:ext cx="167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4" name="Equation" r:id="rId5" imgW="1168200" imgH="241200" progId="Equation.3">
                    <p:embed/>
                  </p:oleObj>
                </mc:Choice>
                <mc:Fallback>
                  <p:oleObj name="Equation" r:id="rId5" imgW="1168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433"/>
                          <a:ext cx="167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28" name="Object 8"/>
            <p:cNvGraphicFramePr>
              <a:graphicFrameLocks noChangeAspect="1"/>
            </p:cNvGraphicFramePr>
            <p:nvPr/>
          </p:nvGraphicFramePr>
          <p:xfrm>
            <a:off x="2705" y="458"/>
            <a:ext cx="637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5" name="Equation" r:id="rId7" imgW="444240" imgH="228600" progId="Equation.3">
                    <p:embed/>
                  </p:oleObj>
                </mc:Choice>
                <mc:Fallback>
                  <p:oleObj name="Equation" r:id="rId7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458"/>
                          <a:ext cx="637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36" name="Rectangle 16"/>
            <p:cNvSpPr>
              <a:spLocks noChangeArrowheads="1"/>
            </p:cNvSpPr>
            <p:nvPr/>
          </p:nvSpPr>
          <p:spPr bwMode="auto">
            <a:xfrm>
              <a:off x="320" y="456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tabLst>
                  <a:tab pos="2520950" algn="l"/>
                </a:tabLst>
              </a:pPr>
              <a:r>
                <a:rPr lang="en-US" b="1"/>
                <a:t>(a)</a:t>
              </a:r>
            </a:p>
          </p:txBody>
        </p:sp>
      </p:grpSp>
      <p:graphicFrame>
        <p:nvGraphicFramePr>
          <p:cNvPr id="389137" name="Object 17"/>
          <p:cNvGraphicFramePr>
            <a:graphicFrameLocks noChangeAspect="1"/>
          </p:cNvGraphicFramePr>
          <p:nvPr/>
        </p:nvGraphicFramePr>
        <p:xfrm>
          <a:off x="1789113" y="1779588"/>
          <a:ext cx="3435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Equation" r:id="rId9" imgW="1511280" imgH="241200" progId="Equation.3">
                  <p:embed/>
                </p:oleObj>
              </mc:Choice>
              <mc:Fallback>
                <p:oleObj name="Equation" r:id="rId9" imgW="1511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779588"/>
                        <a:ext cx="3435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8" name="Object 18"/>
          <p:cNvGraphicFramePr>
            <a:graphicFrameLocks noChangeAspect="1"/>
          </p:cNvGraphicFramePr>
          <p:nvPr/>
        </p:nvGraphicFramePr>
        <p:xfrm>
          <a:off x="365125" y="2397125"/>
          <a:ext cx="29765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Equation" r:id="rId11" imgW="1307880" imgH="457200" progId="Equation.3">
                  <p:embed/>
                </p:oleObj>
              </mc:Choice>
              <mc:Fallback>
                <p:oleObj name="Equation" r:id="rId11" imgW="1307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397125"/>
                        <a:ext cx="2976563" cy="1046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9" name="Object 19"/>
          <p:cNvGraphicFramePr>
            <a:graphicFrameLocks noChangeAspect="1"/>
          </p:cNvGraphicFramePr>
          <p:nvPr/>
        </p:nvGraphicFramePr>
        <p:xfrm>
          <a:off x="2201863" y="3076575"/>
          <a:ext cx="49974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Equation" r:id="rId13" imgW="2197080" imgH="507960" progId="Equation.3">
                  <p:embed/>
                </p:oleObj>
              </mc:Choice>
              <mc:Fallback>
                <p:oleObj name="Equation" r:id="rId13" imgW="2197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076575"/>
                        <a:ext cx="499745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0" name="Object 20"/>
          <p:cNvGraphicFramePr>
            <a:graphicFrameLocks noChangeAspect="1"/>
          </p:cNvGraphicFramePr>
          <p:nvPr/>
        </p:nvGraphicFramePr>
        <p:xfrm>
          <a:off x="3487738" y="4173538"/>
          <a:ext cx="49672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Equation" r:id="rId15" imgW="2184120" imgH="482400" progId="Equation.3">
                  <p:embed/>
                </p:oleObj>
              </mc:Choice>
              <mc:Fallback>
                <p:oleObj name="Equation" r:id="rId15" imgW="2184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173538"/>
                        <a:ext cx="496728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1" name="Object 21"/>
          <p:cNvGraphicFramePr>
            <a:graphicFrameLocks noChangeAspect="1"/>
          </p:cNvGraphicFramePr>
          <p:nvPr/>
        </p:nvGraphicFramePr>
        <p:xfrm>
          <a:off x="633413" y="5375275"/>
          <a:ext cx="71675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Equation" r:id="rId17" imgW="3149280" imgH="228600" progId="Equation.3">
                  <p:embed/>
                </p:oleObj>
              </mc:Choice>
              <mc:Fallback>
                <p:oleObj name="Equation" r:id="rId17" imgW="314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375275"/>
                        <a:ext cx="71675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2" name="Object 22"/>
          <p:cNvGraphicFramePr>
            <a:graphicFrameLocks noChangeAspect="1"/>
          </p:cNvGraphicFramePr>
          <p:nvPr/>
        </p:nvGraphicFramePr>
        <p:xfrm>
          <a:off x="2700338" y="5888038"/>
          <a:ext cx="3641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Equation" r:id="rId19" imgW="1600200" imgH="203040" progId="Equation.3">
                  <p:embed/>
                </p:oleObj>
              </mc:Choice>
              <mc:Fallback>
                <p:oleObj name="Equation" r:id="rId19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88038"/>
                        <a:ext cx="3641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14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383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Thamira Hindo</dc:creator>
  <cp:lastModifiedBy>Thamira Hindo</cp:lastModifiedBy>
  <cp:revision>32</cp:revision>
  <dcterms:created xsi:type="dcterms:W3CDTF">2006-08-16T00:00:00Z</dcterms:created>
  <dcterms:modified xsi:type="dcterms:W3CDTF">2016-10-25T17:39:47Z</dcterms:modified>
</cp:coreProperties>
</file>