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12"/>
  </p:handoutMasterIdLst>
  <p:sldIdLst>
    <p:sldId id="280" r:id="rId2"/>
    <p:sldId id="295" r:id="rId3"/>
    <p:sldId id="281" r:id="rId4"/>
    <p:sldId id="291" r:id="rId5"/>
    <p:sldId id="292" r:id="rId6"/>
    <p:sldId id="296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amira_hindi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Vertical Treavel of the arm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790529308836397"/>
          <c:y val="0.18542833187518226"/>
          <c:w val="0.63605249343832015"/>
          <c:h val="0.60042031204432789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Sheet1!$J$7:$J$11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xVal>
          <c:yVal>
            <c:numRef>
              <c:f>Sheet1!$M$8</c:f>
              <c:numCache>
                <c:formatCode>General</c:formatCode>
                <c:ptCount val="1"/>
                <c:pt idx="0">
                  <c:v>0.98813728984440041</c:v>
                </c:pt>
              </c:numCache>
            </c:numRef>
          </c:yVal>
          <c:smooth val="1"/>
        </c:ser>
        <c:ser>
          <c:idx val="1"/>
          <c:order val="1"/>
          <c:xVal>
            <c:numRef>
              <c:f>Sheet1!$J$7:$J$11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xVal>
          <c:yVal>
            <c:numRef>
              <c:f>Sheet1!$M$7:$M$11</c:f>
              <c:numCache>
                <c:formatCode>General</c:formatCode>
                <c:ptCount val="5"/>
                <c:pt idx="0">
                  <c:v>0</c:v>
                </c:pt>
                <c:pt idx="1">
                  <c:v>0.98813728984440041</c:v>
                </c:pt>
                <c:pt idx="2">
                  <c:v>1.8954510251308798</c:v>
                </c:pt>
                <c:pt idx="3">
                  <c:v>2.3083851457047939</c:v>
                </c:pt>
                <c:pt idx="4">
                  <c:v>3.9999053941126577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625088"/>
        <c:axId val="167627008"/>
      </c:scatterChart>
      <c:valAx>
        <c:axId val="1676250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627008"/>
        <c:crosses val="autoZero"/>
        <c:crossBetween val="midCat"/>
      </c:valAx>
      <c:valAx>
        <c:axId val="167627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Height,( 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625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2E923B8-3EBE-42D3-A25A-755E6E27A88A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0983121-6EF8-445C-BB22-CC9ED8965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B4B4-E36C-4447-B68A-B94AD18B8ABE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A5B9D-6810-47D4-8098-CD177FDBC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B37F8-736A-4E69-BC6B-E1A2A9D04D3A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CAD4F-BB9B-4D3D-9D44-68C43A747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1879-7426-433A-A6EF-49E294C1090C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1D66A-A82A-4060-8EC9-BC5DBC693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FEA1A-B2AD-43B1-9D35-867425AF15D1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DA1AF-74B9-4BE7-809D-674FE7DAE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064F-958B-4FA5-A29F-07CACDB136C3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875E8-300E-485D-B4DF-A0519C390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EEC21-2471-4761-9F5D-B34FD753D3F3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5B461-9C67-4B27-81EB-C145F7203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33348-0743-4074-BE32-77CAB496193B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C3842-EEE9-45AD-B0A7-D08D26DF7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C63E-FC6F-45D2-BD13-9635EC6A4145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A6965-CA7E-4687-BF33-11D4410FF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42D2-4F87-4F85-A21C-F78E89F0FE75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F1ED7-4FD4-4D4A-A147-C24819DB3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BD04-5E5D-4DA6-B358-3E1882E4F4A2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54CAD-BE50-475E-8E9A-D55D72DFE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64A35-DA21-4DFD-A57E-C93D9BE31FBB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9FB19-82FD-44BB-9378-84A5D0E7F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AF3E-1899-4099-8698-578A347EB1C1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9028C-4649-4323-B5E6-AF355363B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8E2DE1AD-444B-444C-83FE-5EEF244293AC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E4379274-D79D-4E4B-BAC6-D9F29E8A6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7hjj19t3R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533400"/>
            <a:ext cx="8229600" cy="5943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CPSC131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Numerical Methods with MATLAB</a:t>
            </a:r>
          </a:p>
          <a:p>
            <a:pPr algn="ctr"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Instructor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Thamira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Hindo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PhD</a:t>
            </a:r>
          </a:p>
          <a:p>
            <a:pPr algn="ctr"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Graduated in May 2014,  Electrical and Computer Engineering,  Michigan State University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t">
              <a:buNone/>
            </a:pPr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Upon 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successful completion of the course, the student should to able to: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 decompose a problem and identify an appropriate solution.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2. identify appropriate MATLAB or EXCEL tools and demonstrate an ability to apply these tools to a given problem.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3. apply numerical methods in order to solve problems in engineering and science.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4.  Build a MATLAB GUI.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06437"/>
              </p:ext>
            </p:extLst>
          </p:nvPr>
        </p:nvGraphicFramePr>
        <p:xfrm>
          <a:off x="457200" y="304800"/>
          <a:ext cx="8153398" cy="4571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218"/>
                <a:gridCol w="741218"/>
                <a:gridCol w="741218"/>
                <a:gridCol w="741218"/>
                <a:gridCol w="741218"/>
                <a:gridCol w="741218"/>
                <a:gridCol w="741218"/>
                <a:gridCol w="678873"/>
                <a:gridCol w="803563"/>
                <a:gridCol w="741218"/>
                <a:gridCol w="741218"/>
              </a:tblGrid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degree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radian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0.094248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0.181514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1.895451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0.221657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2.308385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0.258309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2.68218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89529385"/>
              </p:ext>
            </p:extLst>
          </p:nvPr>
        </p:nvGraphicFramePr>
        <p:xfrm>
          <a:off x="1818028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5029200"/>
            <a:ext cx="2862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 smtClean="0">
                <a:solidFill>
                  <a:schemeClr val="accent2"/>
                </a:solidFill>
                <a:latin typeface="Calibri"/>
              </a:rPr>
              <a:t>Using goal and seek :</a:t>
            </a:r>
          </a:p>
          <a:p>
            <a:pPr fontAlgn="b"/>
            <a:r>
              <a:rPr lang="en-US" dirty="0" smtClean="0">
                <a:solidFill>
                  <a:srgbClr val="000000"/>
                </a:solidFill>
                <a:latin typeface="Calibri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y=4 then rotation =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22.392</a:t>
            </a:r>
          </a:p>
          <a:p>
            <a:pPr fontAlgn="b"/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715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Do your assignment  and drop your EXCEL file in drop box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2418" y="0"/>
            <a:ext cx="3940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kern="0" dirty="0">
                <a:solidFill>
                  <a:schemeClr val="tx2"/>
                </a:solidFill>
              </a:rPr>
              <a:t>Computational Thinking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86042" y="523220"/>
            <a:ext cx="413253" cy="496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582" y="999973"/>
            <a:ext cx="8077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kern="0" dirty="0" smtClean="0">
                <a:solidFill>
                  <a:schemeClr val="accent6"/>
                </a:solidFill>
              </a:rPr>
              <a:t>Means find the ways of solving problems and designing systems</a:t>
            </a:r>
          </a:p>
          <a:p>
            <a:pPr marL="285750" indent="-285750">
              <a:buFontTx/>
              <a:buChar char="-"/>
            </a:pPr>
            <a:endParaRPr lang="en-US" kern="0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means thinking algorithmically and with the ability to apply mathematical concepts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To understand Computations, </a:t>
            </a:r>
            <a:r>
              <a:rPr lang="en-US" sz="2800" b="1" dirty="0" smtClean="0"/>
              <a:t>numerical methods </a:t>
            </a:r>
            <a:r>
              <a:rPr lang="en-US" dirty="0" smtClean="0"/>
              <a:t>are used to: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4" y="3276600"/>
            <a:ext cx="3158836" cy="286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4182" y="611571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</a:t>
            </a:r>
            <a:r>
              <a:rPr lang="en-US" dirty="0" smtClean="0"/>
              <a:t>problems using Gaussian elimination</a:t>
            </a:r>
            <a:endParaRPr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85" y="3154559"/>
            <a:ext cx="3237270" cy="249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01628" y="6003391"/>
            <a:ext cx="428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mathematical </a:t>
            </a:r>
            <a:r>
              <a:rPr lang="en-US" dirty="0" smtClean="0"/>
              <a:t>function using curve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825835" y="304800"/>
            <a:ext cx="5081207" cy="533400"/>
          </a:xfrm>
        </p:spPr>
        <p:txBody>
          <a:bodyPr anchor="b"/>
          <a:lstStyle/>
          <a:p>
            <a:pPr eaLnBrk="1" hangingPunct="1"/>
            <a:r>
              <a:rPr lang="en-US" sz="3200" b="1" dirty="0" smtClean="0"/>
              <a:t>Numerical Methods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4" y="3195747"/>
            <a:ext cx="2424123" cy="242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71" y="3690336"/>
            <a:ext cx="3852064" cy="192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95204" y="5883518"/>
            <a:ext cx="358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roots of a function </a:t>
            </a:r>
            <a:r>
              <a:rPr lang="en-US" dirty="0" smtClean="0"/>
              <a:t>using Newton’s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919" y="5619870"/>
            <a:ext cx="285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the solution of a first-order differential </a:t>
            </a:r>
            <a:r>
              <a:rPr lang="en-US" dirty="0" smtClean="0"/>
              <a:t>using Euler’s Method</a:t>
            </a:r>
            <a:endParaRPr lang="en-US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87" y="838200"/>
            <a:ext cx="213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91000" y="16002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approximate the area under the graph of a function </a:t>
            </a:r>
            <a:endParaRPr lang="en-US" dirty="0" smtClean="0"/>
          </a:p>
          <a:p>
            <a:r>
              <a:rPr lang="en-US" dirty="0" smtClean="0"/>
              <a:t>Trapezoidal </a:t>
            </a:r>
            <a:r>
              <a:rPr lang="en-US" dirty="0"/>
              <a:t>and Simpson’s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222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About MATLAB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cs typeface="Arial" charset="0"/>
              </a:rPr>
              <a:t>Programming language for math, science, and engineering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Origin: </a:t>
            </a:r>
            <a:r>
              <a:rPr lang="en-US" sz="2000" u="sng" dirty="0" smtClean="0">
                <a:latin typeface="Arial" charset="0"/>
                <a:cs typeface="Arial" charset="0"/>
              </a:rPr>
              <a:t>Mat</a:t>
            </a:r>
            <a:r>
              <a:rPr lang="en-US" sz="2000" dirty="0" smtClean="0">
                <a:latin typeface="Arial" charset="0"/>
                <a:cs typeface="Arial" charset="0"/>
              </a:rPr>
              <a:t>rix </a:t>
            </a:r>
            <a:r>
              <a:rPr lang="en-US" sz="2000" u="sng" dirty="0" smtClean="0">
                <a:latin typeface="Arial" charset="0"/>
                <a:cs typeface="Arial" charset="0"/>
              </a:rPr>
              <a:t>Lab</a:t>
            </a:r>
            <a:r>
              <a:rPr lang="en-US" sz="2000" dirty="0" smtClean="0">
                <a:latin typeface="Arial" charset="0"/>
                <a:cs typeface="Arial" charset="0"/>
              </a:rPr>
              <a:t>oratory (Cleve </a:t>
            </a:r>
            <a:r>
              <a:rPr lang="en-US" sz="2000" dirty="0" err="1" smtClean="0">
                <a:latin typeface="Arial" charset="0"/>
                <a:cs typeface="Arial" charset="0"/>
              </a:rPr>
              <a:t>Moler</a:t>
            </a:r>
            <a:r>
              <a:rPr lang="en-US" sz="2000" dirty="0" smtClean="0">
                <a:latin typeface="Arial" charset="0"/>
                <a:cs typeface="Arial" charset="0"/>
              </a:rPr>
              <a:t> &amp; Jack Little)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Rapid development of software tools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Many built-in math, science, engineering functions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Built-in graphics and graphical user interface </a:t>
            </a:r>
            <a:r>
              <a:rPr lang="en-US" dirty="0" smtClean="0">
                <a:latin typeface="Arial" charset="0"/>
                <a:cs typeface="Arial" charset="0"/>
              </a:rPr>
              <a:t>(GUI) design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400800"/>
            <a:ext cx="457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5802A4-EC0F-4641-9BF2-6A3B000CFECC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4933803" cy="265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532" y="3352800"/>
            <a:ext cx="31855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6126163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 GUI Tools Workshop</a:t>
            </a:r>
            <a:endParaRPr lang="en-US" sz="1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222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Engineering Models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88" y="1752600"/>
            <a:ext cx="5484812" cy="40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923925" y="5859463"/>
            <a:ext cx="4075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experimentation and data analysis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10175" y="5859463"/>
            <a:ext cx="194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“laws of nature”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762125" y="1076325"/>
            <a:ext cx="595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Arial" charset="0"/>
              </a:rPr>
              <a:t>Model: approximation to real world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5" y="6299008"/>
            <a:ext cx="2275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 GUI Tools Workshop</a:t>
            </a:r>
          </a:p>
        </p:txBody>
      </p:sp>
    </p:spTree>
    <p:extLst>
      <p:ext uri="{BB962C8B-B14F-4D97-AF65-F5344CB8AC3E}">
        <p14:creationId xmlns:p14="http://schemas.microsoft.com/office/powerpoint/2010/main" val="2465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diagram and level contr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9043"/>
            <a:ext cx="7853483" cy="257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0656" y="3244334"/>
            <a:ext cx="7624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design variable: flow </a:t>
            </a:r>
            <a:r>
              <a:rPr lang="en-US" dirty="0" smtClean="0"/>
              <a:t>rate </a:t>
            </a:r>
            <a:endParaRPr lang="en-US" dirty="0" smtClean="0"/>
          </a:p>
          <a:p>
            <a:r>
              <a:rPr lang="en-US" dirty="0"/>
              <a:t>The environmental variables </a:t>
            </a:r>
            <a:r>
              <a:rPr lang="en-US" dirty="0" smtClean="0"/>
              <a:t>are the pump and valves </a:t>
            </a:r>
            <a:r>
              <a:rPr lang="en-US" dirty="0" smtClean="0"/>
              <a:t>condition </a:t>
            </a:r>
          </a:p>
          <a:p>
            <a:r>
              <a:rPr lang="en-US" dirty="0" smtClean="0"/>
              <a:t>Control </a:t>
            </a:r>
            <a:r>
              <a:rPr lang="en-US" dirty="0" smtClean="0"/>
              <a:t>system theory  in adjusting level or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Behavioral variables are </a:t>
            </a:r>
            <a:r>
              <a:rPr lang="en-US" dirty="0"/>
              <a:t>: </a:t>
            </a:r>
            <a:r>
              <a:rPr lang="en-US" dirty="0" smtClean="0"/>
              <a:t>level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60596" y="186596"/>
            <a:ext cx="5248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hlinkClick r:id="rId3" tooltip="System Dynamics and Control: Module 3 - Mathematical Modeling Part I"/>
              </a:rPr>
              <a:t>Dynamic and Control system for level</a:t>
            </a:r>
            <a:endParaRPr lang="en-US" sz="2400" u="sng" dirty="0" smtClean="0">
              <a:solidFill>
                <a:schemeClr val="accent2"/>
              </a:solidFill>
              <a:hlinkClick r:id="rId3" tooltip="System Dynamics and Control: Module 3 - Mathematical Modeling Part I"/>
            </a:endParaRPr>
          </a:p>
        </p:txBody>
      </p:sp>
      <p:pic>
        <p:nvPicPr>
          <p:cNvPr id="2059" name="Picture 11" descr="Image result for electrical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3200400" cy="23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66999" y="4419600"/>
            <a:ext cx="3218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design variable is the input Voltage. The environmental </a:t>
            </a:r>
            <a:r>
              <a:rPr lang="en-US" dirty="0" smtClean="0"/>
              <a:t>variables are the resistance , capacitance, power supply  and inductor using electrical fundamental </a:t>
            </a:r>
            <a:r>
              <a:rPr lang="en-US" dirty="0" smtClean="0"/>
              <a:t>theories.  </a:t>
            </a:r>
            <a:r>
              <a:rPr lang="en-US" dirty="0" smtClean="0"/>
              <a:t>Then the  output variable is the current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098062"/>
            <a:ext cx="2552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solidFill>
                  <a:schemeClr val="accent2"/>
                </a:solidFill>
                <a:hlinkClick r:id="rId3" tooltip="System Dynamics and Control: Module 3 - Mathematical Modeling Part I"/>
              </a:rPr>
              <a:t>Electrical system</a:t>
            </a:r>
            <a:endParaRPr lang="en-US" sz="2400" u="sng" dirty="0" smtClean="0">
              <a:solidFill>
                <a:schemeClr val="accent2"/>
              </a:solidFill>
              <a:hlinkClick r:id="rId3" tooltip="System Dynamics and Control: Module 3 - Mathematical Modeling Part I"/>
            </a:endParaRPr>
          </a:p>
        </p:txBody>
      </p:sp>
    </p:spTree>
    <p:extLst>
      <p:ext uri="{BB962C8B-B14F-4D97-AF65-F5344CB8AC3E}">
        <p14:creationId xmlns:p14="http://schemas.microsoft.com/office/powerpoint/2010/main" val="21552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672" y="0"/>
            <a:ext cx="808412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Basic EXCEL </a:t>
            </a:r>
            <a:r>
              <a:rPr lang="en-US" b="1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- Spreadsheet is a grid designed to hold values</a:t>
            </a:r>
          </a:p>
          <a:p>
            <a:r>
              <a:rPr lang="en-US" dirty="0"/>
              <a:t> </a:t>
            </a:r>
            <a:r>
              <a:rPr lang="en-US" dirty="0" smtClean="0"/>
              <a:t>   - it can repeatedly perform the same calculation</a:t>
            </a:r>
          </a:p>
          <a:p>
            <a:r>
              <a:rPr lang="en-US" dirty="0"/>
              <a:t> </a:t>
            </a:r>
            <a:r>
              <a:rPr lang="en-US" dirty="0" smtClean="0"/>
              <a:t>   - produce graph/ charts</a:t>
            </a:r>
          </a:p>
          <a:p>
            <a:r>
              <a:rPr lang="en-US" dirty="0"/>
              <a:t> </a:t>
            </a:r>
            <a:r>
              <a:rPr lang="en-US" dirty="0" smtClean="0"/>
              <a:t>   - perform parametric analyses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Used in: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Business:     </a:t>
            </a:r>
            <a:r>
              <a:rPr lang="en-US" dirty="0" smtClean="0"/>
              <a:t>time value of money, pie/bar charts, finance,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many built-in functions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Statistics:    </a:t>
            </a:r>
            <a:r>
              <a:rPr lang="en-US" dirty="0" smtClean="0"/>
              <a:t>Data analysis, regression, curve fitting, many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built in function.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2060"/>
                </a:solidFill>
              </a:rPr>
              <a:t>Engineering</a:t>
            </a:r>
            <a:r>
              <a:rPr lang="en-US" dirty="0" smtClean="0"/>
              <a:t>:  function graphs, not as many built in function.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rgbClr val="002060"/>
                </a:solidFill>
              </a:rPr>
              <a:t>Terminology: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Worksheet</a:t>
            </a:r>
            <a:r>
              <a:rPr lang="en-US" dirty="0" smtClean="0"/>
              <a:t>: one page of a spreadsheet document, tabs at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bottom indicate name.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Cell</a:t>
            </a:r>
            <a:r>
              <a:rPr lang="en-US" dirty="0" smtClean="0"/>
              <a:t>:  one block within the worksheet identified by column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/>
              <a:t>letter (</a:t>
            </a:r>
            <a:r>
              <a:rPr lang="en-US" dirty="0" smtClean="0"/>
              <a:t>A-</a:t>
            </a:r>
            <a:r>
              <a:rPr lang="en-US" dirty="0" err="1" smtClean="0"/>
              <a:t>Ivtotal</a:t>
            </a:r>
            <a:r>
              <a:rPr lang="en-US" dirty="0" smtClean="0"/>
              <a:t> of 256) and row number (1-65536)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Range</a:t>
            </a:r>
            <a:r>
              <a:rPr lang="en-US" dirty="0" smtClean="0"/>
              <a:t> :    set of cells referenced from left /upper cells to right / lower cell.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Formula:  </a:t>
            </a:r>
            <a:r>
              <a:rPr lang="en-US" dirty="0" smtClean="0"/>
              <a:t>any equation perform operation(mathematical or comparative 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Function </a:t>
            </a:r>
            <a:r>
              <a:rPr lang="en-US" dirty="0" smtClean="0"/>
              <a:t>: many built in functions known as functions to perform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simple or complex calculation.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Operations: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enter a formula into a cell you start with an =sign in a cell or the function field.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Built in Functions: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are used to perform dimple or complex calculations. EXCEL HELP  is useful. Ex: SUM, AVERAGE, SQRT, ABS, ACOS,ASIN,ATAN,CEILING, COS, RADIAN….ETC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Absolute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relative addressing: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Absolute cell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referncing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to keep  a cell reference constant when copying use $ before column letter and row number: Ex.  $c$3 is absolute, C3 is relative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may use mixed references: C$3 will not change the row reference when copied, $C3 will not change the column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Goal seek: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solve algebraic equation. If you know the result you want a formula to produce, you can use goal seek to determine the value of a cell on which the formula depends. It can back calculate through multiple formula in a sheet . It is found under Data Tab&gt;What –if Analysis&gt;goal seek. 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457200"/>
                <a:ext cx="525780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Sample problem1: </a:t>
                </a:r>
              </a:p>
              <a:p>
                <a:r>
                  <a:rPr lang="en-US" dirty="0" smtClean="0"/>
                  <a:t>The routing arm shown has a length L=10.5m, </a:t>
                </a:r>
              </a:p>
              <a:p>
                <a:r>
                  <a:rPr lang="en-US" dirty="0" smtClean="0"/>
                  <a:t>and is initially in a position parallel to ground. </a:t>
                </a:r>
              </a:p>
              <a:p>
                <a:r>
                  <a:rPr lang="en-US" dirty="0" smtClean="0"/>
                  <a:t>The arm is rotated by:</a:t>
                </a:r>
              </a:p>
              <a:p>
                <a:r>
                  <a:rPr lang="en-US" dirty="0" smtClean="0"/>
                  <a:t>5.4 degree in first 10 second </a:t>
                </a:r>
              </a:p>
              <a:p>
                <a:r>
                  <a:rPr lang="en-US" dirty="0" smtClean="0"/>
                  <a:t>5 </a:t>
                </a:r>
                <a:r>
                  <a:rPr lang="en-US" dirty="0"/>
                  <a:t>degree </a:t>
                </a:r>
                <a:r>
                  <a:rPr lang="en-US" dirty="0" smtClean="0"/>
                  <a:t>in next 10 </a:t>
                </a:r>
                <a:r>
                  <a:rPr lang="en-US" dirty="0"/>
                  <a:t>second </a:t>
                </a:r>
              </a:p>
              <a:p>
                <a:r>
                  <a:rPr lang="en-US" dirty="0" smtClean="0"/>
                  <a:t>2.3 </a:t>
                </a:r>
                <a:r>
                  <a:rPr lang="en-US" dirty="0"/>
                  <a:t>degree in </a:t>
                </a:r>
                <a:r>
                  <a:rPr lang="en-US" dirty="0" smtClean="0"/>
                  <a:t>next </a:t>
                </a:r>
                <a:r>
                  <a:rPr lang="en-US" dirty="0"/>
                  <a:t>10 </a:t>
                </a:r>
                <a:r>
                  <a:rPr lang="en-US" dirty="0"/>
                  <a:t>second </a:t>
                </a:r>
              </a:p>
              <a:p>
                <a:r>
                  <a:rPr lang="en-US" dirty="0" smtClean="0"/>
                  <a:t>2.1 </a:t>
                </a:r>
                <a:r>
                  <a:rPr lang="en-US" dirty="0"/>
                  <a:t>degree in </a:t>
                </a:r>
                <a:r>
                  <a:rPr lang="en-US" dirty="0" smtClean="0"/>
                  <a:t>next </a:t>
                </a:r>
                <a:r>
                  <a:rPr lang="en-US" dirty="0"/>
                  <a:t>10 second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1- </a:t>
                </a:r>
              </a:p>
              <a:p>
                <a:r>
                  <a:rPr lang="en-US" dirty="0" smtClean="0"/>
                  <a:t>Find and plot the vertical travel (y) of</a:t>
                </a:r>
              </a:p>
              <a:p>
                <a:r>
                  <a:rPr lang="en-US" dirty="0" smtClean="0"/>
                  <a:t> the end of the arm after </a:t>
                </a:r>
                <a:r>
                  <a:rPr lang="en-US" dirty="0" smtClean="0"/>
                  <a:t>0,10,20,30,40 </a:t>
                </a:r>
                <a:r>
                  <a:rPr lang="en-US" dirty="0" smtClean="0"/>
                  <a:t>seconds.</a:t>
                </a:r>
              </a:p>
              <a:p>
                <a:r>
                  <a:rPr lang="en-US" dirty="0" smtClean="0"/>
                  <a:t>2- Use goal and seek to find the value of angle when Y = 4 m.</a:t>
                </a:r>
              </a:p>
              <a:p>
                <a:endParaRPr lang="en-US" dirty="0"/>
              </a:p>
              <a:p>
                <a:endParaRPr lang="en-US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5257800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927" t="-569" r="-116" b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781800" y="1752600"/>
            <a:ext cx="1905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959851">
            <a:off x="6891313" y="1250574"/>
            <a:ext cx="1905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6781800" y="2622068"/>
            <a:ext cx="1905000" cy="50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99564" y="869975"/>
            <a:ext cx="0" cy="8516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39000" y="457200"/>
            <a:ext cx="1447800" cy="1066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4300" y="2286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L=10.5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2483" y="1326774"/>
            <a:ext cx="36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ᶿ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356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824</Words>
  <Application>Microsoft Office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PowerPoint Presentation</vt:lpstr>
      <vt:lpstr>PowerPoint Presentation</vt:lpstr>
      <vt:lpstr>Numerical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Lansing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Modeling and  Engineering Problem Solving</dc:title>
  <dc:creator>paquetl</dc:creator>
  <cp:lastModifiedBy>thamira_hindi</cp:lastModifiedBy>
  <cp:revision>77</cp:revision>
  <dcterms:created xsi:type="dcterms:W3CDTF">2008-08-20T18:43:21Z</dcterms:created>
  <dcterms:modified xsi:type="dcterms:W3CDTF">2016-08-24T16:13:49Z</dcterms:modified>
</cp:coreProperties>
</file>