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81" r:id="rId9"/>
    <p:sldId id="275" r:id="rId10"/>
    <p:sldId id="278" r:id="rId11"/>
    <p:sldId id="276" r:id="rId12"/>
    <p:sldId id="279" r:id="rId13"/>
    <p:sldId id="296" r:id="rId14"/>
    <p:sldId id="264" r:id="rId15"/>
    <p:sldId id="265" r:id="rId16"/>
    <p:sldId id="266" r:id="rId17"/>
    <p:sldId id="267" r:id="rId18"/>
    <p:sldId id="268" r:id="rId19"/>
    <p:sldId id="269" r:id="rId20"/>
    <p:sldId id="270" r:id="rId21"/>
    <p:sldId id="271" r:id="rId22"/>
    <p:sldId id="273" r:id="rId23"/>
    <p:sldId id="263" r:id="rId24"/>
    <p:sldId id="290" r:id="rId25"/>
    <p:sldId id="292" r:id="rId26"/>
    <p:sldId id="293" r:id="rId27"/>
    <p:sldId id="294" r:id="rId28"/>
    <p:sldId id="29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60"/>
  </p:normalViewPr>
  <p:slideViewPr>
    <p:cSldViewPr>
      <p:cViewPr>
        <p:scale>
          <a:sx n="75" d="100"/>
          <a:sy n="75" d="100"/>
        </p:scale>
        <p:origin x="-1218"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ink/ink1.xml><?xml version="1.0" encoding="utf-8"?>
<inkml:ink xmlns:inkml="http://www.w3.org/2003/InkML">
  <inkml:definitions>
    <inkml:context xml:id="ctx0">
      <inkml:inkSource xml:id="inkSrc0">
        <inkml:traceFormat>
          <inkml:channel name="X" type="integer" max="14759" units="in"/>
          <inkml:channel name="Y" type="integer" max="9224" units="in"/>
          <inkml:channel name="F" type="integer" max="32767" units="dev"/>
        </inkml:traceFormat>
        <inkml:channelProperties>
          <inkml:channelProperty channel="X" name="resolution" value="2540.27515" units="1/in"/>
          <inkml:channelProperty channel="Y" name="resolution" value="2540.34692" units="1/in"/>
          <inkml:channelProperty channel="F" name="resolution" value="0" units="1/dev"/>
        </inkml:channelProperties>
      </inkml:inkSource>
      <inkml:timestamp xml:id="ts0" timeString="2012-01-13T16:21:28.41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37A1A92-0469-4A27-ADFF-1C1D41F1B890}" emma:medium="tactile" emma:mode="ink">
          <msink:context xmlns:msink="http://schemas.microsoft.com/ink/2010/main" type="writingRegion" rotatedBoundingBox="22730,15743 23976,16770 23269,17628 22023,16600"/>
        </emma:interpretation>
      </emma:emma>
    </inkml:annotationXML>
    <inkml:traceGroup>
      <inkml:annotationXML>
        <emma:emma xmlns:emma="http://www.w3.org/2003/04/emma" version="1.0">
          <emma:interpretation id="{91DB83F5-6C08-42A3-9BEC-E97E6B65CD80}" emma:medium="tactile" emma:mode="ink">
            <msink:context xmlns:msink="http://schemas.microsoft.com/ink/2010/main" type="paragraph" rotatedBoundingBox="22730,15743 23976,16770 23269,17628 22023,16600" alignmentLevel="1"/>
          </emma:interpretation>
        </emma:emma>
      </inkml:annotationXML>
      <inkml:traceGroup>
        <inkml:annotationXML>
          <emma:emma xmlns:emma="http://www.w3.org/2003/04/emma" version="1.0">
            <emma:interpretation id="{549675A9-5C6A-487C-AF7C-0CC237B069C1}" emma:medium="tactile" emma:mode="ink">
              <msink:context xmlns:msink="http://schemas.microsoft.com/ink/2010/main" type="line" rotatedBoundingBox="22730,15743 23976,16770 23269,17628 22023,16600"/>
            </emma:interpretation>
          </emma:emma>
        </inkml:annotationXML>
        <inkml:traceGroup>
          <inkml:annotationXML>
            <emma:emma xmlns:emma="http://www.w3.org/2003/04/emma" version="1.0">
              <emma:interpretation id="{25DE1917-025F-406D-845D-2D4B8E1A741F}" emma:medium="tactile" emma:mode="ink">
                <msink:context xmlns:msink="http://schemas.microsoft.com/ink/2010/main" type="inkWord" rotatedBoundingBox="23561,16428 23976,16770 23269,17628 22854,17286"/>
              </emma:interpretation>
              <emma:one-of disjunction-type="recognition" id="oneOf0">
                <emma:interpretation id="interp0" emma:lang="en-US" emma:confidence="0">
                  <emma:literal>of</emma:literal>
                </emma:interpretation>
                <emma:interpretation id="interp1" emma:lang="en-US" emma:confidence="0">
                  <emma:literal>if</emma:literal>
                </emma:interpretation>
                <emma:interpretation id="interp2" emma:lang="en-US" emma:confidence="0">
                  <emma:literal>rear</emma:literal>
                </emma:interpretation>
                <emma:interpretation id="interp3" emma:lang="en-US" emma:confidence="0">
                  <emma:literal>rare</emma:literal>
                </emma:interpretation>
                <emma:interpretation id="interp4" emma:lang="en-US" emma:confidence="0">
                  <emma:literal>rar</emma:literal>
                </emma:interpretation>
              </emma:one-of>
            </emma:emma>
          </inkml:annotationXML>
          <inkml:trace contextRef="#ctx0" brushRef="#br0">1035 640 320,'0'0'834,"0"0"-193,0 0-320,0 0-1,0 0-192,0 0 321,0 0-128,0 0-193,0 0 193,0 0 64,0 0-1,0 0 450,0 0-1,0 0 578,0 0-192,0 0 127,0 0-256,0 0 0,0 0-448,0 0-129,0 0-129,0 0-191,0 0-65,0 0-128,0 0 128,0 0-128,0 0-64,0 0 128,0 0-64,-25 26 128,25-26-128,0 25 0,0-25 0,0 25-64,0-25 128,0 25-64,0-2-64,0-23 128,0 25-256,0-25-385,0 25-1219,0-25-2307</inkml:trace>
          <inkml:trace contextRef="#ctx0" brushRef="#br0" timeOffset="-2246">1061 716 6604,'0'0'2116,"0"0"-1282,0 0-65,0 0 642,0 0-385,0 0-513,0 0 0,0 0-256,0 0-129,0 0 128,0 0-128,0 0 129,0 0-193,-26 25 64,26-25 65,0 0-1,0 0-64,0 0-64,0 23 129,0 2-65,0-25 64,0 25-320,0-25 321,0 0-129,0 26 64,0-26-192,0 0 128,0 0-128,0 0 256,0 0-192,0 0 128,0 0 193,0 0-64,0 0-322,0 0 194,26 0-65,-26-26 0,0 1 128,22 0-128,3-23 193,1 23-129,-26-26 0,50 26-128,-27-23-64,2 23 0,25-23 64,-24-2-128,21 25-64,-21-1-450,-1 4-768,0-3-1668,-2 25-3591</inkml:trace>
          <inkml:trace contextRef="#ctx0" brushRef="#br0" timeOffset="-1200">962 1258 4552,'0'0'2245,"0"0"-1091,0 0 0,0 0 193,0 0-514,0 0-192,0 0-192,0 0-128,0 0 64,0 0-257,0 0 0,0 0 321,0 0 0,0 0-129,0 25 65,0-25-321,0 25 321,0-25-128,0 26-129,0-26-128,0 22-64,0-22 192,0 25-64,0-25-64,0 0 0,23 0 192,-23 0-63,0 0-1,0 0 128,0 0-127,0 0 63,0 0-192,0 0 128,0 0-128,0 0 129,0 0-1,25 0 0,-25-25-128,25 25 0,-25-22 128,26-4-128,-4 1 0,3 0 129,1 0-258,24 2 129,-27-2-64,2-26 128,0 51-320,0-25-706,26 3-577,-29-4-1282,4 26-2566</inkml:trace>
          <inkml:trace contextRef="#ctx0" brushRef="#br0" timeOffset="-3264">0 197 1282,'0'0'449,"0"0"-257,0 0 65,0 0 384,0 0-64,0 0-192,0 0 320,0 0-128,0 0 0,0 0 257,0 0-193,0 0 0,0 0-128,0 0 129,0 0-1,0 0 0,0 0 193,0 0-129,0 0-64,0 0-256,0 0 64,0 25-128,0-25-321,0 25 128,0-25 128,0 0 321,0 23-384,0-23-129,0 0 128,0 25-128,0-25-64,0 0 193,0 25-193,0-25-64,0 0 64,0 26 0,0-26 0,0 25 64,0-3-64,0-22 0,25 0 0,-25 0 0,0 0 320,0 0-63,0 0-257,0 0 0,0 0 0,22-22 0,-22-3 0,26-1 128,-1 1-128,0-23 192,0 23-192,-2 0 129,27-26-129,-24 29-64,-26-3 192,22-1-64,3 26-128,-25-25 128,26 25-256,-1-22-257,0 22-962,-2-26-2244</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57EEA-30A7-46B5-AC95-EA725002D0EF}" type="datetimeFigureOut">
              <a:rPr lang="en-US" smtClean="0"/>
              <a:t>8/25/2015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1F71F-4462-40E8-90ED-2E35D6D51735}" type="slidenum">
              <a:rPr lang="en-US" smtClean="0"/>
              <a:t>‹#›</a:t>
            </a:fld>
            <a:endParaRPr lang="en-US"/>
          </a:p>
        </p:txBody>
      </p:sp>
    </p:spTree>
    <p:extLst>
      <p:ext uri="{BB962C8B-B14F-4D97-AF65-F5344CB8AC3E}">
        <p14:creationId xmlns:p14="http://schemas.microsoft.com/office/powerpoint/2010/main" val="258563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
        <p:nvSpPr>
          <p:cNvPr id="4" name="Date Placeholder 3"/>
          <p:cNvSpPr>
            <a:spLocks noGrp="1"/>
          </p:cNvSpPr>
          <p:nvPr>
            <p:ph type="dt" sz="quarter" idx="1"/>
          </p:nvPr>
        </p:nvSpPr>
        <p:spPr/>
        <p:txBody>
          <a:bodyPr/>
          <a:lstStyle/>
          <a:p>
            <a:pPr>
              <a:defRPr/>
            </a:pPr>
            <a:fld id="{40C8187F-F730-4941-8E19-9290343F04C7}" type="datetime1">
              <a:rPr lang="en-GB" smtClean="0"/>
              <a:pPr>
                <a:defRPr/>
              </a:pPr>
              <a:t>25/08/2015</a:t>
            </a:fld>
            <a:endParaRPr lang="en-US"/>
          </a:p>
        </p:txBody>
      </p:sp>
      <p:sp>
        <p:nvSpPr>
          <p:cNvPr id="5" name="Slide Number Placeholder 4"/>
          <p:cNvSpPr>
            <a:spLocks noGrp="1"/>
          </p:cNvSpPr>
          <p:nvPr>
            <p:ph type="sldNum" sz="quarter" idx="5"/>
          </p:nvPr>
        </p:nvSpPr>
        <p:spPr/>
        <p:txBody>
          <a:bodyPr/>
          <a:lstStyle/>
          <a:p>
            <a:pPr>
              <a:defRPr/>
            </a:pPr>
            <a:fld id="{62072615-4FCE-4899-9C7B-E9C9E4D92736}"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
        <p:nvSpPr>
          <p:cNvPr id="4" name="Date Placeholder 3"/>
          <p:cNvSpPr>
            <a:spLocks noGrp="1"/>
          </p:cNvSpPr>
          <p:nvPr>
            <p:ph type="dt" sz="quarter" idx="1"/>
          </p:nvPr>
        </p:nvSpPr>
        <p:spPr/>
        <p:txBody>
          <a:bodyPr/>
          <a:lstStyle/>
          <a:p>
            <a:pPr>
              <a:defRPr/>
            </a:pPr>
            <a:fld id="{40C8187F-F730-4941-8E19-9290343F04C7}" type="datetime1">
              <a:rPr lang="en-GB" smtClean="0"/>
              <a:pPr>
                <a:defRPr/>
              </a:pPr>
              <a:t>25/08/2015</a:t>
            </a:fld>
            <a:endParaRPr lang="en-US"/>
          </a:p>
        </p:txBody>
      </p:sp>
      <p:sp>
        <p:nvSpPr>
          <p:cNvPr id="5" name="Slide Number Placeholder 4"/>
          <p:cNvSpPr>
            <a:spLocks noGrp="1"/>
          </p:cNvSpPr>
          <p:nvPr>
            <p:ph type="sldNum" sz="quarter" idx="5"/>
          </p:nvPr>
        </p:nvSpPr>
        <p:spPr/>
        <p:txBody>
          <a:bodyPr/>
          <a:lstStyle/>
          <a:p>
            <a:pPr>
              <a:defRPr/>
            </a:pPr>
            <a:fld id="{D74851BD-D038-4D53-AE8C-12FC3D79943B}" type="slidenum">
              <a:rPr lang="en-US" smtClean="0"/>
              <a:pPr>
                <a:defRPr/>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101906-8CED-497E-BC65-93F8277A3421}"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101906-8CED-497E-BC65-93F8277A3421}"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101906-8CED-497E-BC65-93F8277A3421}"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101906-8CED-497E-BC65-93F8277A3421}"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101906-8CED-497E-BC65-93F8277A3421}"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101906-8CED-497E-BC65-93F8277A3421}" type="datetimeFigureOut">
              <a:rPr lang="en-US" smtClean="0"/>
              <a:pPr/>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101906-8CED-497E-BC65-93F8277A3421}" type="datetimeFigureOut">
              <a:rPr lang="en-US" smtClean="0"/>
              <a:pPr/>
              <a:t>8/25/2015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101906-8CED-497E-BC65-93F8277A3421}" type="datetimeFigureOut">
              <a:rPr lang="en-US" smtClean="0"/>
              <a:pPr/>
              <a:t>8/25/2015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01906-8CED-497E-BC65-93F8277A3421}" type="datetimeFigureOut">
              <a:rPr lang="en-US" smtClean="0"/>
              <a:pPr/>
              <a:t>8/25/2015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101906-8CED-497E-BC65-93F8277A3421}" type="datetimeFigureOut">
              <a:rPr lang="en-US" smtClean="0"/>
              <a:pPr/>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101906-8CED-497E-BC65-93F8277A3421}" type="datetimeFigureOut">
              <a:rPr lang="en-US" smtClean="0"/>
              <a:pPr/>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D115C-31D6-4F2D-ABC2-AB3890FD88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01906-8CED-497E-BC65-93F8277A3421}" type="datetimeFigureOut">
              <a:rPr lang="en-US" smtClean="0"/>
              <a:pPr/>
              <a:t>8/25/2015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D115C-31D6-4F2D-ABC2-AB3890FD88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3.wmf"/><Relationship Id="rId3" Type="http://schemas.openxmlformats.org/officeDocument/2006/relationships/notesSlide" Target="../notesSlides/notesSlide1.xml"/><Relationship Id="rId7" Type="http://schemas.openxmlformats.org/officeDocument/2006/relationships/image" Target="../media/image20.wmf"/><Relationship Id="rId12"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1.wmf"/><Relationship Id="rId1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9.wmf"/><Relationship Id="rId18" Type="http://schemas.openxmlformats.org/officeDocument/2006/relationships/oleObject" Target="../embeddings/oleObject26.bin"/><Relationship Id="rId26" Type="http://schemas.openxmlformats.org/officeDocument/2006/relationships/oleObject" Target="../embeddings/oleObject30.bin"/><Relationship Id="rId3" Type="http://schemas.openxmlformats.org/officeDocument/2006/relationships/notesSlide" Target="../notesSlides/notesSlide2.xml"/><Relationship Id="rId21" Type="http://schemas.openxmlformats.org/officeDocument/2006/relationships/image" Target="../media/image33.wmf"/><Relationship Id="rId7" Type="http://schemas.openxmlformats.org/officeDocument/2006/relationships/image" Target="../media/image26.wmf"/><Relationship Id="rId12" Type="http://schemas.openxmlformats.org/officeDocument/2006/relationships/oleObject" Target="../embeddings/oleObject23.bin"/><Relationship Id="rId17" Type="http://schemas.openxmlformats.org/officeDocument/2006/relationships/image" Target="../media/image31.wmf"/><Relationship Id="rId25" Type="http://schemas.openxmlformats.org/officeDocument/2006/relationships/image" Target="../media/image35.wmf"/><Relationship Id="rId2" Type="http://schemas.openxmlformats.org/officeDocument/2006/relationships/slideLayout" Target="../slideLayouts/slideLayout7.xml"/><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28.wmf"/><Relationship Id="rId24" Type="http://schemas.openxmlformats.org/officeDocument/2006/relationships/oleObject" Target="../embeddings/oleObject29.bin"/><Relationship Id="rId5" Type="http://schemas.openxmlformats.org/officeDocument/2006/relationships/image" Target="../media/image25.wmf"/><Relationship Id="rId15" Type="http://schemas.openxmlformats.org/officeDocument/2006/relationships/image" Target="../media/image30.wmf"/><Relationship Id="rId23" Type="http://schemas.openxmlformats.org/officeDocument/2006/relationships/image" Target="../media/image34.wmf"/><Relationship Id="rId10" Type="http://schemas.openxmlformats.org/officeDocument/2006/relationships/oleObject" Target="../embeddings/oleObject22.bin"/><Relationship Id="rId19" Type="http://schemas.openxmlformats.org/officeDocument/2006/relationships/image" Target="../media/image32.wmf"/><Relationship Id="rId4" Type="http://schemas.openxmlformats.org/officeDocument/2006/relationships/oleObject" Target="../embeddings/oleObject19.bin"/><Relationship Id="rId9" Type="http://schemas.openxmlformats.org/officeDocument/2006/relationships/image" Target="../media/image27.wmf"/><Relationship Id="rId14" Type="http://schemas.openxmlformats.org/officeDocument/2006/relationships/oleObject" Target="../embeddings/oleObject24.bin"/><Relationship Id="rId22" Type="http://schemas.openxmlformats.org/officeDocument/2006/relationships/oleObject" Target="../embeddings/oleObject28.bin"/><Relationship Id="rId27" Type="http://schemas.openxmlformats.org/officeDocument/2006/relationships/image" Target="../media/image36.wmf"/></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31.bin"/><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normAutofit/>
          </a:bodyPr>
          <a:lstStyle/>
          <a:p>
            <a:r>
              <a:rPr lang="en-US" sz="6000" dirty="0" smtClean="0"/>
              <a:t>CPSC131</a:t>
            </a:r>
            <a:endParaRPr lang="en-US" sz="6000" dirty="0"/>
          </a:p>
        </p:txBody>
      </p:sp>
      <p:sp>
        <p:nvSpPr>
          <p:cNvPr id="3" name="Subtitle 2"/>
          <p:cNvSpPr>
            <a:spLocks noGrp="1"/>
          </p:cNvSpPr>
          <p:nvPr>
            <p:ph type="subTitle" idx="1"/>
          </p:nvPr>
        </p:nvSpPr>
        <p:spPr>
          <a:xfrm>
            <a:off x="1295400" y="3124200"/>
            <a:ext cx="6400800" cy="1752600"/>
          </a:xfrm>
        </p:spPr>
        <p:txBody>
          <a:bodyPr/>
          <a:lstStyle/>
          <a:p>
            <a:r>
              <a:rPr lang="en-US" dirty="0" smtClean="0"/>
              <a:t>Matrix Math</a:t>
            </a:r>
          </a:p>
          <a:p>
            <a:r>
              <a:rPr lang="en-US" dirty="0" smtClean="0"/>
              <a:t>and</a:t>
            </a:r>
          </a:p>
          <a:p>
            <a:r>
              <a:rPr lang="en-US" dirty="0" smtClean="0"/>
              <a:t>Gaussian Elimination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solidFill>
                  <a:schemeClr val="accent2"/>
                </a:solidFill>
                <a:ea typeface="굴림" pitchFamily="34" charset="-127"/>
              </a:rPr>
              <a:t>Theorem </a:t>
            </a:r>
            <a:r>
              <a:rPr lang="en-US" altLang="ko-KR" dirty="0" smtClean="0">
                <a:solidFill>
                  <a:schemeClr val="accent2"/>
                </a:solidFill>
                <a:ea typeface="굴림" pitchFamily="34" charset="-127"/>
              </a:rPr>
              <a:t>2- Distributive law</a:t>
            </a:r>
            <a:endParaRPr lang="en-US" dirty="0"/>
          </a:p>
        </p:txBody>
      </p:sp>
      <p:sp>
        <p:nvSpPr>
          <p:cNvPr id="3" name="Content Placeholder 2"/>
          <p:cNvSpPr>
            <a:spLocks noGrp="1"/>
          </p:cNvSpPr>
          <p:nvPr>
            <p:ph idx="1"/>
          </p:nvPr>
        </p:nvSpPr>
        <p:spPr>
          <a:xfrm>
            <a:off x="457200" y="1143000"/>
            <a:ext cx="8229600" cy="4983163"/>
          </a:xfrm>
        </p:spPr>
        <p:txBody>
          <a:bodyPr/>
          <a:lstStyle/>
          <a:p>
            <a:pPr>
              <a:buFontTx/>
              <a:buNone/>
            </a:pPr>
            <a:r>
              <a:rPr lang="en-US" altLang="ko-KR" dirty="0" smtClean="0">
                <a:solidFill>
                  <a:schemeClr val="hlink"/>
                </a:solidFill>
                <a:ea typeface="굴림" pitchFamily="34" charset="-127"/>
              </a:rPr>
              <a:t>If A</a:t>
            </a:r>
            <a:r>
              <a:rPr lang="en-US" altLang="ko-KR" dirty="0">
                <a:solidFill>
                  <a:schemeClr val="hlink"/>
                </a:solidFill>
                <a:ea typeface="굴림" pitchFamily="34" charset="-127"/>
              </a:rPr>
              <a:t>, B, and Cs are </a:t>
            </a:r>
            <a:r>
              <a:rPr lang="en-US" altLang="ko-KR" dirty="0" smtClean="0">
                <a:solidFill>
                  <a:schemeClr val="hlink"/>
                </a:solidFill>
                <a:ea typeface="굴림" pitchFamily="34" charset="-127"/>
              </a:rPr>
              <a:t>matrices and if the multiplication is applicable and r is </a:t>
            </a:r>
            <a:r>
              <a:rPr lang="en-US" altLang="ko-KR" dirty="0" err="1" smtClean="0">
                <a:solidFill>
                  <a:schemeClr val="hlink"/>
                </a:solidFill>
                <a:ea typeface="굴림" pitchFamily="34" charset="-127"/>
              </a:rPr>
              <a:t>scalor</a:t>
            </a:r>
            <a:r>
              <a:rPr lang="en-US" altLang="ko-KR" dirty="0" smtClean="0">
                <a:solidFill>
                  <a:schemeClr val="hlink"/>
                </a:solidFill>
                <a:ea typeface="굴림" pitchFamily="34" charset="-127"/>
              </a:rPr>
              <a:t>, then </a:t>
            </a:r>
          </a:p>
          <a:p>
            <a:pPr>
              <a:buFontTx/>
              <a:buNone/>
            </a:pPr>
            <a:r>
              <a:rPr lang="en-US" altLang="ko-KR" dirty="0" smtClean="0">
                <a:solidFill>
                  <a:schemeClr val="hlink"/>
                </a:solidFill>
                <a:ea typeface="굴림" pitchFamily="34" charset="-127"/>
              </a:rPr>
              <a:t>           A(BC</a:t>
            </a:r>
            <a:r>
              <a:rPr lang="en-US" altLang="ko-KR" dirty="0">
                <a:solidFill>
                  <a:schemeClr val="hlink"/>
                </a:solidFill>
                <a:ea typeface="굴림" pitchFamily="34" charset="-127"/>
              </a:rPr>
              <a:t>)=(AB)C				</a:t>
            </a:r>
            <a:endParaRPr lang="en-US" altLang="ko-KR" dirty="0" smtClean="0">
              <a:solidFill>
                <a:schemeClr val="hlink"/>
              </a:solidFill>
              <a:ea typeface="굴림" pitchFamily="34" charset="-127"/>
            </a:endParaRPr>
          </a:p>
          <a:p>
            <a:pPr>
              <a:buFontTx/>
              <a:buNone/>
            </a:pPr>
            <a:r>
              <a:rPr lang="en-US" altLang="ko-KR" dirty="0" smtClean="0">
                <a:solidFill>
                  <a:schemeClr val="hlink"/>
                </a:solidFill>
                <a:ea typeface="굴림" pitchFamily="34" charset="-127"/>
              </a:rPr>
              <a:t>          A(B+C</a:t>
            </a:r>
            <a:r>
              <a:rPr lang="en-US" altLang="ko-KR" dirty="0">
                <a:solidFill>
                  <a:schemeClr val="hlink"/>
                </a:solidFill>
                <a:ea typeface="굴림" pitchFamily="34" charset="-127"/>
              </a:rPr>
              <a:t>)=AB+AC				</a:t>
            </a:r>
            <a:endParaRPr lang="en-US" altLang="ko-KR" dirty="0" smtClean="0">
              <a:solidFill>
                <a:schemeClr val="hlink"/>
              </a:solidFill>
              <a:ea typeface="굴림" pitchFamily="34" charset="-127"/>
            </a:endParaRPr>
          </a:p>
          <a:p>
            <a:pPr>
              <a:buFontTx/>
              <a:buNone/>
            </a:pPr>
            <a:r>
              <a:rPr lang="en-US" altLang="ko-KR" dirty="0" smtClean="0">
                <a:solidFill>
                  <a:schemeClr val="hlink"/>
                </a:solidFill>
                <a:ea typeface="굴림" pitchFamily="34" charset="-127"/>
              </a:rPr>
              <a:t>          (</a:t>
            </a:r>
            <a:r>
              <a:rPr lang="en-US" altLang="ko-KR" dirty="0">
                <a:solidFill>
                  <a:schemeClr val="hlink"/>
                </a:solidFill>
                <a:ea typeface="굴림" pitchFamily="34" charset="-127"/>
              </a:rPr>
              <a:t>B+C)A=BA+CA				</a:t>
            </a:r>
          </a:p>
          <a:p>
            <a:pPr>
              <a:buFontTx/>
              <a:buNone/>
            </a:pPr>
            <a:r>
              <a:rPr lang="en-US" altLang="ko-KR" dirty="0" smtClean="0">
                <a:solidFill>
                  <a:schemeClr val="hlink"/>
                </a:solidFill>
                <a:ea typeface="굴림" pitchFamily="34" charset="-127"/>
              </a:rPr>
              <a:t>          r(AB</a:t>
            </a:r>
            <a:r>
              <a:rPr lang="en-US" altLang="ko-KR" dirty="0">
                <a:solidFill>
                  <a:schemeClr val="hlink"/>
                </a:solidFill>
                <a:ea typeface="굴림" pitchFamily="34" charset="-127"/>
              </a:rPr>
              <a:t>)=(</a:t>
            </a:r>
            <a:r>
              <a:rPr lang="en-US" altLang="ko-KR" dirty="0" err="1">
                <a:solidFill>
                  <a:schemeClr val="hlink"/>
                </a:solidFill>
                <a:ea typeface="굴림" pitchFamily="34" charset="-127"/>
              </a:rPr>
              <a:t>rA</a:t>
            </a:r>
            <a:r>
              <a:rPr lang="en-US" altLang="ko-KR" dirty="0">
                <a:solidFill>
                  <a:schemeClr val="hlink"/>
                </a:solidFill>
                <a:ea typeface="굴림" pitchFamily="34" charset="-127"/>
              </a:rPr>
              <a:t>)B=A(</a:t>
            </a:r>
            <a:r>
              <a:rPr lang="en-US" altLang="ko-KR" dirty="0" err="1">
                <a:solidFill>
                  <a:schemeClr val="hlink"/>
                </a:solidFill>
                <a:ea typeface="굴림" pitchFamily="34" charset="-127"/>
              </a:rPr>
              <a:t>rB</a:t>
            </a:r>
            <a:r>
              <a:rPr lang="en-US" altLang="ko-KR" dirty="0">
                <a:solidFill>
                  <a:schemeClr val="hlink"/>
                </a:solidFill>
                <a:ea typeface="굴림" pitchFamily="34" charset="-127"/>
              </a:rPr>
              <a:t>)				</a:t>
            </a:r>
          </a:p>
          <a:p>
            <a:endParaRPr lang="en-US" dirty="0"/>
          </a:p>
        </p:txBody>
      </p:sp>
    </p:spTree>
    <p:extLst>
      <p:ext uri="{BB962C8B-B14F-4D97-AF65-F5344CB8AC3E}">
        <p14:creationId xmlns:p14="http://schemas.microsoft.com/office/powerpoint/2010/main" val="346938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2238"/>
            <a:ext cx="8229600" cy="868362"/>
          </a:xfrm>
        </p:spPr>
        <p:txBody>
          <a:bodyPr>
            <a:normAutofit/>
          </a:bodyPr>
          <a:lstStyle/>
          <a:p>
            <a:r>
              <a:rPr lang="en-US" altLang="ko-KR" sz="3600" dirty="0">
                <a:solidFill>
                  <a:schemeClr val="accent2"/>
                </a:solidFill>
                <a:ea typeface="굴림" pitchFamily="34" charset="-127"/>
              </a:rPr>
              <a:t>Example of “Associative Law”</a:t>
            </a:r>
            <a:endParaRPr lang="en-US" sz="3600" dirty="0"/>
          </a:p>
        </p:txBody>
      </p:sp>
      <mc:AlternateContent xmlns:mc="http://schemas.openxmlformats.org/markup-compatibility/2006" xmlns:a14="http://schemas.microsoft.com/office/drawing/2010/main">
        <mc:Choice Requires="a14">
          <p:sp>
            <p:nvSpPr>
              <p:cNvPr id="4" name="Rectangle 3"/>
              <p:cNvSpPr>
                <a:spLocks noGrp="1" noChangeArrowheads="1"/>
              </p:cNvSpPr>
              <p:nvPr>
                <p:ph idx="1"/>
              </p:nvPr>
            </p:nvSpPr>
            <p:spPr>
              <a:xfrm>
                <a:off x="457200" y="990600"/>
                <a:ext cx="8763000" cy="5135563"/>
              </a:xfrm>
            </p:spPr>
            <p:txBody>
              <a:bodyPr>
                <a:normAutofit fontScale="70000" lnSpcReduction="20000"/>
              </a:bodyPr>
              <a:lstStyle/>
              <a:p>
                <a:r>
                  <a:rPr lang="en-US" altLang="ko-KR" dirty="0" smtClean="0">
                    <a:solidFill>
                      <a:schemeClr val="hlink"/>
                    </a:solidFill>
                    <a:ea typeface="굴림" pitchFamily="34" charset="-127"/>
                  </a:rPr>
                  <a:t>Let        A=  1  2   , B=  </a:t>
                </a:r>
                <a14:m>
                  <m:oMath xmlns:m="http://schemas.openxmlformats.org/officeDocument/2006/math">
                    <m:m>
                      <m:mPr>
                        <m:mcs>
                          <m:mc>
                            <m:mcPr>
                              <m:count m:val="2"/>
                              <m:mcJc m:val="center"/>
                            </m:mcPr>
                          </m:mc>
                        </m:mcs>
                        <m:ctrlPr>
                          <a:rPr lang="en-US" altLang="ko-KR" i="1" smtClean="0">
                            <a:solidFill>
                              <a:schemeClr val="hlink"/>
                            </a:solidFill>
                            <a:latin typeface="Cambria Math"/>
                            <a:ea typeface="굴림" pitchFamily="34" charset="-127"/>
                          </a:rPr>
                        </m:ctrlPr>
                      </m:mPr>
                      <m:mr>
                        <m:e>
                          <m:r>
                            <m:rPr>
                              <m:brk m:alnAt="7"/>
                            </m:rPr>
                            <a:rPr lang="en-US" altLang="ko-KR" i="1">
                              <a:solidFill>
                                <a:schemeClr val="hlink"/>
                              </a:solidFill>
                              <a:latin typeface="Cambria Math"/>
                              <a:ea typeface="굴림" pitchFamily="34" charset="-127"/>
                            </a:rPr>
                            <m:t>3</m:t>
                          </m:r>
                        </m:e>
                        <m:e>
                          <m:r>
                            <a:rPr lang="en-US" altLang="ko-KR" i="1">
                              <a:solidFill>
                                <a:schemeClr val="hlink"/>
                              </a:solidFill>
                              <a:latin typeface="Cambria Math"/>
                              <a:ea typeface="굴림" pitchFamily="34" charset="-127"/>
                            </a:rPr>
                            <m:t>4</m:t>
                          </m:r>
                        </m:e>
                      </m:mr>
                      <m:mr>
                        <m:e>
                          <m:r>
                            <a:rPr lang="en-US" altLang="ko-KR" b="0" i="1" smtClean="0">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2</m:t>
                          </m:r>
                        </m:e>
                        <m:e>
                          <m:r>
                            <a:rPr lang="en-US" altLang="ko-KR" i="1">
                              <a:solidFill>
                                <a:schemeClr val="hlink"/>
                              </a:solidFill>
                              <a:latin typeface="Cambria Math"/>
                              <a:ea typeface="굴림" pitchFamily="34" charset="-127"/>
                            </a:rPr>
                            <m:t>1</m:t>
                          </m:r>
                        </m:e>
                      </m:mr>
                    </m:m>
                  </m:oMath>
                </a14:m>
                <a:r>
                  <a:rPr lang="en-US" altLang="ko-KR" dirty="0" smtClean="0">
                    <a:solidFill>
                      <a:schemeClr val="hlink"/>
                    </a:solidFill>
                    <a:ea typeface="굴림" pitchFamily="34" charset="-127"/>
                  </a:rPr>
                  <a:t>     , C=   </a:t>
                </a:r>
                <a14:m>
                  <m:oMath xmlns:m="http://schemas.openxmlformats.org/officeDocument/2006/math">
                    <m:m>
                      <m:mPr>
                        <m:mcs>
                          <m:mc>
                            <m:mcPr>
                              <m:count m:val="3"/>
                              <m:mcJc m:val="center"/>
                            </m:mcPr>
                          </m:mc>
                        </m:mcs>
                        <m:ctrlPr>
                          <a:rPr lang="en-US" altLang="ko-KR" i="1" smtClean="0">
                            <a:solidFill>
                              <a:schemeClr val="hlink"/>
                            </a:solidFill>
                            <a:latin typeface="Cambria Math"/>
                            <a:ea typeface="굴림" pitchFamily="34" charset="-127"/>
                          </a:rPr>
                        </m:ctrlPr>
                      </m:mPr>
                      <m:mr>
                        <m:e>
                          <m:r>
                            <m:rPr>
                              <m:brk m:alnAt="7"/>
                            </m:rPr>
                            <a:rPr lang="en-US" altLang="ko-KR" b="0" i="1" smtClean="0">
                              <a:solidFill>
                                <a:schemeClr val="hlink"/>
                              </a:solidFill>
                              <a:latin typeface="Cambria Math"/>
                              <a:ea typeface="굴림" pitchFamily="34" charset="-127"/>
                            </a:rPr>
                            <m:t>3</m:t>
                          </m:r>
                        </m:e>
                        <m:e>
                          <m:r>
                            <a:rPr lang="en-US" altLang="ko-KR" b="0" i="1" smtClean="0">
                              <a:solidFill>
                                <a:schemeClr val="hlink"/>
                              </a:solidFill>
                              <a:latin typeface="Cambria Math"/>
                              <a:ea typeface="굴림" pitchFamily="34" charset="-127"/>
                            </a:rPr>
                            <m:t>0</m:t>
                          </m:r>
                        </m:e>
                        <m:e>
                          <m:r>
                            <a:rPr lang="en-US" altLang="ko-KR" b="0" i="1" smtClean="0">
                              <a:solidFill>
                                <a:schemeClr val="hlink"/>
                              </a:solidFill>
                              <a:latin typeface="Cambria Math"/>
                              <a:ea typeface="굴림" pitchFamily="34" charset="-127"/>
                            </a:rPr>
                            <m:t>2</m:t>
                          </m:r>
                        </m:e>
                      </m:mr>
                      <m:mr>
                        <m:e>
                          <m:r>
                            <a:rPr lang="en-US" altLang="ko-KR" b="0" i="1" smtClean="0">
                              <a:solidFill>
                                <a:schemeClr val="hlink"/>
                              </a:solidFill>
                              <a:latin typeface="Cambria Math"/>
                              <a:ea typeface="굴림" pitchFamily="34" charset="-127"/>
                            </a:rPr>
                            <m:t>5</m:t>
                          </m:r>
                        </m:e>
                        <m:e>
                          <m:r>
                            <a:rPr lang="en-US" altLang="ko-KR" b="0" i="1" smtClean="0">
                              <a:solidFill>
                                <a:schemeClr val="hlink"/>
                              </a:solidFill>
                              <a:latin typeface="Cambria Math"/>
                              <a:ea typeface="굴림" pitchFamily="34" charset="-127"/>
                            </a:rPr>
                            <m:t>1</m:t>
                          </m:r>
                        </m:e>
                        <m:e>
                          <m:r>
                            <a:rPr lang="en-US" altLang="ko-KR" b="0" i="1" smtClean="0">
                              <a:solidFill>
                                <a:schemeClr val="hlink"/>
                              </a:solidFill>
                              <a:latin typeface="Cambria Math"/>
                              <a:ea typeface="굴림" pitchFamily="34" charset="-127"/>
                            </a:rPr>
                            <m:t>0</m:t>
                          </m:r>
                        </m:e>
                      </m:mr>
                    </m:m>
                  </m:oMath>
                </a14:m>
                <a:r>
                  <a:rPr lang="en-US" altLang="ko-KR" dirty="0" smtClean="0">
                    <a:solidFill>
                      <a:schemeClr val="hlink"/>
                    </a:solidFill>
                    <a:ea typeface="굴림" pitchFamily="34" charset="-127"/>
                  </a:rPr>
                  <a:t>   prove that </a:t>
                </a:r>
                <a:r>
                  <a:rPr lang="en-US" altLang="ko-KR" dirty="0">
                    <a:solidFill>
                      <a:schemeClr val="hlink"/>
                    </a:solidFill>
                    <a:ea typeface="굴림" pitchFamily="34" charset="-127"/>
                  </a:rPr>
                  <a:t>A(BC)=(AB)C</a:t>
                </a:r>
                <a:endParaRPr lang="en-US" altLang="ko-KR" dirty="0" smtClean="0">
                  <a:solidFill>
                    <a:schemeClr val="hlink"/>
                  </a:solidFill>
                  <a:ea typeface="굴림" pitchFamily="34" charset="-127"/>
                </a:endParaRPr>
              </a:p>
              <a:p>
                <a:endParaRPr lang="en-US" altLang="ko-KR" dirty="0">
                  <a:solidFill>
                    <a:schemeClr val="hlink"/>
                  </a:solidFill>
                  <a:ea typeface="굴림" pitchFamily="34" charset="-127"/>
                </a:endParaRPr>
              </a:p>
              <a:p>
                <a:r>
                  <a:rPr lang="en-US" altLang="ko-KR" dirty="0" smtClean="0">
                    <a:solidFill>
                      <a:schemeClr val="hlink"/>
                    </a:solidFill>
                    <a:ea typeface="굴림" pitchFamily="34" charset="-127"/>
                  </a:rPr>
                  <a:t> then  AB=  1  2    </a:t>
                </a:r>
                <a14:m>
                  <m:oMath xmlns:m="http://schemas.openxmlformats.org/officeDocument/2006/math">
                    <m:m>
                      <m:mPr>
                        <m:mcs>
                          <m:mc>
                            <m:mcPr>
                              <m:count m:val="2"/>
                              <m:mcJc m:val="center"/>
                            </m:mcPr>
                          </m:mc>
                        </m:mcs>
                        <m:ctrlPr>
                          <a:rPr lang="en-US" altLang="ko-KR" i="1">
                            <a:solidFill>
                              <a:schemeClr val="hlink"/>
                            </a:solidFill>
                            <a:latin typeface="Cambria Math"/>
                            <a:ea typeface="굴림" pitchFamily="34" charset="-127"/>
                          </a:rPr>
                        </m:ctrlPr>
                      </m:mPr>
                      <m:mr>
                        <m:e>
                          <m:r>
                            <m:rPr>
                              <m:brk m:alnAt="7"/>
                            </m:rPr>
                            <a:rPr lang="en-US" altLang="ko-KR" i="1">
                              <a:solidFill>
                                <a:schemeClr val="hlink"/>
                              </a:solidFill>
                              <a:latin typeface="Cambria Math"/>
                              <a:ea typeface="굴림" pitchFamily="34" charset="-127"/>
                            </a:rPr>
                            <m:t>3</m:t>
                          </m:r>
                        </m:e>
                        <m:e>
                          <m:r>
                            <a:rPr lang="en-US" altLang="ko-KR" i="1">
                              <a:solidFill>
                                <a:schemeClr val="hlink"/>
                              </a:solidFill>
                              <a:latin typeface="Cambria Math"/>
                              <a:ea typeface="굴림" pitchFamily="34" charset="-127"/>
                            </a:rPr>
                            <m:t>4</m:t>
                          </m:r>
                        </m:e>
                      </m:mr>
                      <m:mr>
                        <m:e>
                          <m:r>
                            <a:rPr lang="en-US" altLang="ko-KR" b="0" i="1" smtClean="0">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2</m:t>
                          </m:r>
                        </m:e>
                        <m:e>
                          <m:r>
                            <a:rPr lang="en-US" altLang="ko-KR" i="1">
                              <a:solidFill>
                                <a:schemeClr val="hlink"/>
                              </a:solidFill>
                              <a:latin typeface="Cambria Math"/>
                              <a:ea typeface="굴림" pitchFamily="34" charset="-127"/>
                            </a:rPr>
                            <m:t>1</m:t>
                          </m:r>
                        </m:e>
                      </m:mr>
                    </m:m>
                  </m:oMath>
                </a14:m>
                <a:r>
                  <a:rPr lang="en-US" altLang="ko-KR" dirty="0" smtClean="0">
                    <a:solidFill>
                      <a:schemeClr val="hlink"/>
                    </a:solidFill>
                    <a:ea typeface="굴림" pitchFamily="34" charset="-127"/>
                  </a:rPr>
                  <a:t>     =   7    6 </a:t>
                </a:r>
              </a:p>
              <a:p>
                <a:endParaRPr lang="en-US" altLang="ko-KR" dirty="0" smtClean="0">
                  <a:solidFill>
                    <a:schemeClr val="hlink"/>
                  </a:solidFill>
                  <a:ea typeface="굴림" pitchFamily="34" charset="-127"/>
                </a:endParaRPr>
              </a:p>
              <a:p>
                <a:r>
                  <a:rPr lang="en-US" altLang="ko-KR" dirty="0" smtClean="0">
                    <a:solidFill>
                      <a:schemeClr val="hlink"/>
                    </a:solidFill>
                    <a:ea typeface="굴림" pitchFamily="34" charset="-127"/>
                  </a:rPr>
                  <a:t>And   BC</a:t>
                </a:r>
                <a:r>
                  <a:rPr lang="en-US" altLang="ko-KR" dirty="0">
                    <a:solidFill>
                      <a:schemeClr val="hlink"/>
                    </a:solidFill>
                    <a:ea typeface="굴림" pitchFamily="34" charset="-127"/>
                  </a:rPr>
                  <a:t> </a:t>
                </a:r>
                <a:r>
                  <a:rPr lang="en-US" altLang="ko-KR" dirty="0" smtClean="0">
                    <a:solidFill>
                      <a:schemeClr val="hlink"/>
                    </a:solidFill>
                    <a:ea typeface="굴림" pitchFamily="34" charset="-127"/>
                  </a:rPr>
                  <a:t>= </a:t>
                </a:r>
                <a14:m>
                  <m:oMath xmlns:m="http://schemas.openxmlformats.org/officeDocument/2006/math">
                    <m:r>
                      <a:rPr lang="en-US" altLang="ko-KR" b="0" i="0" smtClean="0">
                        <a:solidFill>
                          <a:schemeClr val="hlink"/>
                        </a:solidFill>
                        <a:latin typeface="Cambria Math"/>
                        <a:ea typeface="굴림" pitchFamily="34" charset="-127"/>
                      </a:rPr>
                      <m:t> </m:t>
                    </m:r>
                    <m:m>
                      <m:mPr>
                        <m:mcs>
                          <m:mc>
                            <m:mcPr>
                              <m:count m:val="2"/>
                              <m:mcJc m:val="center"/>
                            </m:mcPr>
                          </m:mc>
                        </m:mcs>
                        <m:ctrlPr>
                          <a:rPr lang="en-US" altLang="ko-KR" i="1">
                            <a:solidFill>
                              <a:schemeClr val="hlink"/>
                            </a:solidFill>
                            <a:latin typeface="Cambria Math"/>
                            <a:ea typeface="굴림" pitchFamily="34" charset="-127"/>
                          </a:rPr>
                        </m:ctrlPr>
                      </m:mPr>
                      <m:mr>
                        <m:e>
                          <m:r>
                            <m:rPr>
                              <m:brk m:alnAt="7"/>
                            </m:rPr>
                            <a:rPr lang="en-US" altLang="ko-KR" b="0" i="1" smtClean="0">
                              <a:solidFill>
                                <a:schemeClr val="hlink"/>
                              </a:solidFill>
                              <a:latin typeface="Cambria Math"/>
                              <a:ea typeface="굴림" pitchFamily="34" charset="-127"/>
                            </a:rPr>
                            <m:t> </m:t>
                          </m:r>
                          <m:r>
                            <a:rPr lang="en-US" altLang="ko-KR" b="0" i="1" smtClean="0">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3</m:t>
                          </m:r>
                        </m:e>
                        <m:e>
                          <m:r>
                            <a:rPr lang="en-US" altLang="ko-KR" i="1">
                              <a:solidFill>
                                <a:schemeClr val="hlink"/>
                              </a:solidFill>
                              <a:latin typeface="Cambria Math"/>
                              <a:ea typeface="굴림" pitchFamily="34" charset="-127"/>
                            </a:rPr>
                            <m:t>4</m:t>
                          </m:r>
                        </m:e>
                      </m:mr>
                      <m:mr>
                        <m:e>
                          <m:r>
                            <a:rPr lang="en-US" altLang="ko-KR" b="0" i="1" smtClean="0">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2</m:t>
                          </m:r>
                        </m:e>
                        <m:e>
                          <m:r>
                            <a:rPr lang="en-US" altLang="ko-KR" i="1">
                              <a:solidFill>
                                <a:schemeClr val="hlink"/>
                              </a:solidFill>
                              <a:latin typeface="Cambria Math"/>
                              <a:ea typeface="굴림" pitchFamily="34" charset="-127"/>
                            </a:rPr>
                            <m:t>1</m:t>
                          </m:r>
                        </m:e>
                      </m:mr>
                    </m:m>
                  </m:oMath>
                </a14:m>
                <a:r>
                  <a:rPr lang="en-US" altLang="ko-KR" dirty="0">
                    <a:solidFill>
                      <a:schemeClr val="hlink"/>
                    </a:solidFill>
                    <a:ea typeface="굴림" pitchFamily="34" charset="-127"/>
                  </a:rPr>
                  <a:t> </a:t>
                </a:r>
                <a:r>
                  <a:rPr lang="en-US" altLang="ko-KR" dirty="0" smtClean="0">
                    <a:solidFill>
                      <a:schemeClr val="hlink"/>
                    </a:solidFill>
                    <a:ea typeface="굴림" pitchFamily="34" charset="-127"/>
                  </a:rPr>
                  <a:t>  </a:t>
                </a:r>
                <a14:m>
                  <m:oMath xmlns:m="http://schemas.openxmlformats.org/officeDocument/2006/math">
                    <m:m>
                      <m:mPr>
                        <m:mcs>
                          <m:mc>
                            <m:mcPr>
                              <m:count m:val="3"/>
                              <m:mcJc m:val="center"/>
                            </m:mcPr>
                          </m:mc>
                        </m:mcs>
                        <m:ctrlPr>
                          <a:rPr lang="en-US" altLang="ko-KR" i="1">
                            <a:solidFill>
                              <a:schemeClr val="hlink"/>
                            </a:solidFill>
                            <a:latin typeface="Cambria Math"/>
                            <a:ea typeface="굴림" pitchFamily="34" charset="-127"/>
                          </a:rPr>
                        </m:ctrlPr>
                      </m:mPr>
                      <m:mr>
                        <m:e>
                          <m:r>
                            <m:rPr>
                              <m:brk m:alnAt="7"/>
                            </m:rPr>
                            <a:rPr lang="en-US" altLang="ko-KR" b="0" i="1" smtClean="0">
                              <a:solidFill>
                                <a:schemeClr val="hlink"/>
                              </a:solidFill>
                              <a:latin typeface="Cambria Math"/>
                              <a:ea typeface="굴림" pitchFamily="34" charset="-127"/>
                            </a:rPr>
                            <m:t> </m:t>
                          </m:r>
                          <m:r>
                            <a:rPr lang="en-US" altLang="ko-KR" b="0" i="1" smtClean="0">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3</m:t>
                          </m:r>
                        </m:e>
                        <m:e>
                          <m:r>
                            <a:rPr lang="en-US" altLang="ko-KR" i="1">
                              <a:solidFill>
                                <a:schemeClr val="hlink"/>
                              </a:solidFill>
                              <a:latin typeface="Cambria Math"/>
                              <a:ea typeface="굴림" pitchFamily="34" charset="-127"/>
                            </a:rPr>
                            <m:t>0</m:t>
                          </m:r>
                        </m:e>
                        <m:e>
                          <m:r>
                            <a:rPr lang="en-US" altLang="ko-KR" i="1" smtClean="0">
                              <a:solidFill>
                                <a:schemeClr val="hlink"/>
                              </a:solidFill>
                              <a:latin typeface="Cambria Math"/>
                              <a:ea typeface="굴림" pitchFamily="34" charset="-127"/>
                            </a:rPr>
                            <m:t>2</m:t>
                          </m:r>
                        </m:e>
                      </m:mr>
                      <m:mr>
                        <m:e>
                          <m:r>
                            <a:rPr lang="en-US" altLang="ko-KR" b="0" i="1" smtClean="0">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5</m:t>
                          </m:r>
                        </m:e>
                        <m:e>
                          <m:r>
                            <a:rPr lang="en-US" altLang="ko-KR" i="1">
                              <a:solidFill>
                                <a:schemeClr val="hlink"/>
                              </a:solidFill>
                              <a:latin typeface="Cambria Math"/>
                              <a:ea typeface="굴림" pitchFamily="34" charset="-127"/>
                            </a:rPr>
                            <m:t>1</m:t>
                          </m:r>
                          <m:r>
                            <a:rPr lang="en-US" altLang="ko-KR" b="0" i="1" smtClean="0">
                              <a:solidFill>
                                <a:schemeClr val="hlink"/>
                              </a:solidFill>
                              <a:latin typeface="Cambria Math"/>
                              <a:ea typeface="굴림" pitchFamily="34" charset="-127"/>
                            </a:rPr>
                            <m:t> </m:t>
                          </m:r>
                        </m:e>
                        <m:e>
                          <m:r>
                            <a:rPr lang="en-US" altLang="ko-KR" b="0" i="1" smtClean="0">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0</m:t>
                          </m:r>
                          <m:r>
                            <a:rPr lang="en-US" altLang="ko-KR" b="0" i="1" smtClean="0">
                              <a:solidFill>
                                <a:schemeClr val="hlink"/>
                              </a:solidFill>
                              <a:latin typeface="Cambria Math"/>
                              <a:ea typeface="굴림" pitchFamily="34" charset="-127"/>
                            </a:rPr>
                            <m:t>    </m:t>
                          </m:r>
                        </m:e>
                      </m:mr>
                    </m:m>
                  </m:oMath>
                </a14:m>
                <a:r>
                  <a:rPr lang="en-US" altLang="ko-KR" dirty="0" smtClean="0">
                    <a:solidFill>
                      <a:schemeClr val="hlink"/>
                    </a:solidFill>
                    <a:ea typeface="굴림" pitchFamily="34" charset="-127"/>
                  </a:rPr>
                  <a:t> =  </a:t>
                </a:r>
                <a14:m>
                  <m:oMath xmlns:m="http://schemas.openxmlformats.org/officeDocument/2006/math">
                    <m:m>
                      <m:mPr>
                        <m:mcs>
                          <m:mc>
                            <m:mcPr>
                              <m:count m:val="3"/>
                              <m:mcJc m:val="center"/>
                            </m:mcPr>
                          </m:mc>
                        </m:mcs>
                        <m:ctrlPr>
                          <a:rPr lang="en-US" altLang="ko-KR" i="1">
                            <a:solidFill>
                              <a:schemeClr val="hlink"/>
                            </a:solidFill>
                            <a:latin typeface="Cambria Math"/>
                            <a:ea typeface="굴림" pitchFamily="34" charset="-127"/>
                          </a:rPr>
                        </m:ctrlPr>
                      </m:mPr>
                      <m:mr>
                        <m:e>
                          <m:r>
                            <m:rPr>
                              <m:brk m:alnAt="7"/>
                            </m:rPr>
                            <a:rPr lang="en-US" altLang="ko-KR" b="0" i="1" smtClean="0">
                              <a:solidFill>
                                <a:schemeClr val="hlink"/>
                              </a:solidFill>
                              <a:latin typeface="Cambria Math"/>
                              <a:ea typeface="굴림" pitchFamily="34" charset="-127"/>
                            </a:rPr>
                            <m:t> </m:t>
                          </m:r>
                          <m:r>
                            <a:rPr lang="en-US" altLang="ko-KR" b="0" i="1" smtClean="0">
                              <a:solidFill>
                                <a:schemeClr val="hlink"/>
                              </a:solidFill>
                              <a:latin typeface="Cambria Math"/>
                              <a:ea typeface="굴림" pitchFamily="34" charset="-127"/>
                            </a:rPr>
                            <m:t>  29</m:t>
                          </m:r>
                        </m:e>
                        <m:e>
                          <m:r>
                            <a:rPr lang="en-US" altLang="ko-KR" b="0" i="1" smtClean="0">
                              <a:solidFill>
                                <a:schemeClr val="hlink"/>
                              </a:solidFill>
                              <a:latin typeface="Cambria Math"/>
                              <a:ea typeface="굴림" pitchFamily="34" charset="-127"/>
                            </a:rPr>
                            <m:t>4</m:t>
                          </m:r>
                        </m:e>
                        <m:e>
                          <m:r>
                            <a:rPr lang="en-US" altLang="ko-KR" b="0" i="1" smtClean="0">
                              <a:solidFill>
                                <a:schemeClr val="hlink"/>
                              </a:solidFill>
                              <a:latin typeface="Cambria Math"/>
                              <a:ea typeface="굴림" pitchFamily="34" charset="-127"/>
                            </a:rPr>
                            <m:t>6</m:t>
                          </m:r>
                        </m:e>
                      </m:mr>
                      <m:mr>
                        <m:e>
                          <m:r>
                            <a:rPr lang="en-US" altLang="ko-KR" b="0" i="1" smtClean="0">
                              <a:solidFill>
                                <a:schemeClr val="hlink"/>
                              </a:solidFill>
                              <a:latin typeface="Cambria Math"/>
                              <a:ea typeface="굴림" pitchFamily="34" charset="-127"/>
                            </a:rPr>
                            <m:t>  11</m:t>
                          </m:r>
                        </m:e>
                        <m:e>
                          <m:r>
                            <a:rPr lang="en-US" altLang="ko-KR" i="1">
                              <a:solidFill>
                                <a:schemeClr val="hlink"/>
                              </a:solidFill>
                              <a:latin typeface="Cambria Math"/>
                              <a:ea typeface="굴림" pitchFamily="34" charset="-127"/>
                            </a:rPr>
                            <m:t>1</m:t>
                          </m:r>
                        </m:e>
                        <m:e>
                          <m:r>
                            <a:rPr lang="en-US" altLang="ko-KR" b="0" i="1" smtClean="0">
                              <a:solidFill>
                                <a:schemeClr val="hlink"/>
                              </a:solidFill>
                              <a:latin typeface="Cambria Math"/>
                              <a:ea typeface="굴림" pitchFamily="34" charset="-127"/>
                            </a:rPr>
                            <m:t>4</m:t>
                          </m:r>
                        </m:e>
                      </m:mr>
                    </m:m>
                  </m:oMath>
                </a14:m>
                <a:r>
                  <a:rPr lang="en-US" altLang="ko-KR" dirty="0" smtClean="0">
                    <a:solidFill>
                      <a:schemeClr val="hlink"/>
                    </a:solidFill>
                    <a:ea typeface="굴림" pitchFamily="34" charset="-127"/>
                  </a:rPr>
                  <a:t> </a:t>
                </a:r>
              </a:p>
              <a:p>
                <a:pPr>
                  <a:buFontTx/>
                  <a:buNone/>
                </a:pPr>
                <a:r>
                  <a:rPr lang="en-US" altLang="ko-KR" dirty="0" smtClean="0">
                    <a:solidFill>
                      <a:schemeClr val="hlink"/>
                    </a:solidFill>
                    <a:ea typeface="굴림" pitchFamily="34" charset="-127"/>
                  </a:rPr>
                  <a:t> </a:t>
                </a:r>
                <a:endParaRPr lang="en-US" altLang="ko-KR" dirty="0">
                  <a:solidFill>
                    <a:schemeClr val="hlink"/>
                  </a:solidFill>
                  <a:ea typeface="굴림" pitchFamily="34" charset="-127"/>
                </a:endParaRPr>
              </a:p>
              <a:p>
                <a:pPr>
                  <a:buFontTx/>
                  <a:buNone/>
                </a:pPr>
                <a:r>
                  <a:rPr lang="en-US" altLang="ko-KR" dirty="0">
                    <a:solidFill>
                      <a:schemeClr val="hlink"/>
                    </a:solidFill>
                    <a:ea typeface="굴림" pitchFamily="34" charset="-127"/>
                  </a:rPr>
                  <a:t>              </a:t>
                </a:r>
                <a:endParaRPr lang="en-US" altLang="ko-KR" dirty="0" smtClean="0">
                  <a:solidFill>
                    <a:schemeClr val="hlink"/>
                  </a:solidFill>
                  <a:ea typeface="굴림" pitchFamily="34" charset="-127"/>
                </a:endParaRPr>
              </a:p>
              <a:p>
                <a:r>
                  <a:rPr lang="en-US" altLang="ko-KR" dirty="0" smtClean="0">
                    <a:solidFill>
                      <a:schemeClr val="hlink"/>
                    </a:solidFill>
                    <a:ea typeface="굴림" pitchFamily="34" charset="-127"/>
                  </a:rPr>
                  <a:t>(AB)C =  7    6     </a:t>
                </a:r>
                <a14:m>
                  <m:oMath xmlns:m="http://schemas.openxmlformats.org/officeDocument/2006/math">
                    <m:m>
                      <m:mPr>
                        <m:mcs>
                          <m:mc>
                            <m:mcPr>
                              <m:count m:val="3"/>
                              <m:mcJc m:val="center"/>
                            </m:mcPr>
                          </m:mc>
                        </m:mcs>
                        <m:ctrlPr>
                          <a:rPr lang="en-US" altLang="ko-KR" i="1">
                            <a:solidFill>
                              <a:schemeClr val="hlink"/>
                            </a:solidFill>
                            <a:latin typeface="Cambria Math"/>
                            <a:ea typeface="굴림" pitchFamily="34" charset="-127"/>
                          </a:rPr>
                        </m:ctrlPr>
                      </m:mPr>
                      <m:mr>
                        <m:e>
                          <m:r>
                            <m:rPr>
                              <m:brk m:alnAt="7"/>
                            </m:rPr>
                            <a:rPr lang="en-US" altLang="ko-KR" i="1">
                              <a:solidFill>
                                <a:schemeClr val="hlink"/>
                              </a:solidFill>
                              <a:latin typeface="Cambria Math"/>
                              <a:ea typeface="굴림" pitchFamily="34" charset="-127"/>
                            </a:rPr>
                            <m:t>3</m:t>
                          </m:r>
                        </m:e>
                        <m:e>
                          <m:r>
                            <a:rPr lang="en-US" altLang="ko-KR" i="1">
                              <a:solidFill>
                                <a:schemeClr val="hlink"/>
                              </a:solidFill>
                              <a:latin typeface="Cambria Math"/>
                              <a:ea typeface="굴림" pitchFamily="34" charset="-127"/>
                            </a:rPr>
                            <m:t>0</m:t>
                          </m:r>
                        </m:e>
                        <m:e>
                          <m:r>
                            <a:rPr lang="en-US" altLang="ko-KR" i="1">
                              <a:solidFill>
                                <a:schemeClr val="hlink"/>
                              </a:solidFill>
                              <a:latin typeface="Cambria Math"/>
                              <a:ea typeface="굴림" pitchFamily="34" charset="-127"/>
                            </a:rPr>
                            <m:t>2</m:t>
                          </m:r>
                        </m:e>
                      </m:mr>
                      <m:mr>
                        <m:e>
                          <m:r>
                            <a:rPr lang="en-US" altLang="ko-KR" b="0" i="1" smtClean="0">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5</m:t>
                          </m:r>
                        </m:e>
                        <m:e>
                          <m:r>
                            <a:rPr lang="en-US" altLang="ko-KR" i="1">
                              <a:solidFill>
                                <a:schemeClr val="hlink"/>
                              </a:solidFill>
                              <a:latin typeface="Cambria Math"/>
                              <a:ea typeface="굴림" pitchFamily="34" charset="-127"/>
                            </a:rPr>
                            <m:t>1</m:t>
                          </m:r>
                        </m:e>
                        <m:e>
                          <m:r>
                            <a:rPr lang="en-US" altLang="ko-KR" i="1">
                              <a:solidFill>
                                <a:schemeClr val="hlink"/>
                              </a:solidFill>
                              <a:latin typeface="Cambria Math"/>
                              <a:ea typeface="굴림" pitchFamily="34" charset="-127"/>
                            </a:rPr>
                            <m:t>0</m:t>
                          </m:r>
                        </m:e>
                      </m:mr>
                    </m:m>
                  </m:oMath>
                </a14:m>
                <a:r>
                  <a:rPr lang="en-US" altLang="ko-KR" dirty="0" smtClean="0">
                    <a:solidFill>
                      <a:schemeClr val="hlink"/>
                    </a:solidFill>
                    <a:ea typeface="굴림" pitchFamily="34" charset="-127"/>
                  </a:rPr>
                  <a:t>       =   51   6    14 </a:t>
                </a:r>
              </a:p>
              <a:p>
                <a:pPr>
                  <a:buFontTx/>
                  <a:buNone/>
                </a:pPr>
                <a:endParaRPr lang="en-US" altLang="ko-KR" dirty="0">
                  <a:solidFill>
                    <a:schemeClr val="hlink"/>
                  </a:solidFill>
                  <a:ea typeface="굴림" pitchFamily="34" charset="-127"/>
                </a:endParaRPr>
              </a:p>
              <a:p>
                <a:r>
                  <a:rPr lang="en-US" altLang="ko-KR" dirty="0" smtClean="0">
                    <a:solidFill>
                      <a:schemeClr val="hlink"/>
                    </a:solidFill>
                    <a:ea typeface="굴림" pitchFamily="34" charset="-127"/>
                  </a:rPr>
                  <a:t>A(BC) =   1   2       </a:t>
                </a:r>
                <a14:m>
                  <m:oMath xmlns:m="http://schemas.openxmlformats.org/officeDocument/2006/math">
                    <m:m>
                      <m:mPr>
                        <m:mcs>
                          <m:mc>
                            <m:mcPr>
                              <m:count m:val="3"/>
                              <m:mcJc m:val="center"/>
                            </m:mcPr>
                          </m:mc>
                        </m:mcs>
                        <m:ctrlPr>
                          <a:rPr lang="en-US" altLang="ko-KR" i="1">
                            <a:solidFill>
                              <a:schemeClr val="hlink"/>
                            </a:solidFill>
                            <a:latin typeface="Cambria Math"/>
                            <a:ea typeface="굴림" pitchFamily="34" charset="-127"/>
                          </a:rPr>
                        </m:ctrlPr>
                      </m:mPr>
                      <m:mr>
                        <m:e>
                          <m:r>
                            <m:rPr>
                              <m:brk m:alnAt="7"/>
                            </m:rPr>
                            <a:rPr lang="en-US" altLang="ko-KR" i="1">
                              <a:solidFill>
                                <a:schemeClr val="hlink"/>
                              </a:solidFill>
                              <a:latin typeface="Cambria Math"/>
                              <a:ea typeface="굴림" pitchFamily="34" charset="-127"/>
                            </a:rPr>
                            <m:t> </m:t>
                          </m:r>
                          <m:r>
                            <a:rPr lang="en-US" altLang="ko-KR" i="1">
                              <a:solidFill>
                                <a:schemeClr val="hlink"/>
                              </a:solidFill>
                              <a:latin typeface="Cambria Math"/>
                              <a:ea typeface="굴림" pitchFamily="34" charset="-127"/>
                            </a:rPr>
                            <m:t>29</m:t>
                          </m:r>
                        </m:e>
                        <m:e>
                          <m:r>
                            <a:rPr lang="en-US" altLang="ko-KR" i="1">
                              <a:solidFill>
                                <a:schemeClr val="hlink"/>
                              </a:solidFill>
                              <a:latin typeface="Cambria Math"/>
                              <a:ea typeface="굴림" pitchFamily="34" charset="-127"/>
                            </a:rPr>
                            <m:t>4</m:t>
                          </m:r>
                        </m:e>
                        <m:e>
                          <m:r>
                            <a:rPr lang="en-US" altLang="ko-KR" i="1">
                              <a:solidFill>
                                <a:schemeClr val="hlink"/>
                              </a:solidFill>
                              <a:latin typeface="Cambria Math"/>
                              <a:ea typeface="굴림" pitchFamily="34" charset="-127"/>
                            </a:rPr>
                            <m:t>6</m:t>
                          </m:r>
                        </m:e>
                      </m:mr>
                      <m:mr>
                        <m:e>
                          <m:r>
                            <a:rPr lang="en-US" altLang="ko-KR" i="1">
                              <a:solidFill>
                                <a:schemeClr val="hlink"/>
                              </a:solidFill>
                              <a:latin typeface="Cambria Math"/>
                              <a:ea typeface="굴림" pitchFamily="34" charset="-127"/>
                            </a:rPr>
                            <m:t>11</m:t>
                          </m:r>
                        </m:e>
                        <m:e>
                          <m:r>
                            <a:rPr lang="en-US" altLang="ko-KR" i="1">
                              <a:solidFill>
                                <a:schemeClr val="hlink"/>
                              </a:solidFill>
                              <a:latin typeface="Cambria Math"/>
                              <a:ea typeface="굴림" pitchFamily="34" charset="-127"/>
                            </a:rPr>
                            <m:t>1</m:t>
                          </m:r>
                        </m:e>
                        <m:e>
                          <m:r>
                            <a:rPr lang="en-US" altLang="ko-KR" i="1">
                              <a:solidFill>
                                <a:schemeClr val="hlink"/>
                              </a:solidFill>
                              <a:latin typeface="Cambria Math"/>
                              <a:ea typeface="굴림" pitchFamily="34" charset="-127"/>
                            </a:rPr>
                            <m:t>4</m:t>
                          </m:r>
                        </m:e>
                      </m:mr>
                    </m:m>
                  </m:oMath>
                </a14:m>
                <a:r>
                  <a:rPr lang="en-US" altLang="ko-KR" dirty="0">
                    <a:solidFill>
                      <a:schemeClr val="hlink"/>
                    </a:solidFill>
                    <a:ea typeface="굴림" pitchFamily="34" charset="-127"/>
                  </a:rPr>
                  <a:t> </a:t>
                </a:r>
                <a:r>
                  <a:rPr lang="en-US" altLang="ko-KR" dirty="0" smtClean="0">
                    <a:solidFill>
                      <a:schemeClr val="hlink"/>
                    </a:solidFill>
                    <a:ea typeface="굴림" pitchFamily="34" charset="-127"/>
                  </a:rPr>
                  <a:t>   =     51  6   14 </a:t>
                </a:r>
                <a:endParaRPr lang="en-US" altLang="ko-KR" dirty="0">
                  <a:solidFill>
                    <a:schemeClr val="hlink"/>
                  </a:solidFill>
                  <a:ea typeface="굴림" pitchFamily="34" charset="-127"/>
                </a:endParaRPr>
              </a:p>
              <a:p>
                <a:pPr>
                  <a:buFontTx/>
                  <a:buNone/>
                </a:pPr>
                <a:r>
                  <a:rPr lang="en-US" altLang="ko-KR" dirty="0">
                    <a:solidFill>
                      <a:schemeClr val="hlink"/>
                    </a:solidFill>
                    <a:ea typeface="굴림" pitchFamily="34" charset="-127"/>
                  </a:rPr>
                  <a:t>                   </a:t>
                </a:r>
              </a:p>
            </p:txBody>
          </p:sp>
        </mc:Choice>
        <mc:Fallback xmlns="">
          <p:sp>
            <p:nvSpPr>
              <p:cNvPr id="4" name="Rectangle 3"/>
              <p:cNvSpPr>
                <a:spLocks noGrp="1" noRot="1" noChangeAspect="1" noMove="1" noResize="1" noEditPoints="1" noAdjustHandles="1" noChangeArrowheads="1" noChangeShapeType="1" noTextEdit="1"/>
              </p:cNvSpPr>
              <p:nvPr>
                <p:ph idx="1"/>
              </p:nvPr>
            </p:nvSpPr>
            <p:spPr>
              <a:xfrm>
                <a:off x="457200" y="990600"/>
                <a:ext cx="8763000" cy="5135563"/>
              </a:xfrm>
              <a:blipFill rotWithShape="1">
                <a:blip r:embed="rId2"/>
                <a:stretch>
                  <a:fillRect l="-834" t="-119"/>
                </a:stretch>
              </a:blipFill>
            </p:spPr>
            <p:txBody>
              <a:bodyPr/>
              <a:lstStyle/>
              <a:p>
                <a:r>
                  <a:rPr lang="en-US">
                    <a:noFill/>
                  </a:rPr>
                  <a:t> </a:t>
                </a:r>
              </a:p>
            </p:txBody>
          </p:sp>
        </mc:Fallback>
      </mc:AlternateContent>
      <p:cxnSp>
        <p:nvCxnSpPr>
          <p:cNvPr id="5" name="Straight Connector 4"/>
          <p:cNvCxnSpPr/>
          <p:nvPr/>
        </p:nvCxnSpPr>
        <p:spPr>
          <a:xfrm flipH="1">
            <a:off x="4159685" y="4876800"/>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724400" y="2758856"/>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705600" y="2751541"/>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876800" y="990600"/>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133600" y="2758856"/>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124200" y="2751541"/>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105400" y="2741103"/>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933182" y="2758856"/>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657600" y="1876816"/>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191000" y="933189"/>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341839" y="990600"/>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096000" y="990600"/>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82237" y="3962400"/>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819400" y="1876816"/>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32555" y="3962400"/>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75185" y="4876800"/>
            <a:ext cx="9396"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33600" y="1122123"/>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64912" y="1121080"/>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500179" y="4114800"/>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764082" y="4073047"/>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867400" y="4062608"/>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495800" y="4108537"/>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43600" y="5029200"/>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8200" y="5029200"/>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91477" y="5025025"/>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00964" y="4974225"/>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7337" y="1990594"/>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84581" y="2029216"/>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59685" y="1990594"/>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876800" y="1990594"/>
            <a:ext cx="0" cy="3048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48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sz="3600" dirty="0">
                <a:solidFill>
                  <a:schemeClr val="accent2"/>
                </a:solidFill>
                <a:ea typeface="굴림" pitchFamily="34" charset="-127"/>
              </a:rPr>
              <a:t>Example of “Distributive Law</a:t>
            </a:r>
            <a:r>
              <a:rPr lang="en-US" altLang="ko-KR" sz="3600" dirty="0" smtClean="0">
                <a:solidFill>
                  <a:schemeClr val="accent2"/>
                </a:solidFill>
                <a:ea typeface="굴림" pitchFamily="34" charset="-127"/>
              </a:rPr>
              <a:t>”</a:t>
            </a:r>
            <a:br>
              <a:rPr lang="en-US" altLang="ko-KR" sz="3600" dirty="0" smtClean="0">
                <a:solidFill>
                  <a:schemeClr val="accent2"/>
                </a:solidFill>
                <a:ea typeface="굴림" pitchFamily="34" charset="-127"/>
              </a:rPr>
            </a:br>
            <a:endParaRPr lang="en-US" sz="3600" dirty="0"/>
          </a:p>
        </p:txBody>
      </p:sp>
      <p:sp>
        <p:nvSpPr>
          <p:cNvPr id="3" name="Content Placeholder 2"/>
          <p:cNvSpPr>
            <a:spLocks noGrp="1"/>
          </p:cNvSpPr>
          <p:nvPr>
            <p:ph idx="1"/>
          </p:nvPr>
        </p:nvSpPr>
        <p:spPr>
          <a:xfrm>
            <a:off x="457200" y="1219200"/>
            <a:ext cx="8229600" cy="4906963"/>
          </a:xfrm>
        </p:spPr>
        <p:txBody>
          <a:bodyPr/>
          <a:lstStyle/>
          <a:p>
            <a:pPr>
              <a:buFontTx/>
              <a:buNone/>
            </a:pPr>
            <a:r>
              <a:rPr lang="en-US" altLang="ko-KR" dirty="0" smtClean="0">
                <a:solidFill>
                  <a:schemeClr val="hlink"/>
                </a:solidFill>
                <a:ea typeface="굴림" pitchFamily="34" charset="-127"/>
              </a:rPr>
              <a:t>A=   1,2    </a:t>
            </a:r>
            <a:r>
              <a:rPr lang="en-US" altLang="ko-KR" dirty="0">
                <a:solidFill>
                  <a:schemeClr val="hlink"/>
                </a:solidFill>
                <a:ea typeface="굴림" pitchFamily="34" charset="-127"/>
              </a:rPr>
              <a:t>B= </a:t>
            </a:r>
            <a:r>
              <a:rPr lang="en-US" altLang="ko-KR" dirty="0" smtClean="0">
                <a:solidFill>
                  <a:schemeClr val="hlink"/>
                </a:solidFill>
                <a:ea typeface="굴림" pitchFamily="34" charset="-127"/>
              </a:rPr>
              <a:t>3  </a:t>
            </a:r>
            <a:r>
              <a:rPr lang="en-US" altLang="ko-KR" dirty="0">
                <a:solidFill>
                  <a:schemeClr val="hlink"/>
                </a:solidFill>
                <a:ea typeface="굴림" pitchFamily="34" charset="-127"/>
              </a:rPr>
              <a:t>4		C=  4  2</a:t>
            </a:r>
          </a:p>
          <a:p>
            <a:pPr>
              <a:buFontTx/>
              <a:buNone/>
            </a:pPr>
            <a:r>
              <a:rPr lang="en-US" altLang="ko-KR" dirty="0">
                <a:solidFill>
                  <a:schemeClr val="hlink"/>
                </a:solidFill>
                <a:ea typeface="굴림" pitchFamily="34" charset="-127"/>
              </a:rPr>
              <a:t>       	            </a:t>
            </a:r>
            <a:r>
              <a:rPr lang="en-US" altLang="ko-KR" dirty="0" smtClean="0">
                <a:solidFill>
                  <a:schemeClr val="hlink"/>
                </a:solidFill>
                <a:ea typeface="굴림" pitchFamily="34" charset="-127"/>
              </a:rPr>
              <a:t> 0  </a:t>
            </a:r>
            <a:r>
              <a:rPr lang="en-US" altLang="ko-KR" dirty="0">
                <a:solidFill>
                  <a:schemeClr val="hlink"/>
                </a:solidFill>
                <a:ea typeface="굴림" pitchFamily="34" charset="-127"/>
              </a:rPr>
              <a:t>5                 </a:t>
            </a:r>
            <a:r>
              <a:rPr lang="en-US" altLang="ko-KR" dirty="0" smtClean="0">
                <a:solidFill>
                  <a:schemeClr val="hlink"/>
                </a:solidFill>
                <a:ea typeface="굴림" pitchFamily="34" charset="-127"/>
              </a:rPr>
              <a:t>1  </a:t>
            </a:r>
            <a:r>
              <a:rPr lang="en-US" altLang="ko-KR" dirty="0">
                <a:solidFill>
                  <a:schemeClr val="hlink"/>
                </a:solidFill>
                <a:ea typeface="굴림" pitchFamily="34" charset="-127"/>
              </a:rPr>
              <a:t>7</a:t>
            </a:r>
          </a:p>
          <a:p>
            <a:pPr>
              <a:buFontTx/>
              <a:buNone/>
            </a:pPr>
            <a:r>
              <a:rPr lang="en-US" altLang="ko-KR" dirty="0">
                <a:solidFill>
                  <a:schemeClr val="hlink"/>
                </a:solidFill>
                <a:ea typeface="굴림" pitchFamily="34" charset="-127"/>
              </a:rPr>
              <a:t>B+C=   7   6    </a:t>
            </a:r>
            <a:r>
              <a:rPr lang="en-US" altLang="ko-KR" dirty="0" smtClean="0">
                <a:solidFill>
                  <a:schemeClr val="hlink"/>
                </a:solidFill>
                <a:ea typeface="굴림" pitchFamily="34" charset="-127"/>
              </a:rPr>
              <a:t>,        </a:t>
            </a:r>
            <a:r>
              <a:rPr lang="en-US" altLang="ko-KR" dirty="0">
                <a:solidFill>
                  <a:srgbClr val="00B050"/>
                </a:solidFill>
                <a:ea typeface="굴림" pitchFamily="34" charset="-127"/>
              </a:rPr>
              <a:t>A(B+C</a:t>
            </a:r>
            <a:r>
              <a:rPr lang="en-US" altLang="ko-KR" dirty="0" smtClean="0">
                <a:solidFill>
                  <a:srgbClr val="00B050"/>
                </a:solidFill>
                <a:ea typeface="굴림" pitchFamily="34" charset="-127"/>
              </a:rPr>
              <a:t>)=  9,30</a:t>
            </a:r>
            <a:endParaRPr lang="en-US" altLang="ko-KR" dirty="0">
              <a:solidFill>
                <a:srgbClr val="00B050"/>
              </a:solidFill>
              <a:ea typeface="굴림" pitchFamily="34" charset="-127"/>
            </a:endParaRPr>
          </a:p>
          <a:p>
            <a:pPr>
              <a:buFontTx/>
              <a:buNone/>
            </a:pPr>
            <a:r>
              <a:rPr lang="en-US" altLang="ko-KR" dirty="0">
                <a:solidFill>
                  <a:schemeClr val="hlink"/>
                </a:solidFill>
                <a:ea typeface="굴림" pitchFamily="34" charset="-127"/>
              </a:rPr>
              <a:t>           </a:t>
            </a:r>
            <a:r>
              <a:rPr lang="en-US" altLang="ko-KR" dirty="0" smtClean="0">
                <a:solidFill>
                  <a:schemeClr val="hlink"/>
                </a:solidFill>
                <a:ea typeface="굴림" pitchFamily="34" charset="-127"/>
              </a:rPr>
              <a:t> 1  </a:t>
            </a:r>
            <a:r>
              <a:rPr lang="en-US" altLang="ko-KR" dirty="0">
                <a:solidFill>
                  <a:schemeClr val="hlink"/>
                </a:solidFill>
                <a:ea typeface="굴림" pitchFamily="34" charset="-127"/>
              </a:rPr>
              <a:t>12</a:t>
            </a:r>
          </a:p>
          <a:p>
            <a:pPr>
              <a:buFontTx/>
              <a:buNone/>
            </a:pPr>
            <a:r>
              <a:rPr lang="en-US" altLang="ko-KR" dirty="0" smtClean="0">
                <a:solidFill>
                  <a:schemeClr val="hlink"/>
                </a:solidFill>
                <a:ea typeface="굴림" pitchFamily="34" charset="-127"/>
              </a:rPr>
              <a:t>AB=  3,14</a:t>
            </a:r>
            <a:endParaRPr lang="en-US" altLang="ko-KR" dirty="0">
              <a:solidFill>
                <a:schemeClr val="hlink"/>
              </a:solidFill>
              <a:ea typeface="굴림" pitchFamily="34" charset="-127"/>
            </a:endParaRPr>
          </a:p>
          <a:p>
            <a:pPr>
              <a:buNone/>
            </a:pPr>
            <a:r>
              <a:rPr lang="en-US" altLang="ko-KR" dirty="0">
                <a:solidFill>
                  <a:schemeClr val="hlink"/>
                </a:solidFill>
                <a:ea typeface="굴림" pitchFamily="34" charset="-127"/>
              </a:rPr>
              <a:t>AC</a:t>
            </a:r>
            <a:r>
              <a:rPr lang="en-US" altLang="ko-KR" dirty="0" smtClean="0">
                <a:solidFill>
                  <a:schemeClr val="hlink"/>
                </a:solidFill>
                <a:ea typeface="굴림" pitchFamily="34" charset="-127"/>
              </a:rPr>
              <a:t>=  6,16       ,      </a:t>
            </a:r>
            <a:r>
              <a:rPr lang="en-US" altLang="ko-KR" dirty="0">
                <a:solidFill>
                  <a:srgbClr val="00B050"/>
                </a:solidFill>
                <a:ea typeface="굴림" pitchFamily="34" charset="-127"/>
              </a:rPr>
              <a:t>AB+AC= </a:t>
            </a:r>
            <a:r>
              <a:rPr lang="en-US" altLang="ko-KR" dirty="0" smtClean="0">
                <a:solidFill>
                  <a:srgbClr val="00B050"/>
                </a:solidFill>
                <a:ea typeface="굴림" pitchFamily="34" charset="-127"/>
              </a:rPr>
              <a:t>  9,30</a:t>
            </a:r>
          </a:p>
          <a:p>
            <a:pPr>
              <a:buNone/>
            </a:pPr>
            <a:endParaRPr lang="en-US" altLang="ko-KR" dirty="0">
              <a:solidFill>
                <a:srgbClr val="00B050"/>
              </a:solidFill>
              <a:ea typeface="굴림" pitchFamily="34" charset="-127"/>
            </a:endParaRPr>
          </a:p>
          <a:p>
            <a:pPr>
              <a:buNone/>
            </a:pPr>
            <a:r>
              <a:rPr lang="en-US" altLang="ko-KR" dirty="0" smtClean="0">
                <a:solidFill>
                  <a:srgbClr val="00B050"/>
                </a:solidFill>
                <a:ea typeface="굴림" pitchFamily="34" charset="-127"/>
              </a:rPr>
              <a:t>                            </a:t>
            </a:r>
            <a:r>
              <a:rPr lang="en-US" altLang="ko-KR" b="1" dirty="0" smtClean="0">
                <a:solidFill>
                  <a:srgbClr val="00B050"/>
                </a:solidFill>
                <a:ea typeface="굴림" pitchFamily="34" charset="-127"/>
              </a:rPr>
              <a:t>A(B+C)= </a:t>
            </a:r>
            <a:r>
              <a:rPr lang="en-US" altLang="ko-KR" b="1" dirty="0">
                <a:solidFill>
                  <a:srgbClr val="00B050"/>
                </a:solidFill>
                <a:ea typeface="굴림" pitchFamily="34" charset="-127"/>
              </a:rPr>
              <a:t>AB+AC</a:t>
            </a:r>
            <a:endParaRPr lang="en-US" altLang="ko-KR" b="1" dirty="0">
              <a:solidFill>
                <a:schemeClr val="hlink"/>
              </a:solidFill>
              <a:ea typeface="굴림" pitchFamily="34" charset="-127"/>
            </a:endParaRPr>
          </a:p>
        </p:txBody>
      </p:sp>
      <p:cxnSp>
        <p:nvCxnSpPr>
          <p:cNvPr id="5" name="Straight Connector 4"/>
          <p:cNvCxnSpPr/>
          <p:nvPr/>
        </p:nvCxnSpPr>
        <p:spPr>
          <a:xfrm>
            <a:off x="2574099" y="1295400"/>
            <a:ext cx="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402905" y="1281830"/>
            <a:ext cx="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4400" y="1295400"/>
            <a:ext cx="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38800" y="1295400"/>
            <a:ext cx="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90800" y="2514600"/>
            <a:ext cx="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1293312"/>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2514600"/>
            <a:ext cx="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05000" y="12954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95400" y="35814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86000" y="35814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88093" y="4191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86000" y="4191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930036" y="4191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943600" y="4191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600" y="24384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953000" y="24384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16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altLang="ko-KR" sz="3600" dirty="0">
                <a:solidFill>
                  <a:schemeClr val="accent2"/>
                </a:solidFill>
                <a:ea typeface="굴림" pitchFamily="34" charset="-127"/>
              </a:rPr>
              <a:t>Example of the “</a:t>
            </a:r>
            <a:r>
              <a:rPr lang="en-US" altLang="ko-KR" sz="3600" dirty="0" smtClean="0">
                <a:solidFill>
                  <a:schemeClr val="accent2"/>
                </a:solidFill>
                <a:ea typeface="굴림" pitchFamily="34" charset="-127"/>
              </a:rPr>
              <a:t>Transpose”. </a:t>
            </a:r>
            <a:endParaRPr lang="en-US" sz="3600" dirty="0"/>
          </a:p>
        </p:txBody>
      </p:sp>
      <p:sp>
        <p:nvSpPr>
          <p:cNvPr id="4" name="Rectangle 3"/>
          <p:cNvSpPr txBox="1">
            <a:spLocks noChangeArrowheads="1"/>
          </p:cNvSpPr>
          <p:nvPr/>
        </p:nvSpPr>
        <p:spPr>
          <a:xfrm>
            <a:off x="444674" y="1219200"/>
            <a:ext cx="82296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pPr>
            <a:r>
              <a:rPr lang="en-US" altLang="ko-KR" sz="2800" i="1" dirty="0" smtClean="0">
                <a:solidFill>
                  <a:schemeClr val="hlink"/>
                </a:solidFill>
                <a:ea typeface="굴림" pitchFamily="34" charset="-127"/>
              </a:rPr>
              <a:t>A</a:t>
            </a:r>
            <a:r>
              <a:rPr lang="en-US" altLang="ko-KR" sz="2800" dirty="0" smtClean="0">
                <a:solidFill>
                  <a:schemeClr val="hlink"/>
                </a:solidFill>
                <a:ea typeface="굴림" pitchFamily="34" charset="-127"/>
              </a:rPr>
              <a:t>=</a:t>
            </a:r>
            <a:r>
              <a:rPr lang="en-US" altLang="ko-KR" sz="2800" dirty="0" smtClean="0">
                <a:ea typeface="굴림" pitchFamily="34" charset="-127"/>
              </a:rPr>
              <a:t>  </a:t>
            </a:r>
            <a:r>
              <a:rPr lang="en-US" altLang="ko-KR" sz="2800" dirty="0" smtClean="0">
                <a:solidFill>
                  <a:schemeClr val="hlink"/>
                </a:solidFill>
                <a:ea typeface="굴림" pitchFamily="34" charset="-127"/>
              </a:rPr>
              <a:t>1   3             </a:t>
            </a:r>
            <a:r>
              <a:rPr lang="en-US" altLang="ko-KR" sz="2800" i="1" dirty="0" smtClean="0">
                <a:solidFill>
                  <a:schemeClr val="hlink"/>
                </a:solidFill>
                <a:ea typeface="굴림" pitchFamily="34" charset="-127"/>
              </a:rPr>
              <a:t>A‘  </a:t>
            </a:r>
            <a:r>
              <a:rPr lang="en-US" altLang="ko-KR" sz="2800" dirty="0" smtClean="0">
                <a:solidFill>
                  <a:schemeClr val="hlink"/>
                </a:solidFill>
                <a:ea typeface="굴림" pitchFamily="34" charset="-127"/>
              </a:rPr>
              <a:t>=  1  2    </a:t>
            </a:r>
          </a:p>
          <a:p>
            <a:pPr marL="609600" indent="-609600">
              <a:lnSpc>
                <a:spcPct val="80000"/>
              </a:lnSpc>
              <a:buFontTx/>
              <a:buNone/>
            </a:pPr>
            <a:r>
              <a:rPr lang="en-US" altLang="ko-KR" sz="2800" dirty="0" smtClean="0">
                <a:solidFill>
                  <a:schemeClr val="hlink"/>
                </a:solidFill>
                <a:ea typeface="굴림" pitchFamily="34" charset="-127"/>
              </a:rPr>
              <a:t>              2   5                       3  5</a:t>
            </a:r>
          </a:p>
          <a:p>
            <a:pPr marL="609600" indent="-609600">
              <a:lnSpc>
                <a:spcPct val="80000"/>
              </a:lnSpc>
            </a:pPr>
            <a:endParaRPr lang="en-US" altLang="ko-KR" sz="2800" dirty="0" smtClean="0">
              <a:solidFill>
                <a:schemeClr val="hlink"/>
              </a:solidFill>
              <a:ea typeface="굴림" pitchFamily="34" charset="-127"/>
            </a:endParaRPr>
          </a:p>
          <a:p>
            <a:pPr marL="609600" indent="-609600">
              <a:lnSpc>
                <a:spcPct val="80000"/>
              </a:lnSpc>
            </a:pPr>
            <a:r>
              <a:rPr lang="en-US" altLang="ko-KR" sz="2800" i="1" dirty="0" smtClean="0">
                <a:solidFill>
                  <a:schemeClr val="hlink"/>
                </a:solidFill>
                <a:ea typeface="굴림" pitchFamily="34" charset="-127"/>
              </a:rPr>
              <a:t>A</a:t>
            </a:r>
            <a:r>
              <a:rPr lang="en-US" altLang="ko-KR" sz="2800" dirty="0" smtClean="0">
                <a:solidFill>
                  <a:schemeClr val="hlink"/>
                </a:solidFill>
                <a:ea typeface="굴림" pitchFamily="34" charset="-127"/>
              </a:rPr>
              <a:t>=  1  3  4               </a:t>
            </a:r>
            <a:r>
              <a:rPr lang="en-US" altLang="ko-KR" sz="2800" i="1" dirty="0" smtClean="0">
                <a:solidFill>
                  <a:schemeClr val="hlink"/>
                </a:solidFill>
                <a:ea typeface="굴림" pitchFamily="34" charset="-127"/>
              </a:rPr>
              <a:t>A’ </a:t>
            </a:r>
            <a:r>
              <a:rPr lang="en-US" altLang="ko-KR" sz="2800" dirty="0" smtClean="0">
                <a:solidFill>
                  <a:schemeClr val="hlink"/>
                </a:solidFill>
                <a:ea typeface="굴림" pitchFamily="34" charset="-127"/>
              </a:rPr>
              <a:t>=  1  0</a:t>
            </a:r>
          </a:p>
          <a:p>
            <a:pPr marL="609600" indent="-609600">
              <a:lnSpc>
                <a:spcPct val="80000"/>
              </a:lnSpc>
              <a:buFontTx/>
              <a:buNone/>
            </a:pPr>
            <a:r>
              <a:rPr lang="en-US" altLang="ko-KR" sz="2800" dirty="0" smtClean="0">
                <a:solidFill>
                  <a:schemeClr val="hlink"/>
                </a:solidFill>
                <a:ea typeface="굴림" pitchFamily="34" charset="-127"/>
              </a:rPr>
              <a:t>              0  1  0                        3  1</a:t>
            </a:r>
          </a:p>
          <a:p>
            <a:pPr marL="609600" indent="-609600">
              <a:lnSpc>
                <a:spcPct val="80000"/>
              </a:lnSpc>
              <a:buFontTx/>
              <a:buNone/>
            </a:pPr>
            <a:r>
              <a:rPr lang="en-US" altLang="ko-KR" sz="2800" dirty="0" smtClean="0">
                <a:solidFill>
                  <a:schemeClr val="hlink"/>
                </a:solidFill>
                <a:ea typeface="굴림" pitchFamily="34" charset="-127"/>
              </a:rPr>
              <a:t>                                                 4  0</a:t>
            </a:r>
            <a:endParaRPr lang="en-US" altLang="ko-KR" sz="2800" dirty="0" smtClean="0">
              <a:ea typeface="굴림" pitchFamily="34" charset="-127"/>
            </a:endParaRPr>
          </a:p>
          <a:p>
            <a:pPr marL="609600" indent="-609600">
              <a:lnSpc>
                <a:spcPct val="80000"/>
              </a:lnSpc>
              <a:buFontTx/>
              <a:buNone/>
            </a:pPr>
            <a:r>
              <a:rPr lang="en-US" altLang="ko-KR" sz="2800" dirty="0" smtClean="0">
                <a:solidFill>
                  <a:schemeClr val="hlink"/>
                </a:solidFill>
                <a:ea typeface="굴림" pitchFamily="34" charset="-127"/>
              </a:rPr>
              <a:t>It will be observed that if </a:t>
            </a:r>
            <a:r>
              <a:rPr lang="en-US" altLang="ko-KR" sz="2800" i="1" dirty="0" smtClean="0">
                <a:solidFill>
                  <a:schemeClr val="hlink"/>
                </a:solidFill>
                <a:ea typeface="굴림" pitchFamily="34" charset="-127"/>
              </a:rPr>
              <a:t>A</a:t>
            </a:r>
            <a:r>
              <a:rPr lang="en-US" altLang="ko-KR" sz="2800" dirty="0" smtClean="0">
                <a:solidFill>
                  <a:schemeClr val="hlink"/>
                </a:solidFill>
                <a:ea typeface="굴림" pitchFamily="34" charset="-127"/>
              </a:rPr>
              <a:t> is m x n, </a:t>
            </a:r>
            <a:r>
              <a:rPr lang="en-US" altLang="ko-KR" sz="2800" i="1" dirty="0" smtClean="0">
                <a:solidFill>
                  <a:schemeClr val="hlink"/>
                </a:solidFill>
                <a:ea typeface="굴림" pitchFamily="34" charset="-127"/>
              </a:rPr>
              <a:t>At</a:t>
            </a:r>
            <a:r>
              <a:rPr lang="en-US" altLang="ko-KR" sz="2800" dirty="0" smtClean="0">
                <a:solidFill>
                  <a:schemeClr val="hlink"/>
                </a:solidFill>
                <a:ea typeface="굴림" pitchFamily="34" charset="-127"/>
              </a:rPr>
              <a:t>  is  n x m</a:t>
            </a:r>
          </a:p>
          <a:p>
            <a:pPr marL="609600" indent="-609600">
              <a:lnSpc>
                <a:spcPct val="80000"/>
              </a:lnSpc>
              <a:buFontTx/>
              <a:buNone/>
            </a:pPr>
            <a:r>
              <a:rPr lang="en-US" altLang="ko-KR" sz="2800" dirty="0">
                <a:solidFill>
                  <a:schemeClr val="accent2"/>
                </a:solidFill>
                <a:ea typeface="굴림" pitchFamily="34" charset="-127"/>
              </a:rPr>
              <a:t>Theorem </a:t>
            </a:r>
            <a:r>
              <a:rPr lang="en-US" altLang="ko-KR" sz="2800" dirty="0" smtClean="0">
                <a:solidFill>
                  <a:schemeClr val="accent2"/>
                </a:solidFill>
                <a:ea typeface="굴림" pitchFamily="34" charset="-127"/>
              </a:rPr>
              <a:t>3 , Transpose </a:t>
            </a:r>
          </a:p>
          <a:p>
            <a:pPr marL="609600" indent="-609600">
              <a:lnSpc>
                <a:spcPct val="80000"/>
              </a:lnSpc>
              <a:buFontTx/>
              <a:buNone/>
            </a:pPr>
            <a:endParaRPr lang="en-US" altLang="ko-KR" sz="2800" dirty="0" smtClean="0">
              <a:solidFill>
                <a:schemeClr val="accent2"/>
              </a:solidFill>
              <a:ea typeface="굴림" pitchFamily="34" charset="-127"/>
            </a:endParaRPr>
          </a:p>
          <a:p>
            <a:pPr marL="609600" indent="-609600">
              <a:lnSpc>
                <a:spcPct val="80000"/>
              </a:lnSpc>
              <a:buFontTx/>
              <a:buNone/>
            </a:pPr>
            <a:endParaRPr lang="en-US" altLang="ko-KR" sz="2800" dirty="0">
              <a:solidFill>
                <a:schemeClr val="hlink"/>
              </a:solidFill>
              <a:ea typeface="굴림" pitchFamily="34" charset="-127"/>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983139439"/>
              </p:ext>
            </p:extLst>
          </p:nvPr>
        </p:nvGraphicFramePr>
        <p:xfrm>
          <a:off x="3998499" y="4572000"/>
          <a:ext cx="4679950" cy="1752600"/>
        </p:xfrm>
        <a:graphic>
          <a:graphicData uri="http://schemas.openxmlformats.org/presentationml/2006/ole">
            <mc:AlternateContent xmlns:mc="http://schemas.openxmlformats.org/markup-compatibility/2006">
              <mc:Choice xmlns:v="urn:schemas-microsoft-com:vml" Requires="v">
                <p:oleObj spid="_x0000_s34818" name="Bitmap Image" r:id="rId3" imgW="3704762" imgH="1400000" progId="PBrush">
                  <p:embed/>
                </p:oleObj>
              </mc:Choice>
              <mc:Fallback>
                <p:oleObj name="Bitmap Image" r:id="rId3" imgW="3704762" imgH="140000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499" y="4572000"/>
                        <a:ext cx="46799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3046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Systems</a:t>
            </a:r>
            <a:endParaRPr lang="en-US" dirty="0"/>
          </a:p>
        </p:txBody>
      </p:sp>
      <p:sp>
        <p:nvSpPr>
          <p:cNvPr id="3" name="Content Placeholder 2"/>
          <p:cNvSpPr>
            <a:spLocks noGrp="1"/>
          </p:cNvSpPr>
          <p:nvPr>
            <p:ph idx="1"/>
          </p:nvPr>
        </p:nvSpPr>
        <p:spPr>
          <a:xfrm>
            <a:off x="304800" y="1600200"/>
            <a:ext cx="8382000" cy="4525963"/>
          </a:xfrm>
        </p:spPr>
        <p:txBody>
          <a:bodyPr>
            <a:normAutofit fontScale="85000" lnSpcReduction="10000"/>
          </a:bodyPr>
          <a:lstStyle/>
          <a:p>
            <a:r>
              <a:rPr lang="en-US" dirty="0"/>
              <a:t>An equation of the form </a:t>
            </a:r>
            <a:r>
              <a:rPr lang="en-US" dirty="0" err="1">
                <a:solidFill>
                  <a:srgbClr val="FF0000"/>
                </a:solidFill>
              </a:rPr>
              <a:t>ax+by+c</a:t>
            </a:r>
            <a:r>
              <a:rPr lang="en-US" dirty="0">
                <a:solidFill>
                  <a:srgbClr val="FF0000"/>
                </a:solidFill>
              </a:rPr>
              <a:t>=0</a:t>
            </a:r>
            <a:r>
              <a:rPr lang="en-US" dirty="0"/>
              <a:t> or equivalently</a:t>
            </a:r>
          </a:p>
          <a:p>
            <a:pPr>
              <a:buNone/>
            </a:pPr>
            <a:r>
              <a:rPr lang="en-US" dirty="0" smtClean="0"/>
              <a:t>   </a:t>
            </a:r>
            <a:r>
              <a:rPr lang="en-US" dirty="0" err="1" smtClean="0">
                <a:solidFill>
                  <a:srgbClr val="FF0000"/>
                </a:solidFill>
              </a:rPr>
              <a:t>ax+by</a:t>
            </a:r>
            <a:r>
              <a:rPr lang="en-US" dirty="0">
                <a:solidFill>
                  <a:srgbClr val="FF0000"/>
                </a:solidFill>
              </a:rPr>
              <a:t>=-c </a:t>
            </a:r>
            <a:r>
              <a:rPr lang="en-US" dirty="0"/>
              <a:t>is called a linear equation in </a:t>
            </a:r>
            <a:r>
              <a:rPr lang="en-US" dirty="0">
                <a:solidFill>
                  <a:srgbClr val="FF0000"/>
                </a:solidFill>
              </a:rPr>
              <a:t>x</a:t>
            </a:r>
            <a:r>
              <a:rPr lang="en-US" dirty="0"/>
              <a:t> and </a:t>
            </a:r>
            <a:r>
              <a:rPr lang="en-US" dirty="0">
                <a:solidFill>
                  <a:srgbClr val="FF0000"/>
                </a:solidFill>
              </a:rPr>
              <a:t>y</a:t>
            </a:r>
            <a:r>
              <a:rPr lang="en-US" dirty="0"/>
              <a:t> variables.</a:t>
            </a:r>
          </a:p>
          <a:p>
            <a:r>
              <a:rPr lang="en-US" dirty="0" smtClean="0"/>
              <a:t> </a:t>
            </a:r>
            <a:r>
              <a:rPr lang="en-US" dirty="0" err="1">
                <a:solidFill>
                  <a:srgbClr val="FF0000"/>
                </a:solidFill>
              </a:rPr>
              <a:t>ax+by+cz</a:t>
            </a:r>
            <a:r>
              <a:rPr lang="en-US" dirty="0">
                <a:solidFill>
                  <a:srgbClr val="FF0000"/>
                </a:solidFill>
              </a:rPr>
              <a:t>=d</a:t>
            </a:r>
            <a:r>
              <a:rPr lang="en-US" dirty="0"/>
              <a:t> is a linear equation in 3 </a:t>
            </a:r>
            <a:r>
              <a:rPr lang="en-US" dirty="0" smtClean="0"/>
              <a:t>variables </a:t>
            </a:r>
            <a:r>
              <a:rPr lang="en-US" dirty="0">
                <a:solidFill>
                  <a:srgbClr val="FF0000"/>
                </a:solidFill>
              </a:rPr>
              <a:t>x</a:t>
            </a:r>
            <a:r>
              <a:rPr lang="en-US" dirty="0"/>
              <a:t>, </a:t>
            </a:r>
            <a:r>
              <a:rPr lang="en-US" dirty="0">
                <a:solidFill>
                  <a:srgbClr val="FF0000"/>
                </a:solidFill>
              </a:rPr>
              <a:t>y</a:t>
            </a:r>
            <a:r>
              <a:rPr lang="en-US" dirty="0"/>
              <a:t>, </a:t>
            </a:r>
            <a:r>
              <a:rPr lang="en-US" dirty="0" smtClean="0"/>
              <a:t>and </a:t>
            </a:r>
            <a:r>
              <a:rPr lang="en-US" dirty="0" smtClean="0">
                <a:solidFill>
                  <a:srgbClr val="FF0000"/>
                </a:solidFill>
              </a:rPr>
              <a:t>z</a:t>
            </a:r>
            <a:r>
              <a:rPr lang="en-US" dirty="0" smtClean="0"/>
              <a:t>.</a:t>
            </a:r>
            <a:endParaRPr lang="en-US" dirty="0"/>
          </a:p>
          <a:p>
            <a:r>
              <a:rPr lang="en-US" dirty="0" smtClean="0"/>
              <a:t>Thus</a:t>
            </a:r>
            <a:r>
              <a:rPr lang="en-US" dirty="0"/>
              <a:t>, a linear equation in n variables is</a:t>
            </a:r>
          </a:p>
          <a:p>
            <a:r>
              <a:rPr lang="en-US" dirty="0"/>
              <a:t>a</a:t>
            </a:r>
            <a:r>
              <a:rPr lang="en-US" baseline="-25000" dirty="0"/>
              <a:t>1</a:t>
            </a:r>
            <a:r>
              <a:rPr lang="en-US" dirty="0"/>
              <a:t>x</a:t>
            </a:r>
            <a:r>
              <a:rPr lang="en-US" baseline="-25000" dirty="0"/>
              <a:t>1</a:t>
            </a:r>
            <a:r>
              <a:rPr lang="en-US" dirty="0"/>
              <a:t>+a</a:t>
            </a:r>
            <a:r>
              <a:rPr lang="en-US" baseline="-25000" dirty="0"/>
              <a:t>2</a:t>
            </a:r>
            <a:r>
              <a:rPr lang="en-US" dirty="0"/>
              <a:t>x</a:t>
            </a:r>
            <a:r>
              <a:rPr lang="en-US" baseline="-25000" dirty="0"/>
              <a:t>2</a:t>
            </a:r>
            <a:r>
              <a:rPr lang="en-US" dirty="0"/>
              <a:t>+ … +</a:t>
            </a:r>
            <a:r>
              <a:rPr lang="en-US" dirty="0" err="1"/>
              <a:t>a</a:t>
            </a:r>
            <a:r>
              <a:rPr lang="en-US" baseline="-25000" dirty="0" err="1"/>
              <a:t>n</a:t>
            </a:r>
            <a:r>
              <a:rPr lang="en-US" dirty="0" err="1"/>
              <a:t>x</a:t>
            </a:r>
            <a:r>
              <a:rPr lang="en-US" baseline="-25000" dirty="0" err="1"/>
              <a:t>n</a:t>
            </a:r>
            <a:r>
              <a:rPr lang="en-US" dirty="0"/>
              <a:t> = b</a:t>
            </a:r>
          </a:p>
          <a:p>
            <a:r>
              <a:rPr lang="en-US" dirty="0" smtClean="0"/>
              <a:t>A </a:t>
            </a:r>
            <a:r>
              <a:rPr lang="en-US" dirty="0"/>
              <a:t>solution of such an equation consists of real numbers c</a:t>
            </a:r>
            <a:r>
              <a:rPr lang="en-US" baseline="-25000" dirty="0"/>
              <a:t>1</a:t>
            </a:r>
            <a:r>
              <a:rPr lang="en-US" dirty="0" smtClean="0"/>
              <a:t>, c</a:t>
            </a:r>
            <a:r>
              <a:rPr lang="en-US" baseline="-25000" dirty="0" smtClean="0"/>
              <a:t>2</a:t>
            </a:r>
            <a:r>
              <a:rPr lang="en-US" dirty="0"/>
              <a:t>, c</a:t>
            </a:r>
            <a:r>
              <a:rPr lang="en-US" baseline="-25000" dirty="0"/>
              <a:t>3</a:t>
            </a:r>
            <a:r>
              <a:rPr lang="en-US" dirty="0"/>
              <a:t>, … , </a:t>
            </a:r>
            <a:r>
              <a:rPr lang="en-US" dirty="0" err="1"/>
              <a:t>c</a:t>
            </a:r>
            <a:r>
              <a:rPr lang="en-US" baseline="-25000" dirty="0" err="1"/>
              <a:t>n</a:t>
            </a:r>
            <a:r>
              <a:rPr lang="en-US" dirty="0"/>
              <a:t>. If you need to work more than one </a:t>
            </a:r>
            <a:r>
              <a:rPr lang="en-US" dirty="0" smtClean="0"/>
              <a:t>linear equation</a:t>
            </a:r>
            <a:r>
              <a:rPr lang="en-US" dirty="0"/>
              <a:t>, a system of linear equations must be </a:t>
            </a:r>
            <a:r>
              <a:rPr lang="en-US" dirty="0" smtClean="0"/>
              <a:t>solved simultaneously</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Noncomputer</a:t>
            </a:r>
            <a:r>
              <a:rPr lang="en-US" dirty="0"/>
              <a:t> Methods for</a:t>
            </a:r>
            <a:br>
              <a:rPr lang="en-US" dirty="0"/>
            </a:br>
            <a:r>
              <a:rPr lang="en-US" dirty="0"/>
              <a:t>Solving Systems of Equations</a:t>
            </a:r>
          </a:p>
        </p:txBody>
      </p:sp>
      <p:sp>
        <p:nvSpPr>
          <p:cNvPr id="3" name="Content Placeholder 2"/>
          <p:cNvSpPr>
            <a:spLocks noGrp="1"/>
          </p:cNvSpPr>
          <p:nvPr>
            <p:ph idx="1"/>
          </p:nvPr>
        </p:nvSpPr>
        <p:spPr/>
        <p:txBody>
          <a:bodyPr>
            <a:normAutofit/>
          </a:bodyPr>
          <a:lstStyle/>
          <a:p>
            <a:r>
              <a:rPr lang="en-US" dirty="0"/>
              <a:t>For small number of equations (n ≤ 3), linear equations </a:t>
            </a:r>
            <a:r>
              <a:rPr lang="en-US" dirty="0" smtClean="0"/>
              <a:t>can be </a:t>
            </a:r>
            <a:r>
              <a:rPr lang="en-US" dirty="0"/>
              <a:t>solved readily by simple techniques such as “Method </a:t>
            </a:r>
            <a:r>
              <a:rPr lang="en-US" dirty="0" smtClean="0"/>
              <a:t>of Elimination</a:t>
            </a:r>
            <a:r>
              <a:rPr lang="en-US" dirty="0"/>
              <a:t>.”</a:t>
            </a:r>
          </a:p>
          <a:p>
            <a:r>
              <a:rPr lang="en-US" dirty="0" smtClean="0"/>
              <a:t>Simple </a:t>
            </a:r>
            <a:r>
              <a:rPr lang="en-US" dirty="0"/>
              <a:t>algebra provides the tools to solve such systems </a:t>
            </a:r>
            <a:r>
              <a:rPr lang="en-US" dirty="0" smtClean="0"/>
              <a:t>of linear </a:t>
            </a:r>
            <a:r>
              <a:rPr lang="en-US" dirty="0"/>
              <a:t>equations.</a:t>
            </a:r>
          </a:p>
          <a:p>
            <a:r>
              <a:rPr lang="en-US" dirty="0" smtClean="0"/>
              <a:t>Easy </a:t>
            </a:r>
            <a:r>
              <a:rPr lang="en-US" dirty="0"/>
              <a:t>access to computers makes the solution of large </a:t>
            </a:r>
            <a:r>
              <a:rPr lang="en-US" dirty="0" smtClean="0"/>
              <a:t>sets of </a:t>
            </a:r>
            <a:r>
              <a:rPr lang="en-US" dirty="0"/>
              <a:t>linear algebraic equations possible and practical.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Small Numbers of Equations</a:t>
            </a:r>
          </a:p>
        </p:txBody>
      </p:sp>
      <p:sp>
        <p:nvSpPr>
          <p:cNvPr id="3" name="Content Placeholder 2"/>
          <p:cNvSpPr>
            <a:spLocks noGrp="1"/>
          </p:cNvSpPr>
          <p:nvPr>
            <p:ph idx="1"/>
          </p:nvPr>
        </p:nvSpPr>
        <p:spPr/>
        <p:txBody>
          <a:bodyPr>
            <a:normAutofit/>
          </a:bodyPr>
          <a:lstStyle/>
          <a:p>
            <a:r>
              <a:rPr lang="en-US" dirty="0"/>
              <a:t>Many ways to solve a system of linear equations:</a:t>
            </a:r>
          </a:p>
          <a:p>
            <a:pPr lvl="1"/>
            <a:r>
              <a:rPr lang="en-US" sz="2200" dirty="0" smtClean="0"/>
              <a:t>Graphical </a:t>
            </a:r>
            <a:r>
              <a:rPr lang="en-US" sz="2200" dirty="0"/>
              <a:t>method</a:t>
            </a:r>
          </a:p>
          <a:p>
            <a:pPr lvl="1"/>
            <a:r>
              <a:rPr lang="en-US" sz="2200" dirty="0" smtClean="0"/>
              <a:t>Method </a:t>
            </a:r>
            <a:r>
              <a:rPr lang="en-US" sz="2200" dirty="0"/>
              <a:t>of elimination</a:t>
            </a:r>
          </a:p>
          <a:p>
            <a:pPr lvl="1"/>
            <a:r>
              <a:rPr lang="en-US" sz="2200" dirty="0" smtClean="0"/>
              <a:t>Computer </a:t>
            </a:r>
            <a:r>
              <a:rPr lang="en-US" sz="2200" dirty="0"/>
              <a:t>methods</a:t>
            </a:r>
          </a:p>
          <a:p>
            <a:pPr lvl="2"/>
            <a:r>
              <a:rPr lang="en-US" dirty="0" smtClean="0"/>
              <a:t>Hand </a:t>
            </a:r>
            <a:r>
              <a:rPr lang="en-US" dirty="0"/>
              <a:t>calculator</a:t>
            </a:r>
          </a:p>
          <a:p>
            <a:pPr lvl="2"/>
            <a:r>
              <a:rPr lang="en-US" dirty="0" smtClean="0"/>
              <a:t>MATLAB</a:t>
            </a:r>
            <a:endParaRPr lang="en-US" dirty="0"/>
          </a:p>
          <a:p>
            <a:r>
              <a:rPr lang="en-US" dirty="0"/>
              <a:t>* In engineering, we generally use multiple solution </a:t>
            </a:r>
            <a:r>
              <a:rPr lang="en-US" dirty="0" smtClean="0"/>
              <a:t>methods to </a:t>
            </a:r>
            <a:r>
              <a:rPr lang="en-US" dirty="0"/>
              <a:t>verify answers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Method</a:t>
            </a:r>
          </a:p>
        </p:txBody>
      </p:sp>
      <p:sp>
        <p:nvSpPr>
          <p:cNvPr id="3" name="Content Placeholder 2"/>
          <p:cNvSpPr>
            <a:spLocks noGrp="1"/>
          </p:cNvSpPr>
          <p:nvPr>
            <p:ph idx="1"/>
          </p:nvPr>
        </p:nvSpPr>
        <p:spPr/>
        <p:txBody>
          <a:bodyPr/>
          <a:lstStyle/>
          <a:p>
            <a:r>
              <a:rPr lang="en-US" sz="2400" dirty="0"/>
              <a:t>For small sets of simultaneous equations, graphing them and determining the location of the intercept provides a solution. </a:t>
            </a:r>
          </a:p>
          <a:p>
            <a:endParaRPr lang="en-US" dirty="0"/>
          </a:p>
        </p:txBody>
      </p:sp>
      <p:pic>
        <p:nvPicPr>
          <p:cNvPr id="21506" name="Picture 2" descr="fig0901"/>
          <p:cNvPicPr>
            <a:picLocks noChangeAspect="1" noChangeArrowheads="1"/>
          </p:cNvPicPr>
          <p:nvPr/>
        </p:nvPicPr>
        <p:blipFill>
          <a:blip r:embed="rId2" cstate="print"/>
          <a:srcRect/>
          <a:stretch>
            <a:fillRect/>
          </a:stretch>
        </p:blipFill>
        <p:spPr bwMode="auto">
          <a:xfrm>
            <a:off x="3048000" y="2667000"/>
            <a:ext cx="2743200" cy="33344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1"/>
            <a:ext cx="8610600" cy="2819400"/>
          </a:xfrm>
        </p:spPr>
        <p:txBody>
          <a:bodyPr>
            <a:normAutofit/>
          </a:bodyPr>
          <a:lstStyle/>
          <a:p>
            <a:r>
              <a:rPr lang="en-US" sz="2800" dirty="0"/>
              <a:t>Graphing the equations can also show systems where:</a:t>
            </a:r>
          </a:p>
          <a:p>
            <a:r>
              <a:rPr lang="en-US" sz="2800" dirty="0"/>
              <a:t>No solution exists</a:t>
            </a:r>
          </a:p>
          <a:p>
            <a:r>
              <a:rPr lang="en-US" sz="2800" dirty="0"/>
              <a:t>Infinite solutions exist</a:t>
            </a:r>
          </a:p>
          <a:p>
            <a:r>
              <a:rPr lang="en-US" sz="2800" dirty="0"/>
              <a:t>System is </a:t>
            </a:r>
            <a:r>
              <a:rPr lang="en-US" sz="2800" dirty="0" smtClean="0"/>
              <a:t>ill-conditioned </a:t>
            </a:r>
            <a:r>
              <a:rPr lang="en-US" sz="1300" dirty="0" smtClean="0"/>
              <a:t>(slopes are so close it is hard to determine intersection point)</a:t>
            </a:r>
            <a:endParaRPr lang="en-US" sz="1300" dirty="0"/>
          </a:p>
          <a:p>
            <a:endParaRPr lang="en-US" dirty="0"/>
          </a:p>
        </p:txBody>
      </p:sp>
      <p:pic>
        <p:nvPicPr>
          <p:cNvPr id="22530" name="Picture 2" descr="fig0902"/>
          <p:cNvPicPr>
            <a:picLocks noChangeAspect="1" noChangeArrowheads="1"/>
          </p:cNvPicPr>
          <p:nvPr/>
        </p:nvPicPr>
        <p:blipFill>
          <a:blip r:embed="rId2" cstate="print"/>
          <a:srcRect/>
          <a:stretch>
            <a:fillRect/>
          </a:stretch>
        </p:blipFill>
        <p:spPr bwMode="auto">
          <a:xfrm>
            <a:off x="0" y="3124200"/>
            <a:ext cx="8585262"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Elimination</a:t>
            </a:r>
          </a:p>
        </p:txBody>
      </p:sp>
      <p:sp>
        <p:nvSpPr>
          <p:cNvPr id="3" name="Content Placeholder 2"/>
          <p:cNvSpPr>
            <a:spLocks noGrp="1"/>
          </p:cNvSpPr>
          <p:nvPr>
            <p:ph idx="1"/>
          </p:nvPr>
        </p:nvSpPr>
        <p:spPr/>
        <p:txBody>
          <a:bodyPr>
            <a:normAutofit/>
          </a:bodyPr>
          <a:lstStyle/>
          <a:p>
            <a:r>
              <a:rPr lang="en-US" dirty="0"/>
              <a:t>The basic strategy is to successively solve one of </a:t>
            </a:r>
            <a:r>
              <a:rPr lang="en-US" dirty="0" smtClean="0"/>
              <a:t>the equations </a:t>
            </a:r>
            <a:r>
              <a:rPr lang="en-US" dirty="0"/>
              <a:t>of the set for one of the unknowns and </a:t>
            </a:r>
            <a:r>
              <a:rPr lang="en-US" dirty="0" smtClean="0"/>
              <a:t>to eliminate </a:t>
            </a:r>
            <a:r>
              <a:rPr lang="en-US" dirty="0"/>
              <a:t>that variable from the remaining equations </a:t>
            </a:r>
            <a:r>
              <a:rPr lang="en-US" dirty="0" smtClean="0"/>
              <a:t>by substitution</a:t>
            </a:r>
            <a:r>
              <a:rPr lang="en-US" dirty="0"/>
              <a:t>.</a:t>
            </a:r>
          </a:p>
          <a:p>
            <a:r>
              <a:rPr lang="en-US" dirty="0" smtClean="0"/>
              <a:t>The </a:t>
            </a:r>
            <a:r>
              <a:rPr lang="en-US" dirty="0"/>
              <a:t>elimination of unknowns can be extended to </a:t>
            </a:r>
            <a:r>
              <a:rPr lang="en-US" dirty="0" smtClean="0"/>
              <a:t>systems with </a:t>
            </a:r>
            <a:r>
              <a:rPr lang="en-US" dirty="0"/>
              <a:t>more than two or three equations; however, </a:t>
            </a:r>
            <a:r>
              <a:rPr lang="en-US" dirty="0" smtClean="0"/>
              <a:t>the method </a:t>
            </a:r>
            <a:r>
              <a:rPr lang="en-US" dirty="0"/>
              <a:t>becomes extremely tedious to solve by hand.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Understanding matrix notation.</a:t>
            </a:r>
          </a:p>
          <a:p>
            <a:r>
              <a:rPr lang="en-US" dirty="0" smtClean="0"/>
              <a:t>Being able to identify the following types of matrices: identity, diagonal, symmetric, and triangular.</a:t>
            </a:r>
          </a:p>
          <a:p>
            <a:r>
              <a:rPr lang="en-US" dirty="0" smtClean="0"/>
              <a:t>Knowing theorems of matrices </a:t>
            </a:r>
            <a:r>
              <a:rPr lang="en-US" dirty="0"/>
              <a:t>how to perform matrix multiplication and being able to assess when it is feasible.</a:t>
            </a:r>
          </a:p>
          <a:p>
            <a:r>
              <a:rPr lang="en-US" dirty="0"/>
              <a:t>Knowing how to represent a system of linear equations in matrix form.</a:t>
            </a:r>
          </a:p>
          <a:p>
            <a:r>
              <a:rPr lang="en-US" dirty="0"/>
              <a:t>Knowing how to solve linear algebraic equations with </a:t>
            </a:r>
            <a:r>
              <a:rPr lang="en-US" dirty="0" smtClean="0"/>
              <a:t>Gaussian elimination. </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Gaussian Elimination (cont)</a:t>
            </a:r>
            <a:endParaRPr lang="en-US" dirty="0"/>
          </a:p>
        </p:txBody>
      </p:sp>
      <p:sp>
        <p:nvSpPr>
          <p:cNvPr id="3" name="Content Placeholder 2"/>
          <p:cNvSpPr>
            <a:spLocks noGrp="1"/>
          </p:cNvSpPr>
          <p:nvPr>
            <p:ph idx="1"/>
          </p:nvPr>
        </p:nvSpPr>
        <p:spPr>
          <a:xfrm>
            <a:off x="457200" y="1600200"/>
            <a:ext cx="3810000" cy="4525963"/>
          </a:xfrm>
        </p:spPr>
        <p:txBody>
          <a:bodyPr>
            <a:normAutofit fontScale="55000" lnSpcReduction="20000"/>
          </a:bodyPr>
          <a:lstStyle/>
          <a:p>
            <a:r>
              <a:rPr lang="en-US" dirty="0"/>
              <a:t>Forward elimination</a:t>
            </a:r>
          </a:p>
          <a:p>
            <a:pPr lvl="1"/>
            <a:r>
              <a:rPr lang="en-US" dirty="0"/>
              <a:t>Starting with the first row, add or subtract multiples of that row to eliminate the first coefficient from the second row and beyond.</a:t>
            </a:r>
          </a:p>
          <a:p>
            <a:pPr lvl="1"/>
            <a:r>
              <a:rPr lang="en-US" dirty="0"/>
              <a:t>Continue this process with the second row to remove the second coefficient from the third row and beyond.</a:t>
            </a:r>
          </a:p>
          <a:p>
            <a:pPr lvl="1"/>
            <a:r>
              <a:rPr lang="en-US" dirty="0"/>
              <a:t>Stop when an upper triangular matrix remains.</a:t>
            </a:r>
          </a:p>
          <a:p>
            <a:r>
              <a:rPr lang="en-US" dirty="0"/>
              <a:t>Back substitution</a:t>
            </a:r>
          </a:p>
          <a:p>
            <a:pPr lvl="1"/>
            <a:r>
              <a:rPr lang="en-US" dirty="0"/>
              <a:t>Starting with the </a:t>
            </a:r>
            <a:r>
              <a:rPr lang="en-US" i="1" dirty="0"/>
              <a:t>last</a:t>
            </a:r>
            <a:r>
              <a:rPr lang="en-US" dirty="0"/>
              <a:t> row, solve for the unknown, then substitute that value into the next highest row.</a:t>
            </a:r>
          </a:p>
          <a:p>
            <a:pPr lvl="1"/>
            <a:r>
              <a:rPr lang="en-US" dirty="0"/>
              <a:t>Because of the upper-triangular nature of the matrix, each row will contain only one more unknown.</a:t>
            </a:r>
          </a:p>
          <a:p>
            <a:pPr lvl="1"/>
            <a:endParaRPr lang="en-US" dirty="0"/>
          </a:p>
        </p:txBody>
      </p:sp>
      <p:pic>
        <p:nvPicPr>
          <p:cNvPr id="23554" name="Picture 2" descr="fig0903"/>
          <p:cNvPicPr>
            <a:picLocks noChangeAspect="1" noChangeArrowheads="1"/>
          </p:cNvPicPr>
          <p:nvPr/>
        </p:nvPicPr>
        <p:blipFill>
          <a:blip r:embed="rId2" cstate="print"/>
          <a:srcRect/>
          <a:stretch>
            <a:fillRect/>
          </a:stretch>
        </p:blipFill>
        <p:spPr bwMode="auto">
          <a:xfrm>
            <a:off x="4267200" y="1524000"/>
            <a:ext cx="3733800" cy="46260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Example</a:t>
            </a:r>
            <a:endParaRPr lang="en-US" sz="3600" dirty="0"/>
          </a:p>
        </p:txBody>
      </p:sp>
      <p:sp>
        <p:nvSpPr>
          <p:cNvPr id="3" name="Content Placeholder 2"/>
          <p:cNvSpPr>
            <a:spLocks noGrp="1"/>
          </p:cNvSpPr>
          <p:nvPr>
            <p:ph idx="1"/>
          </p:nvPr>
        </p:nvSpPr>
        <p:spPr>
          <a:xfrm>
            <a:off x="228600" y="1143000"/>
            <a:ext cx="3581400" cy="1828800"/>
          </a:xfrm>
        </p:spPr>
        <p:txBody>
          <a:bodyPr/>
          <a:lstStyle/>
          <a:p>
            <a:pPr>
              <a:buNone/>
            </a:pPr>
            <a:r>
              <a:rPr lang="en-US" sz="2000" dirty="0"/>
              <a:t>Use Gauss elimination to solve:</a:t>
            </a:r>
          </a:p>
          <a:p>
            <a:pPr>
              <a:buNone/>
            </a:pPr>
            <a:r>
              <a:rPr lang="en-US" sz="2000" dirty="0"/>
              <a:t>2</a:t>
            </a:r>
            <a:r>
              <a:rPr lang="en-US" sz="2000" b="1" i="1" dirty="0"/>
              <a:t>x</a:t>
            </a:r>
            <a:r>
              <a:rPr lang="en-US" sz="2000" b="1" i="1" baseline="-25000" dirty="0"/>
              <a:t>1</a:t>
            </a:r>
            <a:r>
              <a:rPr lang="en-US" sz="2000" b="1" i="1" dirty="0"/>
              <a:t>+ x</a:t>
            </a:r>
            <a:r>
              <a:rPr lang="en-US" sz="2000" b="1" i="1" baseline="-25000" dirty="0"/>
              <a:t>2</a:t>
            </a:r>
            <a:r>
              <a:rPr lang="en-US" sz="2000" b="1" i="1" dirty="0"/>
              <a:t> – x</a:t>
            </a:r>
            <a:r>
              <a:rPr lang="en-US" sz="2000" b="1" i="1" baseline="-25000" dirty="0"/>
              <a:t>3</a:t>
            </a:r>
            <a:r>
              <a:rPr lang="en-US" sz="2000" b="1" i="1" dirty="0"/>
              <a:t> = 0 </a:t>
            </a:r>
            <a:r>
              <a:rPr lang="en-US" sz="2000" b="1" i="1" dirty="0" smtClean="0"/>
              <a:t>		</a:t>
            </a:r>
            <a:r>
              <a:rPr lang="en-US" sz="2000" b="1" i="1" dirty="0" err="1" smtClean="0"/>
              <a:t>Eq</a:t>
            </a:r>
            <a:r>
              <a:rPr lang="en-US" sz="2000" b="1" i="1" dirty="0" smtClean="0"/>
              <a:t> </a:t>
            </a:r>
            <a:r>
              <a:rPr lang="en-US" sz="2000" b="1" i="1" dirty="0"/>
              <a:t>1</a:t>
            </a:r>
          </a:p>
          <a:p>
            <a:pPr>
              <a:buNone/>
            </a:pPr>
            <a:r>
              <a:rPr lang="en-US" sz="2000" b="1" i="1" dirty="0"/>
              <a:t>x</a:t>
            </a:r>
            <a:r>
              <a:rPr lang="en-US" sz="2000" b="1" i="1" baseline="-25000" dirty="0"/>
              <a:t>1</a:t>
            </a:r>
            <a:r>
              <a:rPr lang="en-US" sz="2000" b="1" i="1" dirty="0"/>
              <a:t> – 2x</a:t>
            </a:r>
            <a:r>
              <a:rPr lang="en-US" sz="2000" b="1" i="1" baseline="-25000" dirty="0"/>
              <a:t>2</a:t>
            </a:r>
            <a:r>
              <a:rPr lang="en-US" sz="2000" b="1" i="1" dirty="0"/>
              <a:t> + 3x</a:t>
            </a:r>
            <a:r>
              <a:rPr lang="en-US" sz="2000" b="1" i="1" baseline="-25000" dirty="0"/>
              <a:t>3</a:t>
            </a:r>
            <a:r>
              <a:rPr lang="en-US" sz="2000" b="1" i="1" dirty="0"/>
              <a:t> = 11 </a:t>
            </a:r>
            <a:r>
              <a:rPr lang="en-US" sz="2000" b="1" i="1" dirty="0" smtClean="0"/>
              <a:t>	</a:t>
            </a:r>
            <a:r>
              <a:rPr lang="en-US" sz="2000" b="1" i="1" dirty="0" err="1" smtClean="0"/>
              <a:t>Eq</a:t>
            </a:r>
            <a:r>
              <a:rPr lang="en-US" sz="2000" b="1" i="1" dirty="0" smtClean="0"/>
              <a:t> </a:t>
            </a:r>
            <a:r>
              <a:rPr lang="en-US" sz="2000" b="1" i="1" dirty="0"/>
              <a:t>2</a:t>
            </a:r>
          </a:p>
          <a:p>
            <a:pPr>
              <a:buNone/>
            </a:pPr>
            <a:r>
              <a:rPr lang="en-US" sz="2000" dirty="0"/>
              <a:t>– </a:t>
            </a:r>
            <a:r>
              <a:rPr lang="en-US" sz="2000" b="1" i="1" dirty="0"/>
              <a:t>x</a:t>
            </a:r>
            <a:r>
              <a:rPr lang="en-US" sz="2000" b="1" i="1" baseline="-25000" dirty="0"/>
              <a:t>1</a:t>
            </a:r>
            <a:r>
              <a:rPr lang="en-US" sz="2000" b="1" i="1" dirty="0"/>
              <a:t> + 2x</a:t>
            </a:r>
            <a:r>
              <a:rPr lang="en-US" sz="2000" b="1" i="1" baseline="-25000" dirty="0"/>
              <a:t>2</a:t>
            </a:r>
            <a:r>
              <a:rPr lang="en-US" sz="2000" b="1" i="1" dirty="0"/>
              <a:t> + 2x</a:t>
            </a:r>
            <a:r>
              <a:rPr lang="en-US" sz="2000" b="1" i="1" baseline="-25000" dirty="0"/>
              <a:t>3</a:t>
            </a:r>
            <a:r>
              <a:rPr lang="en-US" sz="2000" b="1" i="1" dirty="0"/>
              <a:t> = –6 </a:t>
            </a:r>
            <a:r>
              <a:rPr lang="en-US" sz="2000" b="1" i="1" dirty="0" smtClean="0"/>
              <a:t>	</a:t>
            </a:r>
            <a:r>
              <a:rPr lang="en-US" sz="2000" b="1" i="1" dirty="0" err="1" smtClean="0"/>
              <a:t>Eq</a:t>
            </a:r>
            <a:r>
              <a:rPr lang="en-US" sz="2000" b="1" i="1" dirty="0" smtClean="0"/>
              <a:t> </a:t>
            </a:r>
            <a:r>
              <a:rPr lang="en-US" sz="2000" b="1" i="1" dirty="0"/>
              <a:t>3</a:t>
            </a:r>
            <a:endParaRPr lang="en-US" sz="2000" dirty="0"/>
          </a:p>
        </p:txBody>
      </p:sp>
      <p:sp>
        <p:nvSpPr>
          <p:cNvPr id="4" name="Rectangle 3"/>
          <p:cNvSpPr/>
          <p:nvPr/>
        </p:nvSpPr>
        <p:spPr>
          <a:xfrm>
            <a:off x="3886200" y="1143000"/>
            <a:ext cx="5029200" cy="2123658"/>
          </a:xfrm>
          <a:prstGeom prst="rect">
            <a:avLst/>
          </a:prstGeom>
        </p:spPr>
        <p:txBody>
          <a:bodyPr wrap="square">
            <a:spAutoFit/>
          </a:bodyPr>
          <a:lstStyle/>
          <a:p>
            <a:r>
              <a:rPr lang="en-US" dirty="0" smtClean="0"/>
              <a:t>1)  Forward elimination (use Eq1 to change E2 and E3):   Eliminate </a:t>
            </a:r>
            <a:r>
              <a:rPr lang="en-US" b="1" i="1" dirty="0"/>
              <a:t>x</a:t>
            </a:r>
            <a:r>
              <a:rPr lang="en-US" b="1" i="1" baseline="-25000" dirty="0"/>
              <a:t>1</a:t>
            </a:r>
            <a:r>
              <a:rPr lang="en-US" b="1" i="1" dirty="0"/>
              <a:t> from </a:t>
            </a:r>
            <a:r>
              <a:rPr lang="en-US" b="1" i="1" dirty="0" err="1"/>
              <a:t>Eq</a:t>
            </a:r>
            <a:r>
              <a:rPr lang="en-US" b="1" i="1" dirty="0"/>
              <a:t> 2</a:t>
            </a:r>
          </a:p>
          <a:p>
            <a:r>
              <a:rPr lang="en-US" dirty="0"/>
              <a:t>Multiply </a:t>
            </a:r>
            <a:r>
              <a:rPr lang="en-US" dirty="0" err="1"/>
              <a:t>Eq</a:t>
            </a:r>
            <a:r>
              <a:rPr lang="en-US" dirty="0"/>
              <a:t> 2 by </a:t>
            </a:r>
            <a:r>
              <a:rPr lang="en-US" dirty="0" smtClean="0"/>
              <a:t>-2 </a:t>
            </a:r>
            <a:r>
              <a:rPr lang="en-US" dirty="0"/>
              <a:t>and </a:t>
            </a:r>
            <a:r>
              <a:rPr lang="en-US" dirty="0" smtClean="0"/>
              <a:t>add </a:t>
            </a:r>
            <a:r>
              <a:rPr lang="en-US" dirty="0" err="1"/>
              <a:t>Eq</a:t>
            </a:r>
            <a:r>
              <a:rPr lang="en-US" dirty="0"/>
              <a:t> </a:t>
            </a:r>
            <a:r>
              <a:rPr lang="en-US" dirty="0" smtClean="0"/>
              <a:t>1</a:t>
            </a:r>
          </a:p>
          <a:p>
            <a:endParaRPr lang="en-US" dirty="0"/>
          </a:p>
          <a:p>
            <a:r>
              <a:rPr lang="en-US" sz="2000" dirty="0" smtClean="0"/>
              <a:t>-2</a:t>
            </a:r>
            <a:r>
              <a:rPr lang="en-US" sz="2000" b="1" i="1" dirty="0" smtClean="0"/>
              <a:t>x</a:t>
            </a:r>
            <a:r>
              <a:rPr lang="en-US" sz="2000" b="1" i="1" baseline="-25000" dirty="0" smtClean="0"/>
              <a:t>1</a:t>
            </a:r>
            <a:r>
              <a:rPr lang="en-US" sz="2000" b="1" i="1" dirty="0" smtClean="0"/>
              <a:t> + </a:t>
            </a:r>
            <a:r>
              <a:rPr lang="en-US" sz="2000" b="1" i="1" dirty="0"/>
              <a:t>4x</a:t>
            </a:r>
            <a:r>
              <a:rPr lang="en-US" sz="2000" b="1" i="1" baseline="-25000" dirty="0"/>
              <a:t>2</a:t>
            </a:r>
            <a:r>
              <a:rPr lang="en-US" sz="2000" b="1" i="1" dirty="0"/>
              <a:t> </a:t>
            </a:r>
            <a:r>
              <a:rPr lang="en-US" sz="2000" b="1" i="1" dirty="0" smtClean="0"/>
              <a:t>- </a:t>
            </a:r>
            <a:r>
              <a:rPr lang="en-US" sz="2000" b="1" i="1" dirty="0"/>
              <a:t>6x</a:t>
            </a:r>
            <a:r>
              <a:rPr lang="en-US" sz="2000" b="1" i="1" baseline="-25000" dirty="0"/>
              <a:t>3</a:t>
            </a:r>
            <a:r>
              <a:rPr lang="en-US" sz="2000" b="1" i="1" dirty="0"/>
              <a:t> = </a:t>
            </a:r>
            <a:r>
              <a:rPr lang="en-US" sz="2000" b="1" i="1" dirty="0" smtClean="0"/>
              <a:t>-22 	-2 x </a:t>
            </a:r>
            <a:r>
              <a:rPr lang="en-US" sz="2000" b="1" i="1" dirty="0" err="1" smtClean="0"/>
              <a:t>Eq</a:t>
            </a:r>
            <a:r>
              <a:rPr lang="en-US" sz="2000" b="1" i="1" dirty="0" smtClean="0"/>
              <a:t> </a:t>
            </a:r>
            <a:r>
              <a:rPr lang="en-US" sz="2000" b="1" i="1" dirty="0"/>
              <a:t>2 </a:t>
            </a:r>
          </a:p>
          <a:p>
            <a:r>
              <a:rPr lang="en-US" sz="2000" dirty="0" smtClean="0"/>
              <a:t>2</a:t>
            </a:r>
            <a:r>
              <a:rPr lang="en-US" sz="2000" b="1" i="1" dirty="0" smtClean="0"/>
              <a:t>x</a:t>
            </a:r>
            <a:r>
              <a:rPr lang="en-US" sz="2000" b="1" i="1" baseline="-25000" dirty="0" smtClean="0"/>
              <a:t>1</a:t>
            </a:r>
            <a:r>
              <a:rPr lang="en-US" sz="2000" b="1" i="1" dirty="0" smtClean="0"/>
              <a:t> + x</a:t>
            </a:r>
            <a:r>
              <a:rPr lang="en-US" sz="2000" b="1" i="1" baseline="-25000" dirty="0" smtClean="0"/>
              <a:t>2</a:t>
            </a:r>
            <a:r>
              <a:rPr lang="en-US" sz="2000" b="1" i="1" dirty="0" smtClean="0"/>
              <a:t>- </a:t>
            </a:r>
            <a:r>
              <a:rPr lang="en-US" sz="2000" b="1" i="1" dirty="0"/>
              <a:t>x</a:t>
            </a:r>
            <a:r>
              <a:rPr lang="en-US" sz="2000" b="1" i="1" baseline="-25000" dirty="0"/>
              <a:t>3</a:t>
            </a:r>
            <a:r>
              <a:rPr lang="en-US" sz="2000" b="1" i="1" dirty="0"/>
              <a:t> = 0 </a:t>
            </a:r>
            <a:r>
              <a:rPr lang="en-US" sz="2000" b="1" i="1" dirty="0" smtClean="0"/>
              <a:t>		    + </a:t>
            </a:r>
            <a:r>
              <a:rPr lang="en-US" sz="2000" b="1" i="1" dirty="0" err="1"/>
              <a:t>Eq</a:t>
            </a:r>
            <a:r>
              <a:rPr lang="en-US" sz="2000" b="1" i="1" dirty="0"/>
              <a:t> 1</a:t>
            </a:r>
          </a:p>
          <a:p>
            <a:r>
              <a:rPr lang="en-US" sz="2000" b="1" i="1" dirty="0" smtClean="0"/>
              <a:t>         </a:t>
            </a:r>
            <a:r>
              <a:rPr lang="en-US" sz="2000" b="1" i="1" dirty="0" smtClean="0">
                <a:solidFill>
                  <a:srgbClr val="FF0000"/>
                </a:solidFill>
              </a:rPr>
              <a:t>5x</a:t>
            </a:r>
            <a:r>
              <a:rPr lang="en-US" sz="2000" b="1" i="1" baseline="-25000" dirty="0" smtClean="0">
                <a:solidFill>
                  <a:srgbClr val="FF0000"/>
                </a:solidFill>
              </a:rPr>
              <a:t>2 </a:t>
            </a:r>
            <a:r>
              <a:rPr lang="en-US" sz="2000" b="1" i="1" dirty="0" smtClean="0">
                <a:solidFill>
                  <a:srgbClr val="FF0000"/>
                </a:solidFill>
              </a:rPr>
              <a:t>- </a:t>
            </a:r>
            <a:r>
              <a:rPr lang="en-US" sz="2000" b="1" i="1" dirty="0">
                <a:solidFill>
                  <a:srgbClr val="FF0000"/>
                </a:solidFill>
              </a:rPr>
              <a:t>7x</a:t>
            </a:r>
            <a:r>
              <a:rPr lang="en-US" sz="2000" b="1" i="1" baseline="-25000" dirty="0">
                <a:solidFill>
                  <a:srgbClr val="FF0000"/>
                </a:solidFill>
              </a:rPr>
              <a:t>3</a:t>
            </a:r>
            <a:r>
              <a:rPr lang="en-US" sz="2000" b="1" i="1" dirty="0">
                <a:solidFill>
                  <a:srgbClr val="FF0000"/>
                </a:solidFill>
              </a:rPr>
              <a:t> = </a:t>
            </a:r>
            <a:r>
              <a:rPr lang="en-US" sz="2000" b="1" i="1" dirty="0" smtClean="0">
                <a:solidFill>
                  <a:srgbClr val="FF0000"/>
                </a:solidFill>
              </a:rPr>
              <a:t>-22 </a:t>
            </a:r>
            <a:r>
              <a:rPr lang="en-US" sz="2000" b="1" i="1" dirty="0" smtClean="0"/>
              <a:t>	new </a:t>
            </a:r>
            <a:r>
              <a:rPr lang="en-US" sz="2000" b="1" i="1" dirty="0" err="1"/>
              <a:t>Eq</a:t>
            </a:r>
            <a:r>
              <a:rPr lang="en-US" sz="2000" b="1" i="1" dirty="0"/>
              <a:t> 2</a:t>
            </a:r>
            <a:endParaRPr lang="en-US" sz="2000" dirty="0"/>
          </a:p>
        </p:txBody>
      </p:sp>
      <p:sp>
        <p:nvSpPr>
          <p:cNvPr id="5" name="Content Placeholder 2"/>
          <p:cNvSpPr txBox="1">
            <a:spLocks/>
          </p:cNvSpPr>
          <p:nvPr/>
        </p:nvSpPr>
        <p:spPr>
          <a:xfrm>
            <a:off x="283346" y="3266658"/>
            <a:ext cx="4419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2)  Forward elimination: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Eliminate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x1 from </a:t>
            </a:r>
            <a:r>
              <a:rPr kumimoji="0" lang="en-US" sz="2000" b="1" i="1" u="none" strike="noStrike" kern="1200" cap="none" spc="0" normalizeH="0" baseline="0" noProof="0" dirty="0" err="1" smtClean="0">
                <a:ln>
                  <a:noFill/>
                </a:ln>
                <a:solidFill>
                  <a:schemeClr val="tx1"/>
                </a:solidFill>
                <a:effectLst/>
                <a:uLnTx/>
                <a:uFillTx/>
                <a:latin typeface="+mn-lt"/>
                <a:ea typeface="+mn-ea"/>
                <a:cs typeface="+mn-cs"/>
              </a:rPr>
              <a:t>Eq</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Multiply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Eq</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3 by 2 and add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Eq</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-2</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x</a:t>
            </a:r>
            <a:r>
              <a:rPr kumimoji="0" lang="en-US" sz="2000" b="1" i="1" u="none" strike="noStrike" kern="1200" cap="none" spc="0" normalizeH="0" baseline="-25000" noProof="0" dirty="0" smtClean="0">
                <a:ln>
                  <a:noFill/>
                </a:ln>
                <a:solidFill>
                  <a:schemeClr val="tx1"/>
                </a:solidFill>
                <a:effectLst/>
                <a:uLnTx/>
                <a:uFillTx/>
                <a:latin typeface="+mn-lt"/>
                <a:ea typeface="+mn-ea"/>
                <a:cs typeface="+mn-cs"/>
              </a:rPr>
              <a:t>1</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+ 4x</a:t>
            </a:r>
            <a:r>
              <a:rPr kumimoji="0" lang="en-US" sz="2000" b="1" i="1" u="none" strike="noStrike" kern="1200" cap="none" spc="0" normalizeH="0" baseline="-25000" noProof="0" dirty="0" smtClean="0">
                <a:ln>
                  <a:noFill/>
                </a:ln>
                <a:solidFill>
                  <a:schemeClr val="tx1"/>
                </a:solidFill>
                <a:effectLst/>
                <a:uLnTx/>
                <a:uFillTx/>
                <a:latin typeface="+mn-lt"/>
                <a:ea typeface="+mn-ea"/>
                <a:cs typeface="+mn-cs"/>
              </a:rPr>
              <a:t>2</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+ 4x</a:t>
            </a:r>
            <a:r>
              <a:rPr kumimoji="0" lang="en-US" sz="2000" b="1" i="1" u="none" strike="noStrike" kern="1200" cap="none" spc="0" normalizeH="0" baseline="-25000" noProof="0" dirty="0" smtClean="0">
                <a:ln>
                  <a:noFill/>
                </a:ln>
                <a:solidFill>
                  <a:schemeClr val="tx1"/>
                </a:solidFill>
                <a:effectLst/>
                <a:uLnTx/>
                <a:uFillTx/>
                <a:latin typeface="+mn-lt"/>
                <a:ea typeface="+mn-ea"/>
                <a:cs typeface="+mn-cs"/>
              </a:rPr>
              <a:t>3</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 -12 	-2 x </a:t>
            </a:r>
            <a:r>
              <a:rPr kumimoji="0" lang="en-US" sz="2000" b="1" i="1" u="none" strike="noStrike" kern="1200" cap="none" spc="0" normalizeH="0" baseline="0" noProof="0" dirty="0" err="1" smtClean="0">
                <a:ln>
                  <a:noFill/>
                </a:ln>
                <a:solidFill>
                  <a:schemeClr val="tx1"/>
                </a:solidFill>
                <a:effectLst/>
                <a:uLnTx/>
                <a:uFillTx/>
                <a:latin typeface="+mn-lt"/>
                <a:ea typeface="+mn-ea"/>
                <a:cs typeface="+mn-cs"/>
              </a:rPr>
              <a:t>Eq</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2</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x</a:t>
            </a:r>
            <a:r>
              <a:rPr kumimoji="0" lang="en-US" sz="2000" b="1" i="1" u="none" strike="noStrike" kern="1200" cap="none" spc="0" normalizeH="0" baseline="-25000" noProof="0" dirty="0" smtClean="0">
                <a:ln>
                  <a:noFill/>
                </a:ln>
                <a:solidFill>
                  <a:schemeClr val="tx1"/>
                </a:solidFill>
                <a:effectLst/>
                <a:uLnTx/>
                <a:uFillTx/>
                <a:latin typeface="+mn-lt"/>
                <a:ea typeface="+mn-ea"/>
                <a:cs typeface="+mn-cs"/>
              </a:rPr>
              <a:t>1</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+x</a:t>
            </a:r>
            <a:r>
              <a:rPr kumimoji="0" lang="en-US" sz="2000" b="1" i="1" u="none" strike="noStrike" kern="1200" cap="none" spc="0" normalizeH="0" baseline="-25000" noProof="0" dirty="0" smtClean="0">
                <a:ln>
                  <a:noFill/>
                </a:ln>
                <a:solidFill>
                  <a:schemeClr val="tx1"/>
                </a:solidFill>
                <a:effectLst/>
                <a:uLnTx/>
                <a:uFillTx/>
                <a:latin typeface="+mn-lt"/>
                <a:ea typeface="+mn-ea"/>
                <a:cs typeface="+mn-cs"/>
              </a:rPr>
              <a:t>2</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x</a:t>
            </a:r>
            <a:r>
              <a:rPr kumimoji="0" lang="en-US" sz="2000" b="1" i="1" u="none" strike="noStrike" kern="1200" cap="none" spc="0" normalizeH="0" baseline="-25000" noProof="0" dirty="0" smtClean="0">
                <a:ln>
                  <a:noFill/>
                </a:ln>
                <a:solidFill>
                  <a:schemeClr val="tx1"/>
                </a:solidFill>
                <a:effectLst/>
                <a:uLnTx/>
                <a:uFillTx/>
                <a:latin typeface="+mn-lt"/>
                <a:ea typeface="+mn-ea"/>
                <a:cs typeface="+mn-cs"/>
              </a:rPr>
              <a:t>3</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 0 		 + </a:t>
            </a:r>
            <a:r>
              <a:rPr kumimoji="0" lang="en-US" sz="2000" b="1" i="1" u="none" strike="noStrike" kern="1200" cap="none" spc="0" normalizeH="0" baseline="0" noProof="0" dirty="0" err="1" smtClean="0">
                <a:ln>
                  <a:noFill/>
                </a:ln>
                <a:solidFill>
                  <a:schemeClr val="tx1"/>
                </a:solidFill>
                <a:effectLst/>
                <a:uLnTx/>
                <a:uFillTx/>
                <a:latin typeface="+mn-lt"/>
                <a:ea typeface="+mn-ea"/>
                <a:cs typeface="+mn-cs"/>
              </a:rPr>
              <a:t>Eq</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1" u="none" strike="noStrike" kern="1200" cap="none" spc="0" normalizeH="0" baseline="0" noProof="0" dirty="0" smtClean="0">
                <a:ln>
                  <a:noFill/>
                </a:ln>
                <a:solidFill>
                  <a:srgbClr val="00B0F0"/>
                </a:solidFill>
                <a:effectLst/>
                <a:uLnTx/>
                <a:uFillTx/>
                <a:latin typeface="+mn-lt"/>
                <a:ea typeface="+mn-ea"/>
                <a:cs typeface="+mn-cs"/>
              </a:rPr>
              <a:t>5x</a:t>
            </a:r>
            <a:r>
              <a:rPr kumimoji="0" lang="en-US" sz="2000" b="1" i="1" u="none" strike="noStrike" kern="1200" cap="none" spc="0" normalizeH="0" baseline="-25000" noProof="0" dirty="0" smtClean="0">
                <a:ln>
                  <a:noFill/>
                </a:ln>
                <a:solidFill>
                  <a:srgbClr val="00B0F0"/>
                </a:solidFill>
                <a:effectLst/>
                <a:uLnTx/>
                <a:uFillTx/>
                <a:latin typeface="+mn-lt"/>
                <a:ea typeface="+mn-ea"/>
                <a:cs typeface="+mn-cs"/>
              </a:rPr>
              <a:t>2</a:t>
            </a:r>
            <a:r>
              <a:rPr kumimoji="0" lang="en-US" sz="2000" b="1" i="1" u="none" strike="noStrike" kern="1200" cap="none" spc="0" normalizeH="0" baseline="0" noProof="0" dirty="0" smtClean="0">
                <a:ln>
                  <a:noFill/>
                </a:ln>
                <a:solidFill>
                  <a:srgbClr val="00B0F0"/>
                </a:solidFill>
                <a:effectLst/>
                <a:uLnTx/>
                <a:uFillTx/>
                <a:latin typeface="+mn-lt"/>
                <a:ea typeface="+mn-ea"/>
                <a:cs typeface="+mn-cs"/>
              </a:rPr>
              <a:t> +3x</a:t>
            </a:r>
            <a:r>
              <a:rPr kumimoji="0" lang="en-US" sz="2000" b="1" i="1" u="none" strike="noStrike" kern="1200" cap="none" spc="0" normalizeH="0" baseline="-25000" noProof="0" dirty="0" smtClean="0">
                <a:ln>
                  <a:noFill/>
                </a:ln>
                <a:solidFill>
                  <a:srgbClr val="00B0F0"/>
                </a:solidFill>
                <a:effectLst/>
                <a:uLnTx/>
                <a:uFillTx/>
                <a:latin typeface="+mn-lt"/>
                <a:ea typeface="+mn-ea"/>
                <a:cs typeface="+mn-cs"/>
              </a:rPr>
              <a:t>3</a:t>
            </a:r>
            <a:r>
              <a:rPr kumimoji="0" lang="en-US" sz="2000" b="1" i="1" u="none" strike="noStrike" kern="1200" cap="none" spc="0" normalizeH="0" baseline="0" noProof="0" dirty="0" smtClean="0">
                <a:ln>
                  <a:noFill/>
                </a:ln>
                <a:solidFill>
                  <a:srgbClr val="00B0F0"/>
                </a:solidFill>
                <a:effectLst/>
                <a:uLnTx/>
                <a:uFillTx/>
                <a:latin typeface="+mn-lt"/>
                <a:ea typeface="+mn-ea"/>
                <a:cs typeface="+mn-cs"/>
              </a:rPr>
              <a:t> = -12 </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new </a:t>
            </a:r>
            <a:r>
              <a:rPr kumimoji="0" lang="en-US" sz="2000" b="1" i="1" u="none" strike="noStrike" kern="1200" cap="none" spc="0" normalizeH="0" baseline="0" noProof="0" dirty="0" err="1" smtClean="0">
                <a:ln>
                  <a:noFill/>
                </a:ln>
                <a:solidFill>
                  <a:schemeClr val="tx1"/>
                </a:solidFill>
                <a:effectLst/>
                <a:uLnTx/>
                <a:uFillTx/>
                <a:latin typeface="+mn-lt"/>
                <a:ea typeface="+mn-ea"/>
                <a:cs typeface="+mn-cs"/>
              </a:rPr>
              <a:t>Eq</a:t>
            </a:r>
            <a:r>
              <a:rPr kumimoji="0" lang="en-US" sz="2000" b="1" i="1" u="none" strike="noStrike" kern="1200" cap="none" spc="0" normalizeH="0" baseline="0" noProof="0" dirty="0" smtClean="0">
                <a:ln>
                  <a:noFill/>
                </a:ln>
                <a:solidFill>
                  <a:schemeClr val="tx1"/>
                </a:solidFill>
                <a:effectLst/>
                <a:uLnTx/>
                <a:uFillTx/>
                <a:latin typeface="+mn-lt"/>
                <a:ea typeface="+mn-ea"/>
                <a:cs typeface="+mn-cs"/>
              </a:rPr>
              <a:t>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1"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4724400" y="4774456"/>
            <a:ext cx="3886200" cy="1600438"/>
          </a:xfrm>
          <a:prstGeom prst="rect">
            <a:avLst/>
          </a:prstGeom>
          <a:noFill/>
        </p:spPr>
        <p:txBody>
          <a:bodyPr wrap="square" rtlCol="0">
            <a:spAutoFit/>
          </a:bodyPr>
          <a:lstStyle/>
          <a:p>
            <a:r>
              <a:rPr lang="en-US" sz="2000" dirty="0" smtClean="0"/>
              <a:t>Our equations are now:</a:t>
            </a:r>
          </a:p>
          <a:p>
            <a:r>
              <a:rPr lang="en-US" sz="2000" dirty="0" smtClean="0"/>
              <a:t>2</a:t>
            </a:r>
            <a:r>
              <a:rPr lang="en-US" sz="2000" b="1" i="1" dirty="0" smtClean="0"/>
              <a:t>x</a:t>
            </a:r>
            <a:r>
              <a:rPr lang="en-US" sz="2000" b="1" i="1" baseline="-25000" dirty="0" smtClean="0"/>
              <a:t>1</a:t>
            </a:r>
            <a:r>
              <a:rPr lang="en-US" sz="2000" b="1" i="1" dirty="0" smtClean="0"/>
              <a:t>+ x</a:t>
            </a:r>
            <a:r>
              <a:rPr lang="en-US" sz="2000" b="1" i="1" baseline="-25000" dirty="0" smtClean="0"/>
              <a:t>2</a:t>
            </a:r>
            <a:r>
              <a:rPr lang="en-US" sz="2000" b="1" i="1" dirty="0" smtClean="0"/>
              <a:t> – x</a:t>
            </a:r>
            <a:r>
              <a:rPr lang="en-US" sz="2000" b="1" i="1" baseline="-25000" dirty="0" smtClean="0"/>
              <a:t>3</a:t>
            </a:r>
            <a:r>
              <a:rPr lang="en-US" sz="2000" b="1" i="1" dirty="0" smtClean="0"/>
              <a:t> = 0 		</a:t>
            </a:r>
            <a:r>
              <a:rPr lang="en-US" sz="2000" b="1" i="1" dirty="0" err="1" smtClean="0"/>
              <a:t>Eq</a:t>
            </a:r>
            <a:r>
              <a:rPr lang="en-US" sz="2000" b="1" i="1" dirty="0" smtClean="0"/>
              <a:t> 1</a:t>
            </a:r>
          </a:p>
          <a:p>
            <a:r>
              <a:rPr lang="en-US" sz="2000" dirty="0" smtClean="0"/>
              <a:t>       </a:t>
            </a:r>
            <a:r>
              <a:rPr lang="en-US" sz="2000" b="1" i="1" dirty="0" smtClean="0"/>
              <a:t> </a:t>
            </a:r>
            <a:r>
              <a:rPr lang="en-US" sz="2000" b="1" i="1" dirty="0" smtClean="0">
                <a:solidFill>
                  <a:srgbClr val="FF0000"/>
                </a:solidFill>
              </a:rPr>
              <a:t>5x</a:t>
            </a:r>
            <a:r>
              <a:rPr lang="en-US" sz="2000" b="1" i="1" baseline="-25000" dirty="0" smtClean="0">
                <a:solidFill>
                  <a:srgbClr val="FF0000"/>
                </a:solidFill>
              </a:rPr>
              <a:t>2</a:t>
            </a:r>
            <a:r>
              <a:rPr lang="en-US" sz="2000" b="1" i="1" dirty="0" smtClean="0">
                <a:solidFill>
                  <a:srgbClr val="FF0000"/>
                </a:solidFill>
              </a:rPr>
              <a:t> - 7x</a:t>
            </a:r>
            <a:r>
              <a:rPr lang="en-US" sz="2000" b="1" i="1" baseline="-25000" dirty="0" smtClean="0">
                <a:solidFill>
                  <a:srgbClr val="FF0000"/>
                </a:solidFill>
              </a:rPr>
              <a:t>3</a:t>
            </a:r>
            <a:r>
              <a:rPr lang="en-US" sz="2000" b="1" i="1" dirty="0" smtClean="0">
                <a:solidFill>
                  <a:srgbClr val="FF0000"/>
                </a:solidFill>
              </a:rPr>
              <a:t> = -22 </a:t>
            </a:r>
            <a:r>
              <a:rPr lang="en-US" sz="2000" b="1" i="1" dirty="0" smtClean="0"/>
              <a:t>	new </a:t>
            </a:r>
            <a:r>
              <a:rPr lang="en-US" sz="2000" b="1" i="1" dirty="0" err="1" smtClean="0"/>
              <a:t>Eq</a:t>
            </a:r>
            <a:r>
              <a:rPr lang="en-US" sz="2000" b="1" i="1" dirty="0" smtClean="0"/>
              <a:t> 2</a:t>
            </a:r>
          </a:p>
          <a:p>
            <a:r>
              <a:rPr lang="en-US" sz="2000" dirty="0" smtClean="0"/>
              <a:t>      </a:t>
            </a:r>
            <a:r>
              <a:rPr lang="en-US" sz="2000" b="1" i="1" dirty="0" smtClean="0"/>
              <a:t>  </a:t>
            </a:r>
            <a:r>
              <a:rPr lang="en-US" sz="2000" b="1" i="1" dirty="0" smtClean="0">
                <a:solidFill>
                  <a:srgbClr val="00B0F0"/>
                </a:solidFill>
              </a:rPr>
              <a:t>5x</a:t>
            </a:r>
            <a:r>
              <a:rPr lang="en-US" sz="2000" b="1" i="1" baseline="-25000" dirty="0" smtClean="0">
                <a:solidFill>
                  <a:srgbClr val="00B0F0"/>
                </a:solidFill>
              </a:rPr>
              <a:t>2</a:t>
            </a:r>
            <a:r>
              <a:rPr lang="en-US" sz="2000" b="1" i="1" dirty="0" smtClean="0">
                <a:solidFill>
                  <a:srgbClr val="00B0F0"/>
                </a:solidFill>
              </a:rPr>
              <a:t> + 3x</a:t>
            </a:r>
            <a:r>
              <a:rPr lang="en-US" sz="2000" b="1" i="1" baseline="-25000" dirty="0" smtClean="0">
                <a:solidFill>
                  <a:srgbClr val="00B0F0"/>
                </a:solidFill>
              </a:rPr>
              <a:t>3</a:t>
            </a:r>
            <a:r>
              <a:rPr lang="en-US" sz="2000" b="1" i="1" dirty="0" smtClean="0">
                <a:solidFill>
                  <a:srgbClr val="00B0F0"/>
                </a:solidFill>
              </a:rPr>
              <a:t> = -12 </a:t>
            </a:r>
            <a:r>
              <a:rPr lang="en-US" sz="2000" b="1" i="1" dirty="0" smtClean="0"/>
              <a:t>	new </a:t>
            </a:r>
            <a:r>
              <a:rPr lang="en-US" sz="2000" b="1" i="1" dirty="0" err="1" smtClean="0"/>
              <a:t>Eq</a:t>
            </a:r>
            <a:r>
              <a:rPr lang="en-US" sz="2000" b="1" i="1" dirty="0" smtClean="0"/>
              <a:t> 3</a:t>
            </a:r>
            <a:endParaRPr lang="en-US" sz="2000" dirty="0" smtClean="0"/>
          </a:p>
          <a:p>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20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2000"/>
                                        <p:tgtEl>
                                          <p:spTgt spid="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2000"/>
                                        <p:tgtEl>
                                          <p:spTgt spid="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2000"/>
                                        <p:tgtEl>
                                          <p:spTgt spid="5">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2000"/>
                                        <p:tgtEl>
                                          <p:spTgt spid="5">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2000"/>
                                        <p:tgtEl>
                                          <p:spTgt spid="5">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2000"/>
                                        <p:tgtEl>
                                          <p:spTgt spid="5">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2000"/>
                                        <p:tgtEl>
                                          <p:spTgt spid="5">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20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2000"/>
                                        <p:tgtEl>
                                          <p:spTgt spid="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2000"/>
                                        <p:tgtEl>
                                          <p:spTgt spid="6">
                                            <p:txEl>
                                              <p:pRg st="1" end="1"/>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2000"/>
                                        <p:tgtEl>
                                          <p:spTgt spid="6">
                                            <p:txEl>
                                              <p:pRg st="2" end="2"/>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Effect transition="in" filter="fade">
                                      <p:cBhvr>
                                        <p:cTn id="53"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381000"/>
            <a:ext cx="4267200" cy="5791200"/>
          </a:xfrm>
        </p:spPr>
        <p:txBody>
          <a:bodyPr>
            <a:normAutofit fontScale="47500" lnSpcReduction="20000"/>
          </a:bodyPr>
          <a:lstStyle/>
          <a:p>
            <a:pPr>
              <a:buNone/>
            </a:pPr>
            <a:r>
              <a:rPr lang="en-US" dirty="0"/>
              <a:t>Forward elimination:</a:t>
            </a:r>
          </a:p>
          <a:p>
            <a:pPr>
              <a:buNone/>
            </a:pPr>
            <a:r>
              <a:rPr lang="en-US" dirty="0" smtClean="0"/>
              <a:t>Now eliminate </a:t>
            </a:r>
            <a:r>
              <a:rPr lang="en-US" b="1" i="1" dirty="0"/>
              <a:t>x</a:t>
            </a:r>
            <a:r>
              <a:rPr lang="en-US" b="1" i="1" baseline="-25000" dirty="0"/>
              <a:t>2 </a:t>
            </a:r>
            <a:r>
              <a:rPr lang="en-US" b="1" i="1" dirty="0"/>
              <a:t>from </a:t>
            </a:r>
            <a:r>
              <a:rPr lang="en-US" b="1" i="1" dirty="0" smtClean="0"/>
              <a:t>new </a:t>
            </a:r>
            <a:r>
              <a:rPr lang="en-US" b="1" i="1" dirty="0" err="1" smtClean="0"/>
              <a:t>Eq</a:t>
            </a:r>
            <a:r>
              <a:rPr lang="en-US" b="1" i="1" dirty="0" smtClean="0"/>
              <a:t> </a:t>
            </a:r>
            <a:r>
              <a:rPr lang="en-US" b="1" i="1" dirty="0"/>
              <a:t>3</a:t>
            </a:r>
          </a:p>
          <a:p>
            <a:pPr>
              <a:buNone/>
            </a:pPr>
            <a:r>
              <a:rPr lang="en-US" dirty="0" smtClean="0"/>
              <a:t>Subtract Eq2 from </a:t>
            </a:r>
            <a:r>
              <a:rPr lang="en-US" dirty="0" err="1"/>
              <a:t>Eq</a:t>
            </a:r>
            <a:r>
              <a:rPr lang="en-US" dirty="0"/>
              <a:t> </a:t>
            </a:r>
            <a:r>
              <a:rPr lang="en-US" dirty="0" smtClean="0"/>
              <a:t>3</a:t>
            </a:r>
            <a:endParaRPr lang="en-US" dirty="0"/>
          </a:p>
          <a:p>
            <a:pPr lvl="2">
              <a:buNone/>
            </a:pPr>
            <a:r>
              <a:rPr lang="en-US" sz="2900" b="1" i="1" dirty="0" smtClean="0"/>
              <a:t>10x</a:t>
            </a:r>
            <a:r>
              <a:rPr lang="en-US" sz="2900" b="1" i="1" baseline="-25000" dirty="0" smtClean="0"/>
              <a:t>3</a:t>
            </a:r>
            <a:r>
              <a:rPr lang="en-US" sz="2900" b="1" i="1" dirty="0" smtClean="0"/>
              <a:t> </a:t>
            </a:r>
            <a:r>
              <a:rPr lang="en-US" sz="2900" b="1" i="1" dirty="0"/>
              <a:t>= </a:t>
            </a:r>
            <a:r>
              <a:rPr lang="en-US" sz="2900" b="1" i="1" dirty="0" smtClean="0"/>
              <a:t>10  newer </a:t>
            </a:r>
            <a:r>
              <a:rPr lang="en-US" sz="2900" b="1" i="1" dirty="0" err="1" smtClean="0"/>
              <a:t>Eq</a:t>
            </a:r>
            <a:r>
              <a:rPr lang="en-US" sz="2900" b="1" i="1" dirty="0" smtClean="0"/>
              <a:t> 3</a:t>
            </a:r>
          </a:p>
          <a:p>
            <a:pPr lvl="2">
              <a:buNone/>
            </a:pPr>
            <a:endParaRPr lang="en-US" sz="2900" b="1" i="1" dirty="0" smtClean="0"/>
          </a:p>
          <a:p>
            <a:pPr>
              <a:buNone/>
            </a:pPr>
            <a:r>
              <a:rPr lang="en-US" sz="3300" dirty="0" smtClean="0"/>
              <a:t>Our equations are now:</a:t>
            </a:r>
          </a:p>
          <a:p>
            <a:pPr>
              <a:buNone/>
            </a:pPr>
            <a:r>
              <a:rPr lang="en-US" sz="3300" dirty="0" smtClean="0"/>
              <a:t>2</a:t>
            </a:r>
            <a:r>
              <a:rPr lang="en-US" sz="3300" b="1" i="1" dirty="0" smtClean="0"/>
              <a:t>x</a:t>
            </a:r>
            <a:r>
              <a:rPr lang="en-US" sz="3300" b="1" i="1" baseline="-25000" dirty="0" smtClean="0"/>
              <a:t>1</a:t>
            </a:r>
            <a:r>
              <a:rPr lang="en-US" sz="3300" b="1" i="1" dirty="0" smtClean="0"/>
              <a:t>+ x</a:t>
            </a:r>
            <a:r>
              <a:rPr lang="en-US" sz="3300" b="1" i="1" baseline="-25000" dirty="0" smtClean="0"/>
              <a:t>2</a:t>
            </a:r>
            <a:r>
              <a:rPr lang="en-US" sz="3300" b="1" i="1" dirty="0" smtClean="0"/>
              <a:t> – x</a:t>
            </a:r>
            <a:r>
              <a:rPr lang="en-US" sz="3300" b="1" i="1" baseline="-25000" dirty="0" smtClean="0"/>
              <a:t>3</a:t>
            </a:r>
            <a:r>
              <a:rPr lang="en-US" sz="3300" b="1" i="1" dirty="0" smtClean="0"/>
              <a:t> = 0 	</a:t>
            </a:r>
            <a:r>
              <a:rPr lang="en-US" sz="3300" b="1" i="1" dirty="0" err="1" smtClean="0"/>
              <a:t>Eq</a:t>
            </a:r>
            <a:r>
              <a:rPr lang="en-US" sz="3300" b="1" i="1" dirty="0" smtClean="0"/>
              <a:t> 1</a:t>
            </a:r>
          </a:p>
          <a:p>
            <a:pPr>
              <a:buNone/>
            </a:pPr>
            <a:r>
              <a:rPr lang="en-US" sz="3300" dirty="0" smtClean="0"/>
              <a:t>       </a:t>
            </a:r>
            <a:r>
              <a:rPr lang="en-US" sz="3300" b="1" i="1" dirty="0" smtClean="0"/>
              <a:t> 5x</a:t>
            </a:r>
            <a:r>
              <a:rPr lang="en-US" sz="3300" b="1" i="1" baseline="-25000" dirty="0" smtClean="0"/>
              <a:t>2</a:t>
            </a:r>
            <a:r>
              <a:rPr lang="en-US" sz="3300" b="1" i="1" dirty="0" smtClean="0"/>
              <a:t> - 7x</a:t>
            </a:r>
            <a:r>
              <a:rPr lang="en-US" sz="3300" b="1" i="1" baseline="-25000" dirty="0" smtClean="0"/>
              <a:t>3</a:t>
            </a:r>
            <a:r>
              <a:rPr lang="en-US" sz="3300" b="1" i="1" dirty="0" smtClean="0"/>
              <a:t> = -22 	new </a:t>
            </a:r>
            <a:r>
              <a:rPr lang="en-US" sz="3300" b="1" i="1" dirty="0" err="1" smtClean="0"/>
              <a:t>Eq</a:t>
            </a:r>
            <a:r>
              <a:rPr lang="en-US" sz="3300" b="1" i="1" dirty="0" smtClean="0"/>
              <a:t> 2</a:t>
            </a:r>
          </a:p>
          <a:p>
            <a:pPr>
              <a:buNone/>
            </a:pPr>
            <a:r>
              <a:rPr lang="en-US" sz="3400" dirty="0" smtClean="0"/>
              <a:t>   </a:t>
            </a:r>
            <a:r>
              <a:rPr lang="en-US" sz="3400" b="1" i="1" dirty="0" smtClean="0"/>
              <a:t>             10x</a:t>
            </a:r>
            <a:r>
              <a:rPr lang="en-US" sz="3400" b="1" i="1" baseline="-25000" dirty="0" smtClean="0"/>
              <a:t>3</a:t>
            </a:r>
            <a:r>
              <a:rPr lang="en-US" sz="3400" b="1" i="1" dirty="0" smtClean="0"/>
              <a:t> = 10	newer </a:t>
            </a:r>
            <a:r>
              <a:rPr lang="en-US" sz="3400" b="1" i="1" dirty="0" err="1" smtClean="0"/>
              <a:t>Eq</a:t>
            </a:r>
            <a:r>
              <a:rPr lang="en-US" sz="3400" b="1" i="1" dirty="0" smtClean="0"/>
              <a:t> 3</a:t>
            </a:r>
          </a:p>
          <a:p>
            <a:pPr>
              <a:buNone/>
            </a:pPr>
            <a:endParaRPr lang="en-US" sz="2900" b="1" i="1" dirty="0"/>
          </a:p>
          <a:p>
            <a:pPr>
              <a:buNone/>
            </a:pPr>
            <a:r>
              <a:rPr lang="en-US" dirty="0" smtClean="0"/>
              <a:t>Therefore</a:t>
            </a:r>
            <a:r>
              <a:rPr lang="en-US" dirty="0"/>
              <a:t>, </a:t>
            </a:r>
            <a:r>
              <a:rPr lang="en-US" b="1" i="1" dirty="0"/>
              <a:t>x</a:t>
            </a:r>
            <a:r>
              <a:rPr lang="en-US" b="1" i="1" baseline="-25000" dirty="0"/>
              <a:t>3</a:t>
            </a:r>
            <a:r>
              <a:rPr lang="en-US" b="1" i="1" dirty="0"/>
              <a:t> = </a:t>
            </a:r>
            <a:r>
              <a:rPr lang="en-US" b="1" i="1" dirty="0" smtClean="0"/>
              <a:t>1</a:t>
            </a:r>
          </a:p>
          <a:p>
            <a:pPr>
              <a:buNone/>
            </a:pPr>
            <a:r>
              <a:rPr lang="en-US" dirty="0"/>
              <a:t>Back substitute </a:t>
            </a:r>
            <a:r>
              <a:rPr lang="en-US" b="1" i="1" dirty="0"/>
              <a:t>x</a:t>
            </a:r>
            <a:r>
              <a:rPr lang="en-US" b="1" i="1" baseline="-25000" dirty="0"/>
              <a:t>3</a:t>
            </a:r>
            <a:r>
              <a:rPr lang="en-US" b="1" i="1" dirty="0"/>
              <a:t> = 1 into new </a:t>
            </a:r>
            <a:r>
              <a:rPr lang="en-US" b="1" i="1" dirty="0" err="1"/>
              <a:t>Eq</a:t>
            </a:r>
            <a:r>
              <a:rPr lang="en-US" b="1" i="1" dirty="0"/>
              <a:t> 2:</a:t>
            </a:r>
          </a:p>
          <a:p>
            <a:pPr>
              <a:buNone/>
            </a:pPr>
            <a:r>
              <a:rPr lang="en-US" dirty="0" smtClean="0"/>
              <a:t>5</a:t>
            </a:r>
            <a:r>
              <a:rPr lang="en-US" b="1" i="1" dirty="0" smtClean="0"/>
              <a:t>x</a:t>
            </a:r>
            <a:r>
              <a:rPr lang="en-US" b="1" i="1" baseline="-25000" dirty="0" smtClean="0"/>
              <a:t>2</a:t>
            </a:r>
            <a:r>
              <a:rPr lang="en-US" b="1" i="1" dirty="0" smtClean="0"/>
              <a:t> - </a:t>
            </a:r>
            <a:r>
              <a:rPr lang="en-US" b="1" i="1" dirty="0"/>
              <a:t>7(1) = </a:t>
            </a:r>
            <a:r>
              <a:rPr lang="en-US" b="1" i="1" dirty="0" smtClean="0"/>
              <a:t>-22         new </a:t>
            </a:r>
            <a:r>
              <a:rPr lang="en-US" b="1" i="1" dirty="0" err="1"/>
              <a:t>Eq</a:t>
            </a:r>
            <a:r>
              <a:rPr lang="en-US" b="1" i="1" dirty="0"/>
              <a:t> 2</a:t>
            </a:r>
          </a:p>
          <a:p>
            <a:pPr>
              <a:buNone/>
            </a:pPr>
            <a:r>
              <a:rPr lang="en-US" dirty="0"/>
              <a:t>5</a:t>
            </a:r>
            <a:r>
              <a:rPr lang="en-US" b="1" i="1" dirty="0"/>
              <a:t>x</a:t>
            </a:r>
            <a:r>
              <a:rPr lang="en-US" b="1" i="1" baseline="-25000" dirty="0"/>
              <a:t>2</a:t>
            </a:r>
            <a:r>
              <a:rPr lang="en-US" b="1" i="1" dirty="0"/>
              <a:t> = </a:t>
            </a:r>
            <a:r>
              <a:rPr lang="en-US" b="1" i="1" dirty="0" smtClean="0"/>
              <a:t>-22 + 7 = -15</a:t>
            </a:r>
            <a:endParaRPr lang="en-US" b="1" i="1" dirty="0"/>
          </a:p>
          <a:p>
            <a:pPr>
              <a:buNone/>
            </a:pPr>
            <a:r>
              <a:rPr lang="en-US" dirty="0"/>
              <a:t>Therefore, </a:t>
            </a:r>
            <a:r>
              <a:rPr lang="en-US" b="1" i="1" dirty="0"/>
              <a:t>x</a:t>
            </a:r>
            <a:r>
              <a:rPr lang="en-US" b="1" i="1" baseline="-25000" dirty="0"/>
              <a:t>2</a:t>
            </a:r>
            <a:r>
              <a:rPr lang="en-US" b="1" i="1" dirty="0"/>
              <a:t> = –</a:t>
            </a:r>
            <a:r>
              <a:rPr lang="en-US" b="1" i="1" dirty="0" smtClean="0"/>
              <a:t>3</a:t>
            </a:r>
          </a:p>
          <a:p>
            <a:pPr>
              <a:buNone/>
            </a:pPr>
            <a:endParaRPr lang="en-US" b="1" i="1" dirty="0" smtClean="0"/>
          </a:p>
          <a:p>
            <a:pPr>
              <a:buNone/>
            </a:pPr>
            <a:r>
              <a:rPr lang="en-US" dirty="0"/>
              <a:t>Back substitute </a:t>
            </a:r>
            <a:r>
              <a:rPr lang="en-US" b="1" i="1" dirty="0"/>
              <a:t>x</a:t>
            </a:r>
            <a:r>
              <a:rPr lang="en-US" b="1" i="1" baseline="-25000" dirty="0"/>
              <a:t>2</a:t>
            </a:r>
            <a:r>
              <a:rPr lang="en-US" b="1" i="1" dirty="0"/>
              <a:t> = –3 &amp; x</a:t>
            </a:r>
            <a:r>
              <a:rPr lang="en-US" b="1" i="1" baseline="-25000" dirty="0"/>
              <a:t>3</a:t>
            </a:r>
            <a:r>
              <a:rPr lang="en-US" b="1" i="1" dirty="0"/>
              <a:t> = 1 into </a:t>
            </a:r>
            <a:r>
              <a:rPr lang="en-US" b="1" i="1" dirty="0" err="1"/>
              <a:t>Eq</a:t>
            </a:r>
            <a:r>
              <a:rPr lang="en-US" b="1" i="1" dirty="0"/>
              <a:t> 1:</a:t>
            </a:r>
          </a:p>
          <a:p>
            <a:pPr>
              <a:buNone/>
            </a:pPr>
            <a:r>
              <a:rPr lang="en-US" dirty="0"/>
              <a:t>2</a:t>
            </a:r>
            <a:r>
              <a:rPr lang="en-US" b="1" i="1" dirty="0"/>
              <a:t>x</a:t>
            </a:r>
            <a:r>
              <a:rPr lang="en-US" b="1" i="1" baseline="-25000" dirty="0"/>
              <a:t>1</a:t>
            </a:r>
            <a:r>
              <a:rPr lang="en-US" b="1" i="1" dirty="0"/>
              <a:t>+ x</a:t>
            </a:r>
            <a:r>
              <a:rPr lang="en-US" b="1" i="1" baseline="-25000" dirty="0"/>
              <a:t>2</a:t>
            </a:r>
            <a:r>
              <a:rPr lang="en-US" b="1" i="1" dirty="0"/>
              <a:t> – x</a:t>
            </a:r>
            <a:r>
              <a:rPr lang="en-US" b="1" i="1" baseline="-25000" dirty="0"/>
              <a:t>3</a:t>
            </a:r>
            <a:r>
              <a:rPr lang="en-US" b="1" i="1" dirty="0"/>
              <a:t> = 0 </a:t>
            </a:r>
            <a:r>
              <a:rPr lang="en-US" b="1" i="1" dirty="0" smtClean="0"/>
              <a:t>	</a:t>
            </a:r>
            <a:r>
              <a:rPr lang="en-US" b="1" i="1" dirty="0" err="1" smtClean="0"/>
              <a:t>Eq</a:t>
            </a:r>
            <a:r>
              <a:rPr lang="en-US" b="1" i="1" dirty="0" smtClean="0"/>
              <a:t> </a:t>
            </a:r>
            <a:r>
              <a:rPr lang="en-US" b="1" i="1" dirty="0"/>
              <a:t>1</a:t>
            </a:r>
          </a:p>
          <a:p>
            <a:pPr>
              <a:buNone/>
            </a:pPr>
            <a:r>
              <a:rPr lang="en-US" dirty="0"/>
              <a:t>2</a:t>
            </a:r>
            <a:r>
              <a:rPr lang="en-US" b="1" i="1" dirty="0"/>
              <a:t>x</a:t>
            </a:r>
            <a:r>
              <a:rPr lang="en-US" b="1" i="1" baseline="-25000" dirty="0"/>
              <a:t>1</a:t>
            </a:r>
            <a:r>
              <a:rPr lang="en-US" b="1" i="1" dirty="0"/>
              <a:t> + (–3) – 1 = 0</a:t>
            </a:r>
          </a:p>
          <a:p>
            <a:pPr>
              <a:buNone/>
            </a:pPr>
            <a:r>
              <a:rPr lang="en-US" dirty="0"/>
              <a:t>2</a:t>
            </a:r>
            <a:r>
              <a:rPr lang="en-US" b="1" i="1" dirty="0"/>
              <a:t>x</a:t>
            </a:r>
            <a:r>
              <a:rPr lang="en-US" b="1" i="1" baseline="-25000" dirty="0"/>
              <a:t>1</a:t>
            </a:r>
            <a:r>
              <a:rPr lang="en-US" b="1" i="1" dirty="0"/>
              <a:t> = 4</a:t>
            </a:r>
          </a:p>
          <a:p>
            <a:pPr>
              <a:buNone/>
            </a:pPr>
            <a:r>
              <a:rPr lang="en-US" dirty="0"/>
              <a:t>Therefore, </a:t>
            </a:r>
            <a:r>
              <a:rPr lang="en-US" b="1" i="1" dirty="0"/>
              <a:t>x</a:t>
            </a:r>
            <a:r>
              <a:rPr lang="en-US" b="1" i="1" baseline="-25000" dirty="0"/>
              <a:t>1</a:t>
            </a:r>
            <a:r>
              <a:rPr lang="en-US" b="1" i="1" dirty="0"/>
              <a:t> = 2</a:t>
            </a:r>
          </a:p>
          <a:p>
            <a:pPr>
              <a:buNone/>
            </a:pPr>
            <a:r>
              <a:rPr lang="de-DE" dirty="0"/>
              <a:t>So, </a:t>
            </a:r>
            <a:r>
              <a:rPr lang="de-DE" b="1" i="1" dirty="0"/>
              <a:t>x</a:t>
            </a:r>
            <a:r>
              <a:rPr lang="de-DE" b="1" i="1" baseline="-25000" dirty="0"/>
              <a:t>1</a:t>
            </a:r>
            <a:r>
              <a:rPr lang="de-DE" b="1" i="1" dirty="0"/>
              <a:t> = 2, x</a:t>
            </a:r>
            <a:r>
              <a:rPr lang="de-DE" b="1" i="1" baseline="-25000" dirty="0"/>
              <a:t>2</a:t>
            </a:r>
            <a:r>
              <a:rPr lang="de-DE" b="1" i="1" dirty="0"/>
              <a:t> = –3 &amp; x</a:t>
            </a:r>
            <a:r>
              <a:rPr lang="de-DE" b="1" i="1" baseline="-25000" dirty="0"/>
              <a:t>3</a:t>
            </a:r>
            <a:r>
              <a:rPr lang="de-DE" b="1" i="1" dirty="0"/>
              <a:t> = 1</a:t>
            </a:r>
          </a:p>
          <a:p>
            <a:pPr>
              <a:buNone/>
            </a:pPr>
            <a:r>
              <a:rPr lang="en-US" dirty="0">
                <a:solidFill>
                  <a:srgbClr val="FF0000"/>
                </a:solidFill>
              </a:rPr>
              <a:t>(verify by </a:t>
            </a:r>
            <a:r>
              <a:rPr lang="en-US" dirty="0" smtClean="0">
                <a:solidFill>
                  <a:srgbClr val="FF0000"/>
                </a:solidFill>
              </a:rPr>
              <a:t>substituting </a:t>
            </a:r>
            <a:r>
              <a:rPr lang="en-US" dirty="0">
                <a:solidFill>
                  <a:srgbClr val="FF0000"/>
                </a:solidFill>
              </a:rPr>
              <a:t>into each original equation)</a:t>
            </a:r>
          </a:p>
        </p:txBody>
      </p:sp>
      <p:sp>
        <p:nvSpPr>
          <p:cNvPr id="4" name="TextBox 3"/>
          <p:cNvSpPr txBox="1"/>
          <p:nvPr/>
        </p:nvSpPr>
        <p:spPr>
          <a:xfrm>
            <a:off x="152400" y="381000"/>
            <a:ext cx="3886200" cy="1292662"/>
          </a:xfrm>
          <a:prstGeom prst="rect">
            <a:avLst/>
          </a:prstGeom>
          <a:noFill/>
        </p:spPr>
        <p:txBody>
          <a:bodyPr wrap="square" rtlCol="0">
            <a:spAutoFit/>
          </a:bodyPr>
          <a:lstStyle/>
          <a:p>
            <a:r>
              <a:rPr lang="en-US" sz="2000" dirty="0" smtClean="0"/>
              <a:t>2</a:t>
            </a:r>
            <a:r>
              <a:rPr lang="en-US" sz="2000" b="1" i="1" dirty="0" smtClean="0"/>
              <a:t>x</a:t>
            </a:r>
            <a:r>
              <a:rPr lang="en-US" sz="2000" b="1" i="1" baseline="-25000" dirty="0" smtClean="0"/>
              <a:t>1</a:t>
            </a:r>
            <a:r>
              <a:rPr lang="en-US" sz="2000" b="1" i="1" dirty="0" smtClean="0"/>
              <a:t>+ x</a:t>
            </a:r>
            <a:r>
              <a:rPr lang="en-US" sz="2000" b="1" i="1" baseline="-25000" dirty="0" smtClean="0"/>
              <a:t>2</a:t>
            </a:r>
            <a:r>
              <a:rPr lang="en-US" sz="2000" b="1" i="1" dirty="0" smtClean="0"/>
              <a:t> – x</a:t>
            </a:r>
            <a:r>
              <a:rPr lang="en-US" sz="2000" b="1" i="1" baseline="-25000" dirty="0" smtClean="0"/>
              <a:t>3</a:t>
            </a:r>
            <a:r>
              <a:rPr lang="en-US" sz="2000" b="1" i="1" dirty="0" smtClean="0"/>
              <a:t> = 0 		</a:t>
            </a:r>
            <a:r>
              <a:rPr lang="en-US" sz="2000" b="1" i="1" dirty="0" err="1" smtClean="0"/>
              <a:t>Eq</a:t>
            </a:r>
            <a:r>
              <a:rPr lang="en-US" sz="2000" b="1" i="1" dirty="0" smtClean="0"/>
              <a:t> 1</a:t>
            </a:r>
          </a:p>
          <a:p>
            <a:r>
              <a:rPr lang="en-US" sz="2000" dirty="0" smtClean="0"/>
              <a:t>       </a:t>
            </a:r>
            <a:r>
              <a:rPr lang="en-US" sz="2000" b="1" i="1" dirty="0" smtClean="0"/>
              <a:t> </a:t>
            </a:r>
            <a:r>
              <a:rPr lang="en-US" sz="2000" b="1" i="1" dirty="0" smtClean="0">
                <a:solidFill>
                  <a:srgbClr val="FF0000"/>
                </a:solidFill>
              </a:rPr>
              <a:t>5x</a:t>
            </a:r>
            <a:r>
              <a:rPr lang="en-US" sz="2000" b="1" i="1" baseline="-25000" dirty="0" smtClean="0">
                <a:solidFill>
                  <a:srgbClr val="FF0000"/>
                </a:solidFill>
              </a:rPr>
              <a:t>2</a:t>
            </a:r>
            <a:r>
              <a:rPr lang="en-US" sz="2000" b="1" i="1" dirty="0" smtClean="0">
                <a:solidFill>
                  <a:srgbClr val="FF0000"/>
                </a:solidFill>
              </a:rPr>
              <a:t> - 7x</a:t>
            </a:r>
            <a:r>
              <a:rPr lang="en-US" sz="2000" b="1" i="1" baseline="-25000" dirty="0" smtClean="0">
                <a:solidFill>
                  <a:srgbClr val="FF0000"/>
                </a:solidFill>
              </a:rPr>
              <a:t>3</a:t>
            </a:r>
            <a:r>
              <a:rPr lang="en-US" sz="2000" b="1" i="1" dirty="0" smtClean="0">
                <a:solidFill>
                  <a:srgbClr val="FF0000"/>
                </a:solidFill>
              </a:rPr>
              <a:t> = -22 </a:t>
            </a:r>
            <a:r>
              <a:rPr lang="en-US" sz="2000" b="1" i="1" dirty="0" smtClean="0"/>
              <a:t>	new </a:t>
            </a:r>
            <a:r>
              <a:rPr lang="en-US" sz="2000" b="1" i="1" dirty="0" err="1" smtClean="0"/>
              <a:t>Eq</a:t>
            </a:r>
            <a:r>
              <a:rPr lang="en-US" sz="2000" b="1" i="1" dirty="0" smtClean="0"/>
              <a:t> 2</a:t>
            </a:r>
          </a:p>
          <a:p>
            <a:r>
              <a:rPr lang="en-US" sz="2000" dirty="0" smtClean="0"/>
              <a:t>      </a:t>
            </a:r>
            <a:r>
              <a:rPr lang="en-US" sz="2000" b="1" i="1" dirty="0" smtClean="0"/>
              <a:t>  </a:t>
            </a:r>
            <a:r>
              <a:rPr lang="en-US" sz="2000" b="1" i="1" dirty="0" smtClean="0">
                <a:solidFill>
                  <a:srgbClr val="00B0F0"/>
                </a:solidFill>
              </a:rPr>
              <a:t>5x</a:t>
            </a:r>
            <a:r>
              <a:rPr lang="en-US" sz="2000" b="1" i="1" baseline="-25000" dirty="0" smtClean="0">
                <a:solidFill>
                  <a:srgbClr val="00B0F0"/>
                </a:solidFill>
              </a:rPr>
              <a:t>2</a:t>
            </a:r>
            <a:r>
              <a:rPr lang="en-US" sz="2000" b="1" i="1" dirty="0" smtClean="0">
                <a:solidFill>
                  <a:srgbClr val="00B0F0"/>
                </a:solidFill>
              </a:rPr>
              <a:t> + 3x</a:t>
            </a:r>
            <a:r>
              <a:rPr lang="en-US" sz="2000" b="1" i="1" baseline="-25000" dirty="0" smtClean="0">
                <a:solidFill>
                  <a:srgbClr val="00B0F0"/>
                </a:solidFill>
              </a:rPr>
              <a:t>3</a:t>
            </a:r>
            <a:r>
              <a:rPr lang="en-US" sz="2000" b="1" i="1" dirty="0" smtClean="0">
                <a:solidFill>
                  <a:srgbClr val="00B0F0"/>
                </a:solidFill>
              </a:rPr>
              <a:t> = -12 </a:t>
            </a:r>
            <a:r>
              <a:rPr lang="en-US" sz="2000" b="1" i="1" dirty="0" smtClean="0"/>
              <a:t>	new </a:t>
            </a:r>
            <a:r>
              <a:rPr lang="en-US" sz="2000" b="1" i="1" dirty="0" err="1" smtClean="0"/>
              <a:t>Eq</a:t>
            </a:r>
            <a:r>
              <a:rPr lang="en-US" sz="2000" b="1" i="1" dirty="0" smtClean="0"/>
              <a:t> 3</a:t>
            </a:r>
            <a:endParaRPr lang="en-US" sz="2000" dirty="0" smtClean="0"/>
          </a:p>
          <a:p>
            <a:endParaRPr lang="en-US" dirty="0"/>
          </a:p>
        </p:txBody>
      </p:sp>
      <p:sp>
        <p:nvSpPr>
          <p:cNvPr id="2" name="Rectangle 1"/>
          <p:cNvSpPr/>
          <p:nvPr/>
        </p:nvSpPr>
        <p:spPr>
          <a:xfrm>
            <a:off x="4100004" y="5715000"/>
            <a:ext cx="4572000" cy="738664"/>
          </a:xfrm>
          <a:prstGeom prst="rect">
            <a:avLst/>
          </a:prstGeom>
        </p:spPr>
        <p:txBody>
          <a:bodyPr>
            <a:spAutoFit/>
          </a:bodyPr>
          <a:lstStyle/>
          <a:p>
            <a:pPr>
              <a:buNone/>
            </a:pPr>
            <a:r>
              <a:rPr lang="en-US" sz="1400" dirty="0"/>
              <a:t>2</a:t>
            </a:r>
            <a:r>
              <a:rPr lang="en-US" sz="1400" b="1" i="1" dirty="0"/>
              <a:t>x</a:t>
            </a:r>
            <a:r>
              <a:rPr lang="en-US" sz="1400" b="1" i="1" baseline="-25000" dirty="0"/>
              <a:t>1</a:t>
            </a:r>
            <a:r>
              <a:rPr lang="en-US" sz="1400" b="1" i="1" dirty="0"/>
              <a:t>+ x</a:t>
            </a:r>
            <a:r>
              <a:rPr lang="en-US" sz="1400" b="1" i="1" baseline="-25000" dirty="0"/>
              <a:t>2</a:t>
            </a:r>
            <a:r>
              <a:rPr lang="en-US" sz="1400" b="1" i="1" dirty="0"/>
              <a:t> – x</a:t>
            </a:r>
            <a:r>
              <a:rPr lang="en-US" sz="1400" b="1" i="1" baseline="-25000" dirty="0"/>
              <a:t>3</a:t>
            </a:r>
            <a:r>
              <a:rPr lang="en-US" sz="1400" b="1" i="1" dirty="0"/>
              <a:t> = 0 	</a:t>
            </a:r>
            <a:r>
              <a:rPr lang="en-US" sz="1400" b="1" i="1" dirty="0" smtClean="0"/>
              <a:t>  2(2) + -3 – 1 = 4 - 4 =  0</a:t>
            </a:r>
            <a:r>
              <a:rPr lang="en-US" sz="1400" b="1" i="1" dirty="0"/>
              <a:t>	</a:t>
            </a:r>
          </a:p>
          <a:p>
            <a:pPr>
              <a:buNone/>
            </a:pPr>
            <a:r>
              <a:rPr lang="en-US" sz="1400" b="1" i="1" dirty="0" smtClean="0"/>
              <a:t>x</a:t>
            </a:r>
            <a:r>
              <a:rPr lang="en-US" sz="1400" b="1" i="1" baseline="-25000" dirty="0" smtClean="0"/>
              <a:t>1</a:t>
            </a:r>
            <a:r>
              <a:rPr lang="en-US" sz="1400" b="1" i="1" dirty="0" smtClean="0"/>
              <a:t> </a:t>
            </a:r>
            <a:r>
              <a:rPr lang="en-US" sz="1400" b="1" i="1" dirty="0"/>
              <a:t>– 2x</a:t>
            </a:r>
            <a:r>
              <a:rPr lang="en-US" sz="1400" b="1" i="1" baseline="-25000" dirty="0"/>
              <a:t>2</a:t>
            </a:r>
            <a:r>
              <a:rPr lang="en-US" sz="1400" b="1" i="1" dirty="0"/>
              <a:t> + 3x</a:t>
            </a:r>
            <a:r>
              <a:rPr lang="en-US" sz="1400" b="1" i="1" baseline="-25000" dirty="0"/>
              <a:t>3</a:t>
            </a:r>
            <a:r>
              <a:rPr lang="en-US" sz="1400" b="1" i="1" dirty="0"/>
              <a:t> = 11 	</a:t>
            </a:r>
            <a:r>
              <a:rPr lang="en-US" sz="1400" b="1" i="1" dirty="0" smtClean="0"/>
              <a:t>  2 – 2(-3) + 3(1) = 2 + 6 + 3 = 11</a:t>
            </a:r>
            <a:endParaRPr lang="en-US" sz="1400" b="1" i="1" dirty="0"/>
          </a:p>
          <a:p>
            <a:pPr>
              <a:buNone/>
            </a:pPr>
            <a:r>
              <a:rPr lang="en-US" sz="1400" dirty="0"/>
              <a:t>– </a:t>
            </a:r>
            <a:r>
              <a:rPr lang="en-US" sz="1400" b="1" i="1" dirty="0"/>
              <a:t>x</a:t>
            </a:r>
            <a:r>
              <a:rPr lang="en-US" sz="1400" b="1" i="1" baseline="-25000" dirty="0"/>
              <a:t>1</a:t>
            </a:r>
            <a:r>
              <a:rPr lang="en-US" sz="1400" b="1" i="1" dirty="0"/>
              <a:t> + 2x</a:t>
            </a:r>
            <a:r>
              <a:rPr lang="en-US" sz="1400" b="1" i="1" baseline="-25000" dirty="0"/>
              <a:t>2</a:t>
            </a:r>
            <a:r>
              <a:rPr lang="en-US" sz="1400" b="1" i="1" dirty="0"/>
              <a:t> + 2x</a:t>
            </a:r>
            <a:r>
              <a:rPr lang="en-US" sz="1400" b="1" i="1" baseline="-25000" dirty="0"/>
              <a:t>3</a:t>
            </a:r>
            <a:r>
              <a:rPr lang="en-US" sz="1400" b="1" i="1" dirty="0"/>
              <a:t> = –6 </a:t>
            </a:r>
            <a:r>
              <a:rPr lang="en-US" sz="1400" b="1" i="1" dirty="0" smtClean="0"/>
              <a:t>          -2 + 2(-3) + 2(1) = -2 -6 + 2 = -6</a:t>
            </a:r>
            <a:endParaRPr lang="en-US" sz="1400" dirty="0"/>
          </a:p>
        </p:txBody>
      </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7997473" y="5821833"/>
              <a:ext cx="523800" cy="497520"/>
            </p14:xfrm>
          </p:contentPart>
        </mc:Choice>
        <mc:Fallback xmlns="">
          <p:pic>
            <p:nvPicPr>
              <p:cNvPr id="9" name="Ink 8"/>
              <p:cNvPicPr/>
              <p:nvPr/>
            </p:nvPicPr>
            <p:blipFill>
              <a:blip r:embed="rId3"/>
              <a:stretch>
                <a:fillRect/>
              </a:stretch>
            </p:blipFill>
            <p:spPr>
              <a:xfrm>
                <a:off x="7985953" y="5812833"/>
                <a:ext cx="541440" cy="519120"/>
              </a:xfrm>
              <a:prstGeom prst="rect">
                <a:avLst/>
              </a:prstGeom>
            </p:spPr>
          </p:pic>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2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2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20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20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20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20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20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2000"/>
                                        <p:tgtEl>
                                          <p:spTgt spid="3">
                                            <p:txEl>
                                              <p:pRg st="12" end="1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2000"/>
                                        <p:tgtEl>
                                          <p:spTgt spid="3">
                                            <p:txEl>
                                              <p:pRg st="13" end="1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2000"/>
                                        <p:tgtEl>
                                          <p:spTgt spid="3">
                                            <p:txEl>
                                              <p:pRg st="14" end="1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Effect transition="in" filter="fade">
                                      <p:cBhvr>
                                        <p:cTn id="81" dur="2000"/>
                                        <p:tgtEl>
                                          <p:spTgt spid="3">
                                            <p:txEl>
                                              <p:pRg st="16" end="1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7" end="17"/>
                                            </p:txEl>
                                          </p:spTgt>
                                        </p:tgtEl>
                                        <p:attrNameLst>
                                          <p:attrName>style.visibility</p:attrName>
                                        </p:attrNameLst>
                                      </p:cBhvr>
                                      <p:to>
                                        <p:strVal val="visible"/>
                                      </p:to>
                                    </p:set>
                                    <p:animEffect transition="in" filter="fade">
                                      <p:cBhvr>
                                        <p:cTn id="86" dur="2000"/>
                                        <p:tgtEl>
                                          <p:spTgt spid="3">
                                            <p:txEl>
                                              <p:pRg st="17" end="17"/>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18" end="18"/>
                                            </p:txEl>
                                          </p:spTgt>
                                        </p:tgtEl>
                                        <p:attrNameLst>
                                          <p:attrName>style.visibility</p:attrName>
                                        </p:attrNameLst>
                                      </p:cBhvr>
                                      <p:to>
                                        <p:strVal val="visible"/>
                                      </p:to>
                                    </p:set>
                                    <p:animEffect transition="in" filter="fade">
                                      <p:cBhvr>
                                        <p:cTn id="91" dur="2000"/>
                                        <p:tgtEl>
                                          <p:spTgt spid="3">
                                            <p:txEl>
                                              <p:pRg st="18" end="18"/>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19" end="19"/>
                                            </p:txEl>
                                          </p:spTgt>
                                        </p:tgtEl>
                                        <p:attrNameLst>
                                          <p:attrName>style.visibility</p:attrName>
                                        </p:attrNameLst>
                                      </p:cBhvr>
                                      <p:to>
                                        <p:strVal val="visible"/>
                                      </p:to>
                                    </p:set>
                                    <p:animEffect transition="in" filter="fade">
                                      <p:cBhvr>
                                        <p:cTn id="96" dur="2000"/>
                                        <p:tgtEl>
                                          <p:spTgt spid="3">
                                            <p:txEl>
                                              <p:pRg st="19" end="19"/>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xEl>
                                              <p:pRg st="20" end="20"/>
                                            </p:txEl>
                                          </p:spTgt>
                                        </p:tgtEl>
                                        <p:attrNameLst>
                                          <p:attrName>style.visibility</p:attrName>
                                        </p:attrNameLst>
                                      </p:cBhvr>
                                      <p:to>
                                        <p:strVal val="visible"/>
                                      </p:to>
                                    </p:set>
                                    <p:animEffect transition="in" filter="fade">
                                      <p:cBhvr>
                                        <p:cTn id="101" dur="2000"/>
                                        <p:tgtEl>
                                          <p:spTgt spid="3">
                                            <p:txEl>
                                              <p:pRg st="20" end="2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
                                            <p:txEl>
                                              <p:pRg st="21" end="21"/>
                                            </p:txEl>
                                          </p:spTgt>
                                        </p:tgtEl>
                                        <p:attrNameLst>
                                          <p:attrName>style.visibility</p:attrName>
                                        </p:attrNameLst>
                                      </p:cBhvr>
                                      <p:to>
                                        <p:strVal val="visible"/>
                                      </p:to>
                                    </p:set>
                                    <p:animEffect transition="in" filter="fade">
                                      <p:cBhvr>
                                        <p:cTn id="106" dur="2000"/>
                                        <p:tgtEl>
                                          <p:spTgt spid="3">
                                            <p:txEl>
                                              <p:pRg st="21" end="2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
                                            <p:txEl>
                                              <p:pRg st="22" end="22"/>
                                            </p:txEl>
                                          </p:spTgt>
                                        </p:tgtEl>
                                        <p:attrNameLst>
                                          <p:attrName>style.visibility</p:attrName>
                                        </p:attrNameLst>
                                      </p:cBhvr>
                                      <p:to>
                                        <p:strVal val="visible"/>
                                      </p:to>
                                    </p:set>
                                    <p:animEffect transition="in" filter="fade">
                                      <p:cBhvr>
                                        <p:cTn id="111" dur="20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2209800"/>
          </a:xfrm>
        </p:spPr>
        <p:txBody>
          <a:bodyPr/>
          <a:lstStyle/>
          <a:p>
            <a:r>
              <a:rPr lang="en-US" sz="2400" dirty="0"/>
              <a:t>Matrices provide a </a:t>
            </a:r>
            <a:r>
              <a:rPr lang="en-US" sz="2400" dirty="0" smtClean="0"/>
              <a:t>powerful notation </a:t>
            </a:r>
            <a:r>
              <a:rPr lang="en-US" sz="2400" dirty="0"/>
              <a:t>for representing and solving simultaneous linear equations</a:t>
            </a:r>
            <a:r>
              <a:rPr lang="en-US" sz="2400" dirty="0" smtClean="0"/>
              <a: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4092718"/>
              </p:ext>
            </p:extLst>
          </p:nvPr>
        </p:nvGraphicFramePr>
        <p:xfrm>
          <a:off x="1143000" y="2286000"/>
          <a:ext cx="6117771" cy="1219200"/>
        </p:xfrm>
        <a:graphic>
          <a:graphicData uri="http://schemas.openxmlformats.org/presentationml/2006/ole">
            <mc:AlternateContent xmlns:mc="http://schemas.openxmlformats.org/markup-compatibility/2006">
              <mc:Choice xmlns:v="urn:schemas-microsoft-com:vml" Requires="v">
                <p:oleObj spid="_x0000_s20699" name="Equation" r:id="rId3" imgW="3568680" imgH="711000" progId="Equation.DSMT4">
                  <p:embed/>
                </p:oleObj>
              </mc:Choice>
              <mc:Fallback>
                <p:oleObj name="Equation" r:id="rId3" imgW="3568680" imgH="711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6117771"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905000" y="533400"/>
            <a:ext cx="6316153" cy="523220"/>
          </a:xfrm>
          <a:prstGeom prst="rect">
            <a:avLst/>
          </a:prstGeom>
        </p:spPr>
        <p:txBody>
          <a:bodyPr wrap="none">
            <a:spAutoFit/>
          </a:bodyPr>
          <a:lstStyle/>
          <a:p>
            <a:r>
              <a:rPr lang="en-GB" sz="2800" u="sng" dirty="0">
                <a:latin typeface="Comic Sans MS" pitchFamily="66" charset="0"/>
              </a:rPr>
              <a:t>Matrices are used to solve equations</a:t>
            </a:r>
            <a:endParaRPr lang="en-US" sz="2800" dirty="0"/>
          </a:p>
        </p:txBody>
      </p:sp>
      <p:graphicFrame>
        <p:nvGraphicFramePr>
          <p:cNvPr id="5" name="Object 4"/>
          <p:cNvGraphicFramePr>
            <a:graphicFrameLocks noChangeAspect="1"/>
          </p:cNvGraphicFramePr>
          <p:nvPr>
            <p:extLst>
              <p:ext uri="{D42A27DB-BD31-4B8C-83A1-F6EECF244321}">
                <p14:modId xmlns:p14="http://schemas.microsoft.com/office/powerpoint/2010/main" val="2077159514"/>
              </p:ext>
            </p:extLst>
          </p:nvPr>
        </p:nvGraphicFramePr>
        <p:xfrm>
          <a:off x="457200" y="3886200"/>
          <a:ext cx="1795463" cy="685800"/>
        </p:xfrm>
        <a:graphic>
          <a:graphicData uri="http://schemas.openxmlformats.org/presentationml/2006/ole">
            <mc:AlternateContent xmlns:mc="http://schemas.openxmlformats.org/markup-compatibility/2006">
              <mc:Choice xmlns:v="urn:schemas-microsoft-com:vml" Requires="v">
                <p:oleObj spid="_x0000_s20700" name="Equation" r:id="rId5" imgW="457002" imgH="177723" progId="Equation.3">
                  <p:embed/>
                </p:oleObj>
              </mc:Choice>
              <mc:Fallback>
                <p:oleObj name="Equation" r:id="rId5" imgW="457002" imgH="177723"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886200"/>
                        <a:ext cx="1795463" cy="685800"/>
                      </a:xfrm>
                      <a:prstGeom prst="rect">
                        <a:avLst/>
                      </a:prstGeom>
                      <a:noFill/>
                      <a:ln>
                        <a:noFill/>
                      </a:ln>
                    </p:spPr>
                  </p:pic>
                </p:oleObj>
              </mc:Fallback>
            </mc:AlternateContent>
          </a:graphicData>
        </a:graphic>
      </p:graphicFrame>
      <p:sp>
        <p:nvSpPr>
          <p:cNvPr id="7" name="TextBox 6"/>
          <p:cNvSpPr txBox="1">
            <a:spLocks noChangeArrowheads="1"/>
          </p:cNvSpPr>
          <p:nvPr/>
        </p:nvSpPr>
        <p:spPr bwMode="auto">
          <a:xfrm>
            <a:off x="2514600" y="3886200"/>
            <a:ext cx="35814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sz="2200" dirty="0">
                <a:latin typeface="Comic Sans MS" pitchFamily="66" charset="0"/>
              </a:rPr>
              <a:t>Then we can  multiply both sides by the inverse </a:t>
            </a:r>
            <a:r>
              <a:rPr lang="en-GB" sz="2200" dirty="0" smtClean="0">
                <a:latin typeface="Comic Sans MS" pitchFamily="66" charset="0"/>
              </a:rPr>
              <a:t>matrix </a:t>
            </a:r>
            <a:endParaRPr lang="en-US" sz="2200" dirty="0">
              <a:latin typeface="Comic Sans MS" pitchFamily="66"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800048466"/>
              </p:ext>
            </p:extLst>
          </p:nvPr>
        </p:nvGraphicFramePr>
        <p:xfrm>
          <a:off x="6096000" y="3917236"/>
          <a:ext cx="2565400" cy="654764"/>
        </p:xfrm>
        <a:graphic>
          <a:graphicData uri="http://schemas.openxmlformats.org/presentationml/2006/ole">
            <mc:AlternateContent xmlns:mc="http://schemas.openxmlformats.org/markup-compatibility/2006">
              <mc:Choice xmlns:v="urn:schemas-microsoft-com:vml" Requires="v">
                <p:oleObj spid="_x0000_s20701" name="Equation" r:id="rId7" imgW="876300" imgH="203200" progId="Equation.3">
                  <p:embed/>
                </p:oleObj>
              </mc:Choice>
              <mc:Fallback>
                <p:oleObj name="Equation" r:id="rId7" imgW="876300" imgH="2032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917236"/>
                        <a:ext cx="2565400" cy="654764"/>
                      </a:xfrm>
                      <a:prstGeom prst="rect">
                        <a:avLst/>
                      </a:prstGeom>
                      <a:noFill/>
                      <a:ln>
                        <a:noFill/>
                      </a:ln>
                    </p:spPr>
                  </p:pic>
                </p:oleObj>
              </mc:Fallback>
            </mc:AlternateContent>
          </a:graphicData>
        </a:graphic>
      </p:graphicFrame>
      <p:sp>
        <p:nvSpPr>
          <p:cNvPr id="9" name="Rectangle 8"/>
          <p:cNvSpPr/>
          <p:nvPr/>
        </p:nvSpPr>
        <p:spPr>
          <a:xfrm>
            <a:off x="304800" y="4994196"/>
            <a:ext cx="5791200" cy="369332"/>
          </a:xfrm>
          <a:prstGeom prst="rect">
            <a:avLst/>
          </a:prstGeom>
        </p:spPr>
        <p:txBody>
          <a:bodyPr wrap="square">
            <a:spAutoFit/>
          </a:bodyPr>
          <a:lstStyle/>
          <a:p>
            <a:r>
              <a:rPr lang="en-GB" dirty="0">
                <a:latin typeface="Comic Sans MS" pitchFamily="66" charset="0"/>
              </a:rPr>
              <a:t>And we can then know the values of </a:t>
            </a:r>
            <a:r>
              <a:rPr lang="en-GB" i="1" dirty="0">
                <a:latin typeface="Comic Sans MS" pitchFamily="66" charset="0"/>
              </a:rPr>
              <a:t>X</a:t>
            </a:r>
            <a:r>
              <a:rPr lang="en-GB" dirty="0">
                <a:latin typeface="Comic Sans MS" pitchFamily="66" charset="0"/>
              </a:rPr>
              <a:t>  </a:t>
            </a:r>
            <a:r>
              <a:rPr lang="en-GB" dirty="0" smtClean="0">
                <a:latin typeface="Comic Sans MS" pitchFamily="66" charset="0"/>
              </a:rPr>
              <a:t>because </a:t>
            </a:r>
            <a:endParaRPr lang="en-US" dirty="0">
              <a:latin typeface="Comic Sans MS" pitchFamily="66"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536624136"/>
              </p:ext>
            </p:extLst>
          </p:nvPr>
        </p:nvGraphicFramePr>
        <p:xfrm>
          <a:off x="5715000" y="4864537"/>
          <a:ext cx="1970088" cy="498991"/>
        </p:xfrm>
        <a:graphic>
          <a:graphicData uri="http://schemas.openxmlformats.org/presentationml/2006/ole">
            <mc:AlternateContent xmlns:mc="http://schemas.openxmlformats.org/markup-compatibility/2006">
              <mc:Choice xmlns:v="urn:schemas-microsoft-com:vml" Requires="v">
                <p:oleObj spid="_x0000_s20702" name="Equation" r:id="rId9" imgW="596900" imgH="190500" progId="Equation.3">
                  <p:embed/>
                </p:oleObj>
              </mc:Choice>
              <mc:Fallback>
                <p:oleObj name="Equation" r:id="rId9" imgW="596900" imgH="1905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864537"/>
                        <a:ext cx="1970088" cy="498991"/>
                      </a:xfrm>
                      <a:prstGeom prst="rect">
                        <a:avLst/>
                      </a:prstGeom>
                      <a:noFill/>
                      <a:ln w="34925">
                        <a:solidFill>
                          <a:schemeClr val="tx1"/>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72567695"/>
              </p:ext>
            </p:extLst>
          </p:nvPr>
        </p:nvGraphicFramePr>
        <p:xfrm>
          <a:off x="3215481" y="5486400"/>
          <a:ext cx="2179638" cy="711200"/>
        </p:xfrm>
        <a:graphic>
          <a:graphicData uri="http://schemas.openxmlformats.org/presentationml/2006/ole">
            <mc:AlternateContent xmlns:mc="http://schemas.openxmlformats.org/markup-compatibility/2006">
              <mc:Choice xmlns:v="urn:schemas-microsoft-com:vml" Requires="v">
                <p:oleObj spid="_x0000_s20703" name="Equation" r:id="rId11" imgW="660113" imgH="215806" progId="Equation.3">
                  <p:embed/>
                </p:oleObj>
              </mc:Choice>
              <mc:Fallback>
                <p:oleObj name="Equation" r:id="rId11" imgW="660113" imgH="215806"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5481" y="5486400"/>
                        <a:ext cx="2179638" cy="711200"/>
                      </a:xfrm>
                      <a:prstGeom prst="rect">
                        <a:avLst/>
                      </a:prstGeom>
                      <a:noFill/>
                      <a:ln w="349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itle 1"/>
          <p:cNvSpPr>
            <a:spLocks noGrp="1"/>
          </p:cNvSpPr>
          <p:nvPr>
            <p:ph type="title"/>
          </p:nvPr>
        </p:nvSpPr>
        <p:spPr/>
        <p:txBody>
          <a:bodyPr/>
          <a:lstStyle/>
          <a:p>
            <a:pPr eaLnBrk="1" hangingPunct="1"/>
            <a:r>
              <a:rPr lang="en-GB" sz="2800" u="sng" smtClean="0">
                <a:latin typeface="Comic Sans MS" pitchFamily="66" charset="0"/>
              </a:rPr>
              <a:t>Example Find Inverse of A</a:t>
            </a:r>
            <a:endParaRPr lang="en-US" sz="2800" u="sng" smtClean="0">
              <a:latin typeface="Comic Sans MS" pitchFamily="66" charset="0"/>
            </a:endParaRPr>
          </a:p>
        </p:txBody>
      </p:sp>
      <p:sp>
        <p:nvSpPr>
          <p:cNvPr id="3" name="Footer Placeholder 2"/>
          <p:cNvSpPr>
            <a:spLocks noGrp="1"/>
          </p:cNvSpPr>
          <p:nvPr>
            <p:ph type="ftr" sz="quarter" idx="11"/>
          </p:nvPr>
        </p:nvSpPr>
        <p:spPr/>
        <p:txBody>
          <a:bodyPr/>
          <a:lstStyle/>
          <a:p>
            <a:pPr>
              <a:defRPr/>
            </a:pPr>
            <a:r>
              <a:rPr lang="en-US" sz="2200"/>
              <a:t>inverse matrix</a:t>
            </a:r>
          </a:p>
        </p:txBody>
      </p:sp>
      <p:sp>
        <p:nvSpPr>
          <p:cNvPr id="4" name="Slide Number Placeholder 3"/>
          <p:cNvSpPr>
            <a:spLocks noGrp="1"/>
          </p:cNvSpPr>
          <p:nvPr>
            <p:ph type="sldNum" sz="quarter" idx="12"/>
          </p:nvPr>
        </p:nvSpPr>
        <p:spPr/>
        <p:txBody>
          <a:bodyPr/>
          <a:lstStyle/>
          <a:p>
            <a:pPr>
              <a:defRPr/>
            </a:pPr>
            <a:fld id="{CE0F2076-4ACC-4B49-9009-79A7852A7653}" type="slidenum">
              <a:rPr lang="en-US" sz="2200"/>
              <a:pPr>
                <a:defRPr/>
              </a:pPr>
              <a:t>24</a:t>
            </a:fld>
            <a:endParaRPr lang="en-US" sz="2200"/>
          </a:p>
        </p:txBody>
      </p:sp>
      <p:graphicFrame>
        <p:nvGraphicFramePr>
          <p:cNvPr id="91140" name="Object 4"/>
          <p:cNvGraphicFramePr>
            <a:graphicFrameLocks noChangeAspect="1"/>
          </p:cNvGraphicFramePr>
          <p:nvPr/>
        </p:nvGraphicFramePr>
        <p:xfrm>
          <a:off x="595313" y="1525588"/>
          <a:ext cx="1347787" cy="836612"/>
        </p:xfrm>
        <a:graphic>
          <a:graphicData uri="http://schemas.openxmlformats.org/presentationml/2006/ole">
            <mc:AlternateContent xmlns:mc="http://schemas.openxmlformats.org/markup-compatibility/2006">
              <mc:Choice xmlns:v="urn:schemas-microsoft-com:vml" Requires="v">
                <p:oleObj spid="_x0000_s28878" name="Equation" r:id="rId4" imgW="736560" imgH="457200" progId="Equation.3">
                  <p:embed/>
                </p:oleObj>
              </mc:Choice>
              <mc:Fallback>
                <p:oleObj name="Equation" r:id="rId4" imgW="7365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1525588"/>
                        <a:ext cx="1347787"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2438400" y="1600200"/>
            <a:ext cx="6248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sz="2200">
                <a:latin typeface="Comic Sans MS" pitchFamily="66" charset="0"/>
              </a:rPr>
              <a:t>Determinant (ad-cb)   =   4x3-8x1  =  4</a:t>
            </a:r>
            <a:endParaRPr lang="en-US" sz="2200">
              <a:latin typeface="Comic Sans MS" pitchFamily="66" charset="0"/>
            </a:endParaRPr>
          </a:p>
        </p:txBody>
      </p:sp>
      <p:sp>
        <p:nvSpPr>
          <p:cNvPr id="6156" name="TextBox 6"/>
          <p:cNvSpPr txBox="1">
            <a:spLocks noChangeArrowheads="1"/>
          </p:cNvSpPr>
          <p:nvPr/>
        </p:nvSpPr>
        <p:spPr bwMode="auto">
          <a:xfrm>
            <a:off x="304800" y="1143000"/>
            <a:ext cx="3962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sz="2200">
                <a:latin typeface="Comic Sans MS" pitchFamily="66" charset="0"/>
              </a:rPr>
              <a:t>Step 1 – Calc Determinant </a:t>
            </a:r>
            <a:endParaRPr lang="en-US" sz="2200">
              <a:latin typeface="Comic Sans MS" pitchFamily="66" charset="0"/>
            </a:endParaRPr>
          </a:p>
        </p:txBody>
      </p:sp>
      <p:sp>
        <p:nvSpPr>
          <p:cNvPr id="8" name="TextBox 7"/>
          <p:cNvSpPr txBox="1">
            <a:spLocks noChangeArrowheads="1"/>
          </p:cNvSpPr>
          <p:nvPr/>
        </p:nvSpPr>
        <p:spPr bwMode="auto">
          <a:xfrm>
            <a:off x="304800" y="2449513"/>
            <a:ext cx="6934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sz="2200">
                <a:latin typeface="Comic Sans MS" pitchFamily="66" charset="0"/>
              </a:rPr>
              <a:t>Step 2 – Swap Elements on leading diagonal </a:t>
            </a:r>
            <a:endParaRPr lang="en-US" sz="2200">
              <a:latin typeface="Comic Sans MS" pitchFamily="66" charset="0"/>
            </a:endParaRPr>
          </a:p>
        </p:txBody>
      </p:sp>
      <p:graphicFrame>
        <p:nvGraphicFramePr>
          <p:cNvPr id="5" name="Object 3"/>
          <p:cNvGraphicFramePr>
            <a:graphicFrameLocks noChangeAspect="1"/>
          </p:cNvGraphicFramePr>
          <p:nvPr/>
        </p:nvGraphicFramePr>
        <p:xfrm>
          <a:off x="7162800" y="2190750"/>
          <a:ext cx="1489075" cy="720725"/>
        </p:xfrm>
        <a:graphic>
          <a:graphicData uri="http://schemas.openxmlformats.org/presentationml/2006/ole">
            <mc:AlternateContent xmlns:mc="http://schemas.openxmlformats.org/markup-compatibility/2006">
              <mc:Choice xmlns:v="urn:schemas-microsoft-com:vml" Requires="v">
                <p:oleObj spid="_x0000_s28879" name="Equation" r:id="rId6" imgW="812520" imgH="393480" progId="Equation.3">
                  <p:embed/>
                </p:oleObj>
              </mc:Choice>
              <mc:Fallback>
                <p:oleObj name="Equation" r:id="rId6" imgW="81252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2190750"/>
                        <a:ext cx="14890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7162800" y="3028950"/>
          <a:ext cx="1814513" cy="720725"/>
        </p:xfrm>
        <a:graphic>
          <a:graphicData uri="http://schemas.openxmlformats.org/presentationml/2006/ole">
            <mc:AlternateContent xmlns:mc="http://schemas.openxmlformats.org/markup-compatibility/2006">
              <mc:Choice xmlns:v="urn:schemas-microsoft-com:vml" Requires="v">
                <p:oleObj spid="_x0000_s28880" name="Equation" r:id="rId8" imgW="990360" imgH="393480" progId="Equation.3">
                  <p:embed/>
                </p:oleObj>
              </mc:Choice>
              <mc:Fallback>
                <p:oleObj name="Equation" r:id="rId8" imgW="99036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3028950"/>
                        <a:ext cx="1814513"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a:spLocks noChangeArrowheads="1"/>
          </p:cNvSpPr>
          <p:nvPr/>
        </p:nvSpPr>
        <p:spPr bwMode="auto">
          <a:xfrm>
            <a:off x="304800" y="3363913"/>
            <a:ext cx="541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sz="2200">
                <a:latin typeface="Comic Sans MS" pitchFamily="66" charset="0"/>
              </a:rPr>
              <a:t>Step 3 – negate the other elements </a:t>
            </a:r>
            <a:endParaRPr lang="en-US" sz="2200">
              <a:latin typeface="Comic Sans MS" pitchFamily="66" charset="0"/>
            </a:endParaRPr>
          </a:p>
        </p:txBody>
      </p:sp>
      <p:sp>
        <p:nvSpPr>
          <p:cNvPr id="12" name="TextBox 11"/>
          <p:cNvSpPr txBox="1">
            <a:spLocks noChangeArrowheads="1"/>
          </p:cNvSpPr>
          <p:nvPr/>
        </p:nvSpPr>
        <p:spPr bwMode="auto">
          <a:xfrm>
            <a:off x="381000" y="4278313"/>
            <a:ext cx="541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sz="2200">
                <a:latin typeface="Comic Sans MS" pitchFamily="66" charset="0"/>
              </a:rPr>
              <a:t>Step 4 – multiply by 1/determinant </a:t>
            </a:r>
            <a:endParaRPr lang="en-US" sz="2200">
              <a:latin typeface="Comic Sans MS" pitchFamily="66" charset="0"/>
            </a:endParaRPr>
          </a:p>
        </p:txBody>
      </p:sp>
      <p:graphicFrame>
        <p:nvGraphicFramePr>
          <p:cNvPr id="10" name="Object 5"/>
          <p:cNvGraphicFramePr>
            <a:graphicFrameLocks noChangeAspect="1"/>
          </p:cNvGraphicFramePr>
          <p:nvPr/>
        </p:nvGraphicFramePr>
        <p:xfrm>
          <a:off x="7119938" y="3943350"/>
          <a:ext cx="2024062" cy="720725"/>
        </p:xfrm>
        <a:graphic>
          <a:graphicData uri="http://schemas.openxmlformats.org/presentationml/2006/ole">
            <mc:AlternateContent xmlns:mc="http://schemas.openxmlformats.org/markup-compatibility/2006">
              <mc:Choice xmlns:v="urn:schemas-microsoft-com:vml" Requires="v">
                <p:oleObj spid="_x0000_s28881" name="Equation" r:id="rId10" imgW="1104840" imgH="393480" progId="Equation.3">
                  <p:embed/>
                </p:oleObj>
              </mc:Choice>
              <mc:Fallback>
                <p:oleObj name="Equation" r:id="rId10" imgW="110484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19938" y="3943350"/>
                        <a:ext cx="202406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6"/>
          <p:cNvGraphicFramePr>
            <a:graphicFrameLocks noChangeAspect="1"/>
          </p:cNvGraphicFramePr>
          <p:nvPr/>
        </p:nvGraphicFramePr>
        <p:xfrm>
          <a:off x="457200" y="5029200"/>
          <a:ext cx="2724150" cy="990600"/>
        </p:xfrm>
        <a:graphic>
          <a:graphicData uri="http://schemas.openxmlformats.org/presentationml/2006/ole">
            <mc:AlternateContent xmlns:mc="http://schemas.openxmlformats.org/markup-compatibility/2006">
              <mc:Choice xmlns:v="urn:schemas-microsoft-com:vml" Requires="v">
                <p:oleObj spid="_x0000_s28882" name="Equation" r:id="rId12" imgW="1257120" imgH="457200" progId="Equation.3">
                  <p:embed/>
                </p:oleObj>
              </mc:Choice>
              <mc:Fallback>
                <p:oleObj name="Equation" r:id="rId12" imgW="125712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5029200"/>
                        <a:ext cx="27241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7"/>
          <p:cNvGraphicFramePr>
            <a:graphicFrameLocks noChangeAspect="1"/>
          </p:cNvGraphicFramePr>
          <p:nvPr/>
        </p:nvGraphicFramePr>
        <p:xfrm>
          <a:off x="5181600" y="4724400"/>
          <a:ext cx="3657600" cy="1717675"/>
        </p:xfrm>
        <a:graphic>
          <a:graphicData uri="http://schemas.openxmlformats.org/presentationml/2006/ole">
            <mc:AlternateContent xmlns:mc="http://schemas.openxmlformats.org/markup-compatibility/2006">
              <mc:Choice xmlns:v="urn:schemas-microsoft-com:vml" Requires="v">
                <p:oleObj spid="_x0000_s28883" name="Equation" r:id="rId14" imgW="2793960" imgH="1155600" progId="Equation.3">
                  <p:embed/>
                </p:oleObj>
              </mc:Choice>
              <mc:Fallback>
                <p:oleObj name="Equation" r:id="rId14" imgW="2793960" imgH="1155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81600" y="4724400"/>
                        <a:ext cx="3657600" cy="1717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69751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4823"/>
                                        </p:tgtEl>
                                        <p:attrNameLst>
                                          <p:attrName>style.visibility</p:attrName>
                                        </p:attrNameLst>
                                      </p:cBhvr>
                                      <p:to>
                                        <p:strVal val="visible"/>
                                      </p:to>
                                    </p:set>
                                    <p:animEffect transition="in" filter="blinds(horizontal)">
                                      <p:cBhvr>
                                        <p:cTn id="41"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2" name="Footer Placeholder 4"/>
          <p:cNvSpPr>
            <a:spLocks noGrp="1"/>
          </p:cNvSpPr>
          <p:nvPr>
            <p:ph type="ftr" sz="quarter" idx="11"/>
          </p:nvPr>
        </p:nvSpPr>
        <p:spPr/>
        <p:txBody>
          <a:bodyPr/>
          <a:lstStyle/>
          <a:p>
            <a:pPr>
              <a:defRPr/>
            </a:pPr>
            <a:r>
              <a:rPr lang="fr-FR"/>
              <a:t>inverse matrix</a:t>
            </a:r>
            <a:endParaRPr lang="en-GB"/>
          </a:p>
        </p:txBody>
      </p:sp>
      <p:sp>
        <p:nvSpPr>
          <p:cNvPr id="12303" name="Slide Number Placeholder 8"/>
          <p:cNvSpPr>
            <a:spLocks noGrp="1"/>
          </p:cNvSpPr>
          <p:nvPr>
            <p:ph type="sldNum" sz="quarter" idx="12"/>
          </p:nvPr>
        </p:nvSpPr>
        <p:spPr/>
        <p:txBody>
          <a:bodyPr/>
          <a:lstStyle/>
          <a:p>
            <a:pPr>
              <a:defRPr/>
            </a:pPr>
            <a:fld id="{C41D5A12-21E4-48BA-AC80-D14124B1FFBA}" type="slidenum">
              <a:rPr lang="en-GB"/>
              <a:pPr>
                <a:defRPr/>
              </a:pPr>
              <a:t>25</a:t>
            </a:fld>
            <a:endParaRPr lang="en-GB"/>
          </a:p>
        </p:txBody>
      </p:sp>
      <p:sp>
        <p:nvSpPr>
          <p:cNvPr id="8208" name="Rectangle 2"/>
          <p:cNvSpPr>
            <a:spLocks noGrp="1" noChangeArrowheads="1"/>
          </p:cNvSpPr>
          <p:nvPr>
            <p:ph type="title" sz="quarter" idx="4294967295"/>
          </p:nvPr>
        </p:nvSpPr>
        <p:spPr>
          <a:xfrm>
            <a:off x="457200" y="274638"/>
            <a:ext cx="8229600" cy="842962"/>
          </a:xfrm>
        </p:spPr>
        <p:txBody>
          <a:bodyPr/>
          <a:lstStyle/>
          <a:p>
            <a:pPr eaLnBrk="1" hangingPunct="1"/>
            <a:r>
              <a:rPr lang="en-GB" sz="3200" u="sng" smtClean="0">
                <a:latin typeface="Comic Sans MS" pitchFamily="66" charset="0"/>
              </a:rPr>
              <a:t>More inverses to find and check</a:t>
            </a:r>
          </a:p>
        </p:txBody>
      </p:sp>
      <p:graphicFrame>
        <p:nvGraphicFramePr>
          <p:cNvPr id="8194" name="Object 4"/>
          <p:cNvGraphicFramePr>
            <a:graphicFrameLocks noGrp="1" noChangeAspect="1"/>
          </p:cNvGraphicFramePr>
          <p:nvPr>
            <p:ph sz="quarter" idx="4294967295"/>
          </p:nvPr>
        </p:nvGraphicFramePr>
        <p:xfrm>
          <a:off x="1349375" y="2997200"/>
          <a:ext cx="1258888" cy="781050"/>
        </p:xfrm>
        <a:graphic>
          <a:graphicData uri="http://schemas.openxmlformats.org/presentationml/2006/ole">
            <mc:AlternateContent xmlns:mc="http://schemas.openxmlformats.org/markup-compatibility/2006">
              <mc:Choice xmlns:v="urn:schemas-microsoft-com:vml" Requires="v">
                <p:oleObj spid="_x0000_s32130" name="Equation" r:id="rId4" imgW="736560" imgH="457200" progId="Equation.3">
                  <p:embed/>
                </p:oleObj>
              </mc:Choice>
              <mc:Fallback>
                <p:oleObj name="Equation" r:id="rId4" imgW="7365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9375" y="2997200"/>
                        <a:ext cx="1258888" cy="781050"/>
                      </a:xfrm>
                      <a:prstGeom prst="rect">
                        <a:avLst/>
                      </a:prstGeom>
                    </p:spPr>
                  </p:pic>
                </p:oleObj>
              </mc:Fallback>
            </mc:AlternateContent>
          </a:graphicData>
        </a:graphic>
      </p:graphicFrame>
      <p:graphicFrame>
        <p:nvGraphicFramePr>
          <p:cNvPr id="8195" name="Object 6"/>
          <p:cNvGraphicFramePr>
            <a:graphicFrameLocks noGrp="1" noChangeAspect="1"/>
          </p:cNvGraphicFramePr>
          <p:nvPr>
            <p:ph sz="quarter" idx="4294967295"/>
          </p:nvPr>
        </p:nvGraphicFramePr>
        <p:xfrm>
          <a:off x="1431925" y="5589588"/>
          <a:ext cx="1311275" cy="674687"/>
        </p:xfrm>
        <a:graphic>
          <a:graphicData uri="http://schemas.openxmlformats.org/presentationml/2006/ole">
            <mc:AlternateContent xmlns:mc="http://schemas.openxmlformats.org/markup-compatibility/2006">
              <mc:Choice xmlns:v="urn:schemas-microsoft-com:vml" Requires="v">
                <p:oleObj spid="_x0000_s32131" name="Equation" r:id="rId6" imgW="888840" imgH="457200" progId="Equation.3">
                  <p:embed/>
                </p:oleObj>
              </mc:Choice>
              <mc:Fallback>
                <p:oleObj name="Equation" r:id="rId6" imgW="88884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1925" y="5589588"/>
                        <a:ext cx="1311275" cy="674687"/>
                      </a:xfrm>
                      <a:prstGeom prst="rect">
                        <a:avLst/>
                      </a:prstGeom>
                    </p:spPr>
                  </p:pic>
                </p:oleObj>
              </mc:Fallback>
            </mc:AlternateContent>
          </a:graphicData>
        </a:graphic>
      </p:graphicFrame>
      <p:graphicFrame>
        <p:nvGraphicFramePr>
          <p:cNvPr id="8196" name="Object 8"/>
          <p:cNvGraphicFramePr>
            <a:graphicFrameLocks noGrp="1" noChangeAspect="1"/>
          </p:cNvGraphicFramePr>
          <p:nvPr>
            <p:ph sz="quarter" idx="4294967295"/>
          </p:nvPr>
        </p:nvGraphicFramePr>
        <p:xfrm>
          <a:off x="1341438" y="3860800"/>
          <a:ext cx="1347787" cy="746125"/>
        </p:xfrm>
        <a:graphic>
          <a:graphicData uri="http://schemas.openxmlformats.org/presentationml/2006/ole">
            <mc:AlternateContent xmlns:mc="http://schemas.openxmlformats.org/markup-compatibility/2006">
              <mc:Choice xmlns:v="urn:schemas-microsoft-com:vml" Requires="v">
                <p:oleObj spid="_x0000_s32132" name="Equation" r:id="rId8" imgW="825480" imgH="457200" progId="Equation.3">
                  <p:embed/>
                </p:oleObj>
              </mc:Choice>
              <mc:Fallback>
                <p:oleObj name="Equation" r:id="rId8" imgW="82548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1438" y="3860800"/>
                        <a:ext cx="1347787" cy="746125"/>
                      </a:xfrm>
                      <a:prstGeom prst="rect">
                        <a:avLst/>
                      </a:prstGeom>
                    </p:spPr>
                  </p:pic>
                </p:oleObj>
              </mc:Fallback>
            </mc:AlternateContent>
          </a:graphicData>
        </a:graphic>
      </p:graphicFrame>
      <p:graphicFrame>
        <p:nvGraphicFramePr>
          <p:cNvPr id="8197" name="Object 10"/>
          <p:cNvGraphicFramePr>
            <a:graphicFrameLocks noGrp="1" noChangeAspect="1"/>
          </p:cNvGraphicFramePr>
          <p:nvPr>
            <p:ph sz="quarter" idx="4294967295"/>
          </p:nvPr>
        </p:nvGraphicFramePr>
        <p:xfrm>
          <a:off x="1268413" y="4724400"/>
          <a:ext cx="1492250" cy="746125"/>
        </p:xfrm>
        <a:graphic>
          <a:graphicData uri="http://schemas.openxmlformats.org/presentationml/2006/ole">
            <mc:AlternateContent xmlns:mc="http://schemas.openxmlformats.org/markup-compatibility/2006">
              <mc:Choice xmlns:v="urn:schemas-microsoft-com:vml" Requires="v">
                <p:oleObj spid="_x0000_s32133" name="Equation" r:id="rId10" imgW="914400" imgH="457200" progId="Equation.3">
                  <p:embed/>
                </p:oleObj>
              </mc:Choice>
              <mc:Fallback>
                <p:oleObj name="Equation" r:id="rId10" imgW="9144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8413" y="4724400"/>
                        <a:ext cx="1492250" cy="746125"/>
                      </a:xfrm>
                      <a:prstGeom prst="rect">
                        <a:avLst/>
                      </a:prstGeom>
                    </p:spPr>
                  </p:pic>
                </p:oleObj>
              </mc:Fallback>
            </mc:AlternateContent>
          </a:graphicData>
        </a:graphic>
      </p:graphicFrame>
      <p:graphicFrame>
        <p:nvGraphicFramePr>
          <p:cNvPr id="8198" name="Object 12"/>
          <p:cNvGraphicFramePr>
            <a:graphicFrameLocks noChangeAspect="1"/>
          </p:cNvGraphicFramePr>
          <p:nvPr/>
        </p:nvGraphicFramePr>
        <p:xfrm>
          <a:off x="1339850" y="1408113"/>
          <a:ext cx="1279525" cy="781050"/>
        </p:xfrm>
        <a:graphic>
          <a:graphicData uri="http://schemas.openxmlformats.org/presentationml/2006/ole">
            <mc:AlternateContent xmlns:mc="http://schemas.openxmlformats.org/markup-compatibility/2006">
              <mc:Choice xmlns:v="urn:schemas-microsoft-com:vml" Requires="v">
                <p:oleObj spid="_x0000_s32134" name="Equation" r:id="rId12" imgW="749160" imgH="457200" progId="Equation.3">
                  <p:embed/>
                </p:oleObj>
              </mc:Choice>
              <mc:Fallback>
                <p:oleObj name="Equation" r:id="rId12" imgW="74916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9850" y="1408113"/>
                        <a:ext cx="1279525"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13"/>
          <p:cNvGraphicFramePr>
            <a:graphicFrameLocks noChangeAspect="1"/>
          </p:cNvGraphicFramePr>
          <p:nvPr/>
        </p:nvGraphicFramePr>
        <p:xfrm>
          <a:off x="1300163" y="2205038"/>
          <a:ext cx="1428750" cy="746125"/>
        </p:xfrm>
        <a:graphic>
          <a:graphicData uri="http://schemas.openxmlformats.org/presentationml/2006/ole">
            <mc:AlternateContent xmlns:mc="http://schemas.openxmlformats.org/markup-compatibility/2006">
              <mc:Choice xmlns:v="urn:schemas-microsoft-com:vml" Requires="v">
                <p:oleObj spid="_x0000_s32135" name="Equation" r:id="rId14" imgW="876240" imgH="457200" progId="Equation.3">
                  <p:embed/>
                </p:oleObj>
              </mc:Choice>
              <mc:Fallback>
                <p:oleObj name="Equation" r:id="rId14" imgW="876240" imgH="457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00163" y="2205038"/>
                        <a:ext cx="142875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4" name="Object 14"/>
          <p:cNvGraphicFramePr>
            <a:graphicFrameLocks noChangeAspect="1"/>
          </p:cNvGraphicFramePr>
          <p:nvPr/>
        </p:nvGraphicFramePr>
        <p:xfrm>
          <a:off x="5219700" y="2930525"/>
          <a:ext cx="3473450" cy="781050"/>
        </p:xfrm>
        <a:graphic>
          <a:graphicData uri="http://schemas.openxmlformats.org/presentationml/2006/ole">
            <mc:AlternateContent xmlns:mc="http://schemas.openxmlformats.org/markup-compatibility/2006">
              <mc:Choice xmlns:v="urn:schemas-microsoft-com:vml" Requires="v">
                <p:oleObj spid="_x0000_s32136" name="Equation" r:id="rId16" imgW="2031840" imgH="457200" progId="Equation.3">
                  <p:embed/>
                </p:oleObj>
              </mc:Choice>
              <mc:Fallback>
                <p:oleObj name="Equation" r:id="rId16" imgW="2031840" imgH="457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19700" y="2930525"/>
                        <a:ext cx="347345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5" name="Object 15"/>
          <p:cNvGraphicFramePr>
            <a:graphicFrameLocks noChangeAspect="1"/>
          </p:cNvGraphicFramePr>
          <p:nvPr/>
        </p:nvGraphicFramePr>
        <p:xfrm>
          <a:off x="4924425" y="5445125"/>
          <a:ext cx="3895725" cy="674688"/>
        </p:xfrm>
        <a:graphic>
          <a:graphicData uri="http://schemas.openxmlformats.org/presentationml/2006/ole">
            <mc:AlternateContent xmlns:mc="http://schemas.openxmlformats.org/markup-compatibility/2006">
              <mc:Choice xmlns:v="urn:schemas-microsoft-com:vml" Requires="v">
                <p:oleObj spid="_x0000_s32137" name="Equation" r:id="rId18" imgW="2641320" imgH="457200" progId="Equation.3">
                  <p:embed/>
                </p:oleObj>
              </mc:Choice>
              <mc:Fallback>
                <p:oleObj name="Equation" r:id="rId18" imgW="2641320" imgH="457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24425" y="5445125"/>
                        <a:ext cx="3895725"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6" name="Object 16"/>
          <p:cNvGraphicFramePr>
            <a:graphicFrameLocks noChangeAspect="1"/>
          </p:cNvGraphicFramePr>
          <p:nvPr/>
        </p:nvGraphicFramePr>
        <p:xfrm>
          <a:off x="5270500" y="3789363"/>
          <a:ext cx="3046413" cy="746125"/>
        </p:xfrm>
        <a:graphic>
          <a:graphicData uri="http://schemas.openxmlformats.org/presentationml/2006/ole">
            <mc:AlternateContent xmlns:mc="http://schemas.openxmlformats.org/markup-compatibility/2006">
              <mc:Choice xmlns:v="urn:schemas-microsoft-com:vml" Requires="v">
                <p:oleObj spid="_x0000_s32138" name="Equation" r:id="rId20" imgW="1866600" imgH="457200" progId="Equation.3">
                  <p:embed/>
                </p:oleObj>
              </mc:Choice>
              <mc:Fallback>
                <p:oleObj name="Equation" r:id="rId20" imgW="186660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70500" y="3789363"/>
                        <a:ext cx="3046413"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7" name="Object 17"/>
          <p:cNvGraphicFramePr>
            <a:graphicFrameLocks noChangeAspect="1"/>
          </p:cNvGraphicFramePr>
          <p:nvPr/>
        </p:nvGraphicFramePr>
        <p:xfrm>
          <a:off x="3689350" y="4878388"/>
          <a:ext cx="4767263" cy="352425"/>
        </p:xfrm>
        <a:graphic>
          <a:graphicData uri="http://schemas.openxmlformats.org/presentationml/2006/ole">
            <mc:AlternateContent xmlns:mc="http://schemas.openxmlformats.org/markup-compatibility/2006">
              <mc:Choice xmlns:v="urn:schemas-microsoft-com:vml" Requires="v">
                <p:oleObj spid="_x0000_s32139" name="Equation" r:id="rId22" imgW="2920680" imgH="215640" progId="Equation.3">
                  <p:embed/>
                </p:oleObj>
              </mc:Choice>
              <mc:Fallback>
                <p:oleObj name="Equation" r:id="rId22" imgW="2920680" imgH="215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89350" y="4878388"/>
                        <a:ext cx="476726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8" name="Object 18"/>
          <p:cNvGraphicFramePr>
            <a:graphicFrameLocks noChangeAspect="1"/>
          </p:cNvGraphicFramePr>
          <p:nvPr/>
        </p:nvGraphicFramePr>
        <p:xfrm>
          <a:off x="5241925" y="1341438"/>
          <a:ext cx="3559175" cy="781050"/>
        </p:xfrm>
        <a:graphic>
          <a:graphicData uri="http://schemas.openxmlformats.org/presentationml/2006/ole">
            <mc:AlternateContent xmlns:mc="http://schemas.openxmlformats.org/markup-compatibility/2006">
              <mc:Choice xmlns:v="urn:schemas-microsoft-com:vml" Requires="v">
                <p:oleObj spid="_x0000_s32140" name="Equation" r:id="rId24" imgW="2082600" imgH="457200" progId="Equation.3">
                  <p:embed/>
                </p:oleObj>
              </mc:Choice>
              <mc:Fallback>
                <p:oleObj name="Equation" r:id="rId24" imgW="2082600" imgH="4572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41925" y="1341438"/>
                        <a:ext cx="3559175"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9" name="Object 19"/>
          <p:cNvGraphicFramePr>
            <a:graphicFrameLocks noChangeAspect="1"/>
          </p:cNvGraphicFramePr>
          <p:nvPr/>
        </p:nvGraphicFramePr>
        <p:xfrm>
          <a:off x="5253038" y="2138363"/>
          <a:ext cx="3606800" cy="746125"/>
        </p:xfrm>
        <a:graphic>
          <a:graphicData uri="http://schemas.openxmlformats.org/presentationml/2006/ole">
            <mc:AlternateContent xmlns:mc="http://schemas.openxmlformats.org/markup-compatibility/2006">
              <mc:Choice xmlns:v="urn:schemas-microsoft-com:vml" Requires="v">
                <p:oleObj spid="_x0000_s32141" name="Equation" r:id="rId26" imgW="2209680" imgH="457200" progId="Equation.3">
                  <p:embed/>
                </p:oleObj>
              </mc:Choice>
              <mc:Fallback>
                <p:oleObj name="Equation" r:id="rId26" imgW="2209680" imgH="4572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253038" y="2138363"/>
                        <a:ext cx="36068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32763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a:spLocks noGrp="1" noChangeArrowheads="1"/>
              </p:cNvSpPr>
              <p:nvPr/>
            </p:nvSpPr>
            <p:spPr bwMode="auto">
              <a:xfrm>
                <a:off x="342900" y="500063"/>
                <a:ext cx="8458200" cy="58578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defRPr sz="3200">
                    <a:solidFill>
                      <a:srgbClr val="61271D"/>
                    </a:solidFill>
                    <a:latin typeface="+mn-lt"/>
                    <a:ea typeface="+mn-ea"/>
                    <a:cs typeface="+mn-cs"/>
                  </a:defRPr>
                </a:lvl1pPr>
                <a:lvl2pPr marL="742950" indent="-279400" algn="l" rtl="0" fontAlgn="base">
                  <a:spcBef>
                    <a:spcPct val="20000"/>
                  </a:spcBef>
                  <a:spcAft>
                    <a:spcPct val="0"/>
                  </a:spcAft>
                  <a:buClr>
                    <a:srgbClr val="B94A37"/>
                  </a:buClr>
                  <a:buChar char="•"/>
                  <a:defRPr sz="2600">
                    <a:solidFill>
                      <a:srgbClr val="B94A37"/>
                    </a:solidFill>
                    <a:latin typeface="+mn-lt"/>
                  </a:defRPr>
                </a:lvl2pPr>
                <a:lvl3pPr marL="1143000" indent="-228600" algn="l" rtl="0" fontAlgn="base">
                  <a:spcBef>
                    <a:spcPct val="20000"/>
                  </a:spcBef>
                  <a:spcAft>
                    <a:spcPct val="0"/>
                  </a:spcAft>
                  <a:buFont typeface="Arial" pitchFamily="34" charset="0"/>
                  <a:buChar char="–"/>
                  <a:defRPr sz="2400">
                    <a:solidFill>
                      <a:srgbClr val="A2742A"/>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609600" indent="-609600"/>
                <a:r>
                  <a:rPr lang="en-US" sz="2000" dirty="0" smtClean="0"/>
                  <a:t>Let </a:t>
                </a:r>
                <a:r>
                  <a:rPr lang="en-US" sz="2000" i="1" dirty="0" smtClean="0"/>
                  <a:t>A be a  (3*3) </a:t>
                </a:r>
                <a:r>
                  <a:rPr lang="en-US" sz="2000" dirty="0" smtClean="0"/>
                  <a:t>matrix </a:t>
                </a:r>
                <a:r>
                  <a:rPr lang="en-US" sz="2000" dirty="0"/>
                  <a:t>, </a:t>
                </a:r>
                <a:r>
                  <a:rPr lang="en-US" sz="2000" dirty="0" smtClean="0"/>
                  <a:t>a- Find </a:t>
                </a:r>
                <a:r>
                  <a:rPr lang="en-US" sz="2000" i="1" dirty="0" smtClean="0"/>
                  <a:t>A</a:t>
                </a:r>
                <a:r>
                  <a:rPr lang="en-US" sz="2000" i="1" baseline="30000" dirty="0" smtClean="0"/>
                  <a:t>–</a:t>
                </a:r>
                <a:r>
                  <a:rPr lang="en-US" sz="2000" baseline="30000" dirty="0" smtClean="0"/>
                  <a:t>1 </a:t>
                </a:r>
                <a:r>
                  <a:rPr lang="en-US" sz="2000" dirty="0" smtClean="0"/>
                  <a:t>  ,      b-Verify </a:t>
                </a:r>
                <a:r>
                  <a:rPr lang="en-US" sz="2000" dirty="0"/>
                  <a:t>that </a:t>
                </a:r>
                <a:r>
                  <a:rPr lang="en-US" sz="2000" i="1" dirty="0"/>
                  <a:t>AA</a:t>
                </a:r>
                <a:r>
                  <a:rPr lang="en-US" sz="2000" i="1" baseline="30000" dirty="0"/>
                  <a:t>–</a:t>
                </a:r>
                <a:r>
                  <a:rPr lang="en-US" sz="2000" baseline="30000" dirty="0"/>
                  <a:t>1</a:t>
                </a:r>
                <a:r>
                  <a:rPr lang="en-US" sz="2000" dirty="0"/>
                  <a:t> = </a:t>
                </a:r>
                <a:r>
                  <a:rPr lang="en-US" sz="2000" i="1" dirty="0"/>
                  <a:t>A</a:t>
                </a:r>
                <a:r>
                  <a:rPr lang="en-US" sz="2000" i="1" baseline="30000" dirty="0"/>
                  <a:t>–</a:t>
                </a:r>
                <a:r>
                  <a:rPr lang="en-US" sz="2000" baseline="30000" dirty="0"/>
                  <a:t>1</a:t>
                </a:r>
                <a:r>
                  <a:rPr lang="en-US" sz="2000" i="1" dirty="0"/>
                  <a:t>A =</a:t>
                </a:r>
                <a:r>
                  <a:rPr lang="en-US" sz="2000" dirty="0"/>
                  <a:t> </a:t>
                </a:r>
                <a:r>
                  <a:rPr lang="en-US" sz="2000" i="1" dirty="0">
                    <a:latin typeface="Times New Roman" pitchFamily="18" charset="0"/>
                  </a:rPr>
                  <a:t>I</a:t>
                </a:r>
                <a:r>
                  <a:rPr lang="en-US" sz="2000" baseline="-25000" dirty="0"/>
                  <a:t>3</a:t>
                </a:r>
                <a:endParaRPr lang="en-US" sz="2000" dirty="0"/>
              </a:p>
              <a:p>
                <a:pPr marL="609600" indent="-609600"/>
                <a:r>
                  <a:rPr lang="en-US" dirty="0" smtClean="0"/>
                  <a:t>A=</a:t>
                </a:r>
                <a14:m>
                  <m:oMath xmlns:m="http://schemas.openxmlformats.org/officeDocument/2006/math">
                    <m:d>
                      <m:dPr>
                        <m:begChr m:val="["/>
                        <m:endChr m:val="]"/>
                        <m:ctrlPr>
                          <a:rPr lang="en-US" i="1" smtClean="0">
                            <a:latin typeface="Cambria Math"/>
                          </a:rPr>
                        </m:ctrlPr>
                      </m:dPr>
                      <m:e>
                        <m:m>
                          <m:mPr>
                            <m:mcs>
                              <m:mc>
                                <m:mcPr>
                                  <m:count m:val="3"/>
                                  <m:mcJc m:val="center"/>
                                </m:mcPr>
                              </m:mc>
                            </m:mcs>
                            <m:ctrlPr>
                              <a:rPr lang="en-US" i="1" smtClean="0">
                                <a:latin typeface="Cambria Math"/>
                              </a:rPr>
                            </m:ctrlPr>
                          </m:mPr>
                          <m:mr>
                            <m:e>
                              <m:r>
                                <m:rPr>
                                  <m:brk m:alnAt="7"/>
                                </m:rPr>
                                <a:rPr lang="en-US" b="0" i="1" smtClean="0">
                                  <a:latin typeface="Cambria Math"/>
                                </a:rPr>
                                <m:t>1</m:t>
                              </m:r>
                            </m:e>
                            <m:e>
                              <m:r>
                                <a:rPr lang="en-US" b="0" i="1" smtClean="0">
                                  <a:latin typeface="Cambria Math"/>
                                </a:rPr>
                                <m:t>2</m:t>
                              </m:r>
                            </m:e>
                            <m:e>
                              <m:r>
                                <a:rPr lang="en-US" b="0" i="1" smtClean="0">
                                  <a:latin typeface="Cambria Math"/>
                                </a:rPr>
                                <m:t>3</m:t>
                              </m:r>
                            </m:e>
                          </m:mr>
                          <m:mr>
                            <m:e>
                              <m:r>
                                <a:rPr lang="en-US" b="0" i="1" smtClean="0">
                                  <a:latin typeface="Cambria Math"/>
                                </a:rPr>
                                <m:t>0</m:t>
                              </m:r>
                            </m:e>
                            <m:e>
                              <m:r>
                                <a:rPr lang="en-US" b="0" i="1" smtClean="0">
                                  <a:latin typeface="Cambria Math"/>
                                </a:rPr>
                                <m:t>1</m:t>
                              </m:r>
                            </m:e>
                            <m:e>
                              <m:r>
                                <a:rPr lang="en-US" b="0" i="1" smtClean="0">
                                  <a:latin typeface="Cambria Math"/>
                                </a:rPr>
                                <m:t>5</m:t>
                              </m:r>
                            </m:e>
                          </m:mr>
                          <m:mr>
                            <m:e>
                              <m:r>
                                <a:rPr lang="en-US" b="0" i="1" smtClean="0">
                                  <a:latin typeface="Cambria Math"/>
                                </a:rPr>
                                <m:t>5</m:t>
                              </m:r>
                            </m:e>
                            <m:e>
                              <m:r>
                                <a:rPr lang="en-US" b="0" i="1" smtClean="0">
                                  <a:latin typeface="Cambria Math"/>
                                </a:rPr>
                                <m:t>6</m:t>
                              </m:r>
                            </m:e>
                            <m:e>
                              <m:r>
                                <a:rPr lang="en-US" b="0" i="1" smtClean="0">
                                  <a:latin typeface="Cambria Math"/>
                                </a:rPr>
                                <m:t>0</m:t>
                              </m:r>
                            </m:e>
                          </m:mr>
                        </m:m>
                      </m:e>
                    </m:d>
                  </m:oMath>
                </a14:m>
                <a:r>
                  <a:rPr lang="en-US" dirty="0" smtClean="0"/>
                  <a:t>, </a:t>
                </a:r>
                <a:r>
                  <a:rPr lang="en-US" i="1" dirty="0" smtClean="0"/>
                  <a:t>A</a:t>
                </a:r>
                <a:r>
                  <a:rPr lang="en-US" i="1" baseline="30000" dirty="0" smtClean="0"/>
                  <a:t>–</a:t>
                </a:r>
                <a:r>
                  <a:rPr lang="en-US" baseline="30000" dirty="0" smtClean="0"/>
                  <a:t>1= </a:t>
                </a:r>
                <a14:m>
                  <m:oMath xmlns:m="http://schemas.openxmlformats.org/officeDocument/2006/math">
                    <m:d>
                      <m:dPr>
                        <m:begChr m:val="["/>
                        <m:endChr m:val="]"/>
                        <m:ctrlPr>
                          <a:rPr lang="en-US" i="1" baseline="30000" smtClean="0">
                            <a:latin typeface="Cambria Math"/>
                          </a:rPr>
                        </m:ctrlPr>
                      </m:dPr>
                      <m:e>
                        <m:m>
                          <m:mPr>
                            <m:mcs>
                              <m:mc>
                                <m:mcPr>
                                  <m:count m:val="3"/>
                                  <m:mcJc m:val="center"/>
                                </m:mcPr>
                              </m:mc>
                            </m:mcs>
                            <m:ctrlPr>
                              <a:rPr lang="en-US" i="1" baseline="30000" smtClean="0">
                                <a:latin typeface="Cambria Math"/>
                              </a:rPr>
                            </m:ctrlPr>
                          </m:mPr>
                          <m:mr>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1</m:t>
                                            </m:r>
                                          </m:e>
                                        </m:eqArr>
                                      </m:e>
                                      <m:e>
                                        <m:eqArr>
                                          <m:eqArrPr>
                                            <m:ctrlPr>
                                              <a:rPr lang="en-US" b="0" i="1" baseline="30000" smtClean="0">
                                                <a:latin typeface="Cambria Math"/>
                                              </a:rPr>
                                            </m:ctrlPr>
                                          </m:eqArrPr>
                                          <m:e/>
                                          <m:e>
                                            <m:r>
                                              <a:rPr lang="en-US" b="0" i="1" baseline="30000" smtClean="0">
                                                <a:latin typeface="Cambria Math"/>
                                              </a:rPr>
                                              <m:t>5</m:t>
                                            </m:r>
                                          </m:e>
                                        </m:eqArr>
                                      </m:e>
                                    </m:mr>
                                    <m:mr>
                                      <m:e>
                                        <m:r>
                                          <a:rPr lang="en-US" b="0" i="1" baseline="30000" smtClean="0">
                                            <a:latin typeface="Cambria Math"/>
                                          </a:rPr>
                                          <m:t>6</m:t>
                                        </m:r>
                                      </m:e>
                                      <m:e>
                                        <m:r>
                                          <a:rPr lang="en-US" b="0" i="1" baseline="30000" smtClean="0">
                                            <a:latin typeface="Cambria Math"/>
                                          </a:rPr>
                                          <m:t>0</m:t>
                                        </m:r>
                                      </m:e>
                                    </m:mr>
                                  </m:m>
                                </m:e>
                              </m:d>
                            </m:e>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0</m:t>
                                            </m:r>
                                          </m:e>
                                        </m:eqArr>
                                      </m:e>
                                      <m:e>
                                        <m:eqArr>
                                          <m:eqArrPr>
                                            <m:ctrlPr>
                                              <a:rPr lang="en-US" b="0" i="1" baseline="30000" smtClean="0">
                                                <a:latin typeface="Cambria Math"/>
                                              </a:rPr>
                                            </m:ctrlPr>
                                          </m:eqArrPr>
                                          <m:e/>
                                          <m:e>
                                            <m:r>
                                              <a:rPr lang="en-US" b="0" i="1" baseline="30000" smtClean="0">
                                                <a:latin typeface="Cambria Math"/>
                                              </a:rPr>
                                              <m:t>5</m:t>
                                            </m:r>
                                          </m:e>
                                        </m:eqArr>
                                      </m:e>
                                    </m:mr>
                                    <m:mr>
                                      <m:e>
                                        <m:r>
                                          <a:rPr lang="en-US" b="0" i="1" baseline="30000" smtClean="0">
                                            <a:latin typeface="Cambria Math"/>
                                          </a:rPr>
                                          <m:t>5</m:t>
                                        </m:r>
                                      </m:e>
                                      <m:e>
                                        <m:r>
                                          <a:rPr lang="en-US" b="0" i="1" baseline="30000" smtClean="0">
                                            <a:latin typeface="Cambria Math"/>
                                          </a:rPr>
                                          <m:t>0</m:t>
                                        </m:r>
                                      </m:e>
                                    </m:mr>
                                  </m:m>
                                </m:e>
                              </m:d>
                            </m:e>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0</m:t>
                                            </m:r>
                                          </m:e>
                                        </m:eqArr>
                                      </m:e>
                                      <m:e>
                                        <m:eqArr>
                                          <m:eqArrPr>
                                            <m:ctrlPr>
                                              <a:rPr lang="en-US" b="0" i="1" baseline="30000" smtClean="0">
                                                <a:latin typeface="Cambria Math"/>
                                              </a:rPr>
                                            </m:ctrlPr>
                                          </m:eqArrPr>
                                          <m:e/>
                                          <m:e>
                                            <m:r>
                                              <a:rPr lang="en-US" b="0" i="1" baseline="30000" smtClean="0">
                                                <a:latin typeface="Cambria Math"/>
                                              </a:rPr>
                                              <m:t>1</m:t>
                                            </m:r>
                                          </m:e>
                                        </m:eqArr>
                                      </m:e>
                                    </m:mr>
                                    <m:mr>
                                      <m:e>
                                        <m:r>
                                          <a:rPr lang="en-US" b="0" i="1" baseline="30000" smtClean="0">
                                            <a:latin typeface="Cambria Math"/>
                                          </a:rPr>
                                          <m:t>5</m:t>
                                        </m:r>
                                      </m:e>
                                      <m:e>
                                        <m:r>
                                          <a:rPr lang="en-US" b="0" i="1" baseline="30000" smtClean="0">
                                            <a:latin typeface="Cambria Math"/>
                                          </a:rPr>
                                          <m:t>6</m:t>
                                        </m:r>
                                      </m:e>
                                    </m:mr>
                                  </m:m>
                                </m:e>
                              </m:d>
                            </m:e>
                          </m:mr>
                          <m:mr>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2</m:t>
                                            </m:r>
                                          </m:e>
                                        </m:eqArr>
                                      </m:e>
                                      <m:e>
                                        <m:eqArr>
                                          <m:eqArrPr>
                                            <m:ctrlPr>
                                              <a:rPr lang="en-US" b="0" i="1" baseline="30000" smtClean="0">
                                                <a:latin typeface="Cambria Math"/>
                                              </a:rPr>
                                            </m:ctrlPr>
                                          </m:eqArrPr>
                                          <m:e/>
                                          <m:e>
                                            <m:r>
                                              <a:rPr lang="en-US" b="0" i="1" baseline="30000" smtClean="0">
                                                <a:latin typeface="Cambria Math"/>
                                              </a:rPr>
                                              <m:t>3</m:t>
                                            </m:r>
                                          </m:e>
                                        </m:eqArr>
                                      </m:e>
                                    </m:mr>
                                    <m:mr>
                                      <m:e>
                                        <m:r>
                                          <a:rPr lang="en-US" b="0" i="1" baseline="30000" smtClean="0">
                                            <a:latin typeface="Cambria Math"/>
                                          </a:rPr>
                                          <m:t>6</m:t>
                                        </m:r>
                                      </m:e>
                                      <m:e>
                                        <m:r>
                                          <a:rPr lang="en-US" b="0" i="1" baseline="30000" smtClean="0">
                                            <a:latin typeface="Cambria Math"/>
                                          </a:rPr>
                                          <m:t>0</m:t>
                                        </m:r>
                                      </m:e>
                                    </m:mr>
                                  </m:m>
                                </m:e>
                              </m:d>
                            </m:e>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1</m:t>
                                            </m:r>
                                          </m:e>
                                        </m:eqArr>
                                      </m:e>
                                      <m:e>
                                        <m:eqArr>
                                          <m:eqArrPr>
                                            <m:ctrlPr>
                                              <a:rPr lang="en-US" b="0" i="1" baseline="30000" smtClean="0">
                                                <a:latin typeface="Cambria Math"/>
                                              </a:rPr>
                                            </m:ctrlPr>
                                          </m:eqArrPr>
                                          <m:e/>
                                          <m:e>
                                            <m:r>
                                              <a:rPr lang="en-US" b="0" i="1" baseline="30000" smtClean="0">
                                                <a:latin typeface="Cambria Math"/>
                                              </a:rPr>
                                              <m:t>3</m:t>
                                            </m:r>
                                          </m:e>
                                        </m:eqArr>
                                      </m:e>
                                    </m:mr>
                                    <m:mr>
                                      <m:e>
                                        <m:r>
                                          <a:rPr lang="en-US" b="0" i="1" baseline="30000" smtClean="0">
                                            <a:latin typeface="Cambria Math"/>
                                          </a:rPr>
                                          <m:t>5</m:t>
                                        </m:r>
                                      </m:e>
                                      <m:e>
                                        <m:r>
                                          <a:rPr lang="en-US" b="0" i="1" baseline="30000" smtClean="0">
                                            <a:latin typeface="Cambria Math"/>
                                          </a:rPr>
                                          <m:t>0</m:t>
                                        </m:r>
                                      </m:e>
                                    </m:mr>
                                  </m:m>
                                </m:e>
                              </m:d>
                            </m:e>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1</m:t>
                                            </m:r>
                                          </m:e>
                                        </m:eqArr>
                                      </m:e>
                                      <m:e>
                                        <m:eqArr>
                                          <m:eqArrPr>
                                            <m:ctrlPr>
                                              <a:rPr lang="en-US" b="0" i="1" baseline="30000" smtClean="0">
                                                <a:latin typeface="Cambria Math"/>
                                              </a:rPr>
                                            </m:ctrlPr>
                                          </m:eqArrPr>
                                          <m:e/>
                                          <m:e>
                                            <m:r>
                                              <a:rPr lang="en-US" b="0" i="1" baseline="30000" smtClean="0">
                                                <a:latin typeface="Cambria Math"/>
                                              </a:rPr>
                                              <m:t>2</m:t>
                                            </m:r>
                                          </m:e>
                                        </m:eqArr>
                                      </m:e>
                                    </m:mr>
                                    <m:mr>
                                      <m:e>
                                        <m:r>
                                          <a:rPr lang="en-US" b="0" i="1" baseline="30000" smtClean="0">
                                            <a:latin typeface="Cambria Math"/>
                                          </a:rPr>
                                          <m:t>5</m:t>
                                        </m:r>
                                      </m:e>
                                      <m:e>
                                        <m:r>
                                          <a:rPr lang="en-US" b="0" i="1" baseline="30000" smtClean="0">
                                            <a:latin typeface="Cambria Math"/>
                                          </a:rPr>
                                          <m:t>6</m:t>
                                        </m:r>
                                      </m:e>
                                    </m:mr>
                                  </m:m>
                                </m:e>
                              </m:d>
                            </m:e>
                          </m:mr>
                          <m:mr>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2</m:t>
                                            </m:r>
                                          </m:e>
                                        </m:eqArr>
                                      </m:e>
                                      <m:e>
                                        <m:eqArr>
                                          <m:eqArrPr>
                                            <m:ctrlPr>
                                              <a:rPr lang="en-US" b="0" i="1" baseline="30000" smtClean="0">
                                                <a:latin typeface="Cambria Math"/>
                                              </a:rPr>
                                            </m:ctrlPr>
                                          </m:eqArrPr>
                                          <m:e/>
                                          <m:e>
                                            <m:r>
                                              <a:rPr lang="en-US" b="0" i="1" baseline="30000" smtClean="0">
                                                <a:latin typeface="Cambria Math"/>
                                              </a:rPr>
                                              <m:t>3</m:t>
                                            </m:r>
                                          </m:e>
                                        </m:eqArr>
                                      </m:e>
                                    </m:mr>
                                    <m:mr>
                                      <m:e>
                                        <m:r>
                                          <a:rPr lang="en-US" b="0" i="1" baseline="30000" smtClean="0">
                                            <a:latin typeface="Cambria Math"/>
                                          </a:rPr>
                                          <m:t>1</m:t>
                                        </m:r>
                                      </m:e>
                                      <m:e>
                                        <m:r>
                                          <a:rPr lang="en-US" b="0" i="1" baseline="30000" smtClean="0">
                                            <a:latin typeface="Cambria Math"/>
                                          </a:rPr>
                                          <m:t>5</m:t>
                                        </m:r>
                                      </m:e>
                                    </m:mr>
                                  </m:m>
                                </m:e>
                              </m:d>
                            </m:e>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1</m:t>
                                            </m:r>
                                          </m:e>
                                        </m:eqArr>
                                      </m:e>
                                      <m:e>
                                        <m:eqArr>
                                          <m:eqArrPr>
                                            <m:ctrlPr>
                                              <a:rPr lang="en-US" b="0" i="1" baseline="30000" smtClean="0">
                                                <a:latin typeface="Cambria Math"/>
                                              </a:rPr>
                                            </m:ctrlPr>
                                          </m:eqArrPr>
                                          <m:e/>
                                          <m:e>
                                            <m:r>
                                              <a:rPr lang="en-US" b="0" i="1" baseline="30000" smtClean="0">
                                                <a:latin typeface="Cambria Math"/>
                                              </a:rPr>
                                              <m:t>3</m:t>
                                            </m:r>
                                          </m:e>
                                        </m:eqArr>
                                      </m:e>
                                    </m:mr>
                                    <m:mr>
                                      <m:e>
                                        <m:r>
                                          <a:rPr lang="en-US" b="0" i="1" baseline="30000" smtClean="0">
                                            <a:latin typeface="Cambria Math"/>
                                          </a:rPr>
                                          <m:t>0</m:t>
                                        </m:r>
                                      </m:e>
                                      <m:e>
                                        <m:r>
                                          <a:rPr lang="en-US" b="0" i="1" baseline="30000" smtClean="0">
                                            <a:latin typeface="Cambria Math"/>
                                          </a:rPr>
                                          <m:t>5</m:t>
                                        </m:r>
                                      </m:e>
                                    </m:mr>
                                  </m:m>
                                </m:e>
                              </m:d>
                            </m:e>
                            <m:e>
                              <m:d>
                                <m:dPr>
                                  <m:begChr m:val="|"/>
                                  <m:endChr m:val="|"/>
                                  <m:ctrlPr>
                                    <a:rPr lang="en-US" i="1" baseline="30000" smtClean="0">
                                      <a:latin typeface="Cambria Math"/>
                                    </a:rPr>
                                  </m:ctrlPr>
                                </m:dPr>
                                <m:e>
                                  <m:m>
                                    <m:mPr>
                                      <m:mcs>
                                        <m:mc>
                                          <m:mcPr>
                                            <m:count m:val="2"/>
                                            <m:mcJc m:val="center"/>
                                          </m:mcPr>
                                        </m:mc>
                                      </m:mcs>
                                      <m:ctrlPr>
                                        <a:rPr lang="en-US" i="1" baseline="30000" smtClean="0">
                                          <a:latin typeface="Cambria Math"/>
                                        </a:rPr>
                                      </m:ctrlPr>
                                    </m:mPr>
                                    <m:mr>
                                      <m:e>
                                        <m:eqArr>
                                          <m:eqArrPr>
                                            <m:ctrlPr>
                                              <a:rPr lang="en-US" b="0" i="1" baseline="30000" smtClean="0">
                                                <a:latin typeface="Cambria Math"/>
                                              </a:rPr>
                                            </m:ctrlPr>
                                          </m:eqArrPr>
                                          <m:e/>
                                          <m:e>
                                            <m:r>
                                              <m:rPr>
                                                <m:brk m:alnAt="7"/>
                                              </m:rPr>
                                              <a:rPr lang="en-US" b="0" i="1" baseline="30000" smtClean="0">
                                                <a:latin typeface="Cambria Math"/>
                                              </a:rPr>
                                              <m:t>1</m:t>
                                            </m:r>
                                          </m:e>
                                        </m:eqArr>
                                      </m:e>
                                      <m:e>
                                        <m:eqArr>
                                          <m:eqArrPr>
                                            <m:ctrlPr>
                                              <a:rPr lang="en-US" b="0" i="1" baseline="30000" smtClean="0">
                                                <a:latin typeface="Cambria Math"/>
                                              </a:rPr>
                                            </m:ctrlPr>
                                          </m:eqArrPr>
                                          <m:e/>
                                          <m:e>
                                            <m:r>
                                              <a:rPr lang="en-US" b="0" i="1" baseline="30000" smtClean="0">
                                                <a:latin typeface="Cambria Math"/>
                                              </a:rPr>
                                              <m:t>2</m:t>
                                            </m:r>
                                          </m:e>
                                        </m:eqArr>
                                      </m:e>
                                    </m:mr>
                                    <m:mr>
                                      <m:e>
                                        <m:r>
                                          <a:rPr lang="en-US" b="0" i="1" baseline="30000" smtClean="0">
                                            <a:latin typeface="Cambria Math"/>
                                          </a:rPr>
                                          <m:t>0</m:t>
                                        </m:r>
                                      </m:e>
                                      <m:e>
                                        <m:r>
                                          <a:rPr lang="en-US" b="0" i="1" baseline="30000" smtClean="0">
                                            <a:latin typeface="Cambria Math"/>
                                          </a:rPr>
                                          <m:t>1</m:t>
                                        </m:r>
                                      </m:e>
                                    </m:mr>
                                  </m:m>
                                </m:e>
                              </m:d>
                            </m:e>
                          </m:mr>
                        </m:m>
                      </m:e>
                    </m:d>
                  </m:oMath>
                </a14:m>
                <a:endParaRPr lang="en-US" dirty="0"/>
              </a:p>
              <a:p>
                <a:pPr marL="609600" indent="-609600"/>
                <a:r>
                  <a:rPr lang="en-US" dirty="0" smtClean="0"/>
                  <a:t>                                            </a:t>
                </a:r>
                <a:r>
                  <a:rPr lang="en-US" dirty="0" err="1" smtClean="0"/>
                  <a:t>Det</a:t>
                </a:r>
                <a:r>
                  <a:rPr lang="en-US" dirty="0" smtClean="0"/>
                  <a:t>(A)</a:t>
                </a:r>
                <a:endParaRPr lang="en-US" dirty="0"/>
              </a:p>
            </p:txBody>
          </p:sp>
        </mc:Choice>
        <mc:Fallback xmlns="">
          <p:sp>
            <p:nvSpPr>
              <p:cNvPr id="2" name="Rectangle 1"/>
              <p:cNvSpPr>
                <a:spLocks noGrp="1" noRot="1" noChangeAspect="1" noMove="1" noResize="1" noEditPoints="1" noAdjustHandles="1" noChangeArrowheads="1" noChangeShapeType="1" noTextEdit="1"/>
              </p:cNvSpPr>
              <p:nvPr/>
            </p:nvSpPr>
            <p:spPr bwMode="auto">
              <a:xfrm>
                <a:off x="342900" y="500063"/>
                <a:ext cx="8458200" cy="5857875"/>
              </a:xfrm>
              <a:prstGeom prst="rect">
                <a:avLst/>
              </a:prstGeom>
              <a:blipFill rotWithShape="1">
                <a:blip r:embed="rId2"/>
                <a:stretch>
                  <a:fillRect l="-1801" b="-22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 name="Straight Connector 4"/>
          <p:cNvCxnSpPr/>
          <p:nvPr/>
        </p:nvCxnSpPr>
        <p:spPr>
          <a:xfrm>
            <a:off x="3429000" y="5486400"/>
            <a:ext cx="4495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48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81000" y="685800"/>
                <a:ext cx="8305800" cy="5040995"/>
              </a:xfrm>
              <a:prstGeom prst="rect">
                <a:avLst/>
              </a:prstGeom>
              <a:noFill/>
            </p:spPr>
            <p:txBody>
              <a:bodyPr wrap="square" rtlCol="0">
                <a:spAutoFit/>
              </a:bodyPr>
              <a:lstStyle/>
              <a:p>
                <a14:m>
                  <m:oMath xmlns:m="http://schemas.openxmlformats.org/officeDocument/2006/math">
                    <m:d>
                      <m:dPr>
                        <m:begChr m:val="["/>
                        <m:endChr m:val="]"/>
                        <m:ctrlPr>
                          <a:rPr lang="en-US" i="1" smtClean="0">
                            <a:latin typeface="Cambria Math"/>
                          </a:rPr>
                        </m:ctrlPr>
                      </m:dPr>
                      <m:e>
                        <m:m>
                          <m:mPr>
                            <m:mcs>
                              <m:mc>
                                <m:mcPr>
                                  <m:count m:val="3"/>
                                  <m:mcJc m:val="center"/>
                                </m:mcPr>
                              </m:mc>
                            </m:mcs>
                            <m:ctrlPr>
                              <a:rPr lang="en-US" i="1" smtClean="0">
                                <a:latin typeface="Cambria Math"/>
                              </a:rPr>
                            </m:ctrlPr>
                          </m:mPr>
                          <m:mr>
                            <m:e>
                              <m:r>
                                <m:rPr>
                                  <m:brk m:alnAt="7"/>
                                </m:rPr>
                                <a:rPr lang="en-US" b="0" i="1" smtClean="0">
                                  <a:latin typeface="Cambria Math"/>
                                </a:rPr>
                                <m:t>−</m:t>
                              </m:r>
                              <m:r>
                                <a:rPr lang="en-US" b="0" i="1" smtClean="0">
                                  <a:latin typeface="Cambria Math"/>
                                </a:rPr>
                                <m:t>30</m:t>
                              </m:r>
                            </m:e>
                            <m:e>
                              <m:r>
                                <a:rPr lang="en-US" b="0" i="1" smtClean="0">
                                  <a:latin typeface="Cambria Math"/>
                                </a:rPr>
                                <m:t>−25</m:t>
                              </m:r>
                            </m:e>
                            <m:e>
                              <m:r>
                                <a:rPr lang="en-US" b="0" i="1" smtClean="0">
                                  <a:latin typeface="Cambria Math"/>
                                </a:rPr>
                                <m:t>−5</m:t>
                              </m:r>
                            </m:e>
                          </m:mr>
                          <m:mr>
                            <m:e>
                              <m:r>
                                <a:rPr lang="en-US" b="0" i="1" smtClean="0">
                                  <a:latin typeface="Cambria Math"/>
                                </a:rPr>
                                <m:t>−18</m:t>
                              </m:r>
                            </m:e>
                            <m:e>
                              <m:r>
                                <a:rPr lang="en-US" b="0" i="1" smtClean="0">
                                  <a:latin typeface="Cambria Math"/>
                                </a:rPr>
                                <m:t>−15</m:t>
                              </m:r>
                            </m:e>
                            <m:e>
                              <m:r>
                                <a:rPr lang="en-US" b="0" i="1" smtClean="0">
                                  <a:latin typeface="Cambria Math"/>
                                </a:rPr>
                                <m:t>−4</m:t>
                              </m:r>
                            </m:e>
                          </m:mr>
                          <m:mr>
                            <m:e>
                              <m:r>
                                <a:rPr lang="en-US" b="0" i="1" smtClean="0">
                                  <a:latin typeface="Cambria Math"/>
                                </a:rPr>
                                <m:t>7</m:t>
                              </m:r>
                            </m:e>
                            <m:e>
                              <m:r>
                                <a:rPr lang="en-US" b="0" i="1" smtClean="0">
                                  <a:latin typeface="Cambria Math"/>
                                </a:rPr>
                                <m:t>5</m:t>
                              </m:r>
                            </m:e>
                            <m:e>
                              <m:r>
                                <a:rPr lang="en-US" b="0" i="1" smtClean="0">
                                  <a:latin typeface="Cambria Math"/>
                                </a:rPr>
                                <m:t>1</m:t>
                              </m:r>
                            </m:e>
                          </m:mr>
                        </m:m>
                      </m:e>
                    </m:d>
                  </m:oMath>
                </a14:m>
                <a:r>
                  <a:rPr lang="en-US" dirty="0" smtClean="0"/>
                  <a:t>=   </a:t>
                </a:r>
                <a14:m>
                  <m:oMath xmlns:m="http://schemas.openxmlformats.org/officeDocument/2006/math">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m:t>
                              </m:r>
                              <m:r>
                                <a:rPr lang="en-US" i="1">
                                  <a:latin typeface="Cambria Math"/>
                                </a:rPr>
                                <m:t>30</m:t>
                              </m:r>
                            </m:e>
                            <m:e>
                              <m:r>
                                <a:rPr lang="en-US" i="1">
                                  <a:latin typeface="Cambria Math"/>
                                </a:rPr>
                                <m:t>25</m:t>
                              </m:r>
                            </m:e>
                            <m:e>
                              <m:r>
                                <a:rPr lang="en-US" i="1">
                                  <a:latin typeface="Cambria Math"/>
                                </a:rPr>
                                <m:t>−5</m:t>
                              </m:r>
                            </m:e>
                          </m:mr>
                          <m:mr>
                            <m:e>
                              <m:r>
                                <a:rPr lang="en-US" i="1">
                                  <a:latin typeface="Cambria Math"/>
                                </a:rPr>
                                <m:t>18</m:t>
                              </m:r>
                            </m:e>
                            <m:e>
                              <m:r>
                                <a:rPr lang="en-US" i="1">
                                  <a:latin typeface="Cambria Math"/>
                                </a:rPr>
                                <m:t>−15</m:t>
                              </m:r>
                            </m:e>
                            <m:e>
                              <m:r>
                                <a:rPr lang="en-US" i="1">
                                  <a:latin typeface="Cambria Math"/>
                                </a:rPr>
                                <m:t>4</m:t>
                              </m:r>
                            </m:e>
                          </m:mr>
                          <m:mr>
                            <m:e>
                              <m:r>
                                <a:rPr lang="en-US" i="1">
                                  <a:latin typeface="Cambria Math"/>
                                </a:rPr>
                                <m:t>7</m:t>
                              </m:r>
                            </m:e>
                            <m:e>
                              <m:r>
                                <a:rPr lang="en-US" b="0" i="1" smtClean="0">
                                  <a:latin typeface="Cambria Math"/>
                                </a:rPr>
                                <m:t>−</m:t>
                              </m:r>
                              <m:r>
                                <a:rPr lang="en-US" i="1">
                                  <a:latin typeface="Cambria Math"/>
                                </a:rPr>
                                <m:t>5</m:t>
                              </m:r>
                            </m:e>
                            <m:e>
                              <m:r>
                                <a:rPr lang="en-US" i="1">
                                  <a:latin typeface="Cambria Math"/>
                                </a:rPr>
                                <m:t>1</m:t>
                              </m:r>
                            </m:e>
                          </m:mr>
                        </m:m>
                      </m:e>
                    </m:d>
                  </m:oMath>
                </a14:m>
                <a:r>
                  <a:rPr lang="en-US" dirty="0" smtClean="0"/>
                  <a:t>  = </a:t>
                </a:r>
                <a14:m>
                  <m:oMath xmlns:m="http://schemas.openxmlformats.org/officeDocument/2006/math">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m:t>
                              </m:r>
                              <m:r>
                                <a:rPr lang="en-US" i="1">
                                  <a:latin typeface="Cambria Math"/>
                                </a:rPr>
                                <m:t>30</m:t>
                              </m:r>
                            </m:e>
                            <m:e>
                              <m:r>
                                <a:rPr lang="en-US" b="0" i="1" smtClean="0">
                                  <a:latin typeface="Cambria Math"/>
                                </a:rPr>
                                <m:t>18</m:t>
                              </m:r>
                            </m:e>
                            <m:e>
                              <m:r>
                                <a:rPr lang="en-US" b="0" i="1" smtClean="0">
                                  <a:latin typeface="Cambria Math"/>
                                </a:rPr>
                                <m:t>7</m:t>
                              </m:r>
                            </m:e>
                          </m:mr>
                          <m:mr>
                            <m:e>
                              <m:r>
                                <a:rPr lang="en-US" b="0" i="1" smtClean="0">
                                  <a:latin typeface="Cambria Math"/>
                                </a:rPr>
                                <m:t>25</m:t>
                              </m:r>
                            </m:e>
                            <m:e>
                              <m:r>
                                <a:rPr lang="en-US" i="1">
                                  <a:latin typeface="Cambria Math"/>
                                </a:rPr>
                                <m:t>−15</m:t>
                              </m:r>
                            </m:e>
                            <m:e>
                              <m:r>
                                <a:rPr lang="en-US" b="0" i="1" smtClean="0">
                                  <a:latin typeface="Cambria Math"/>
                                </a:rPr>
                                <m:t>−5</m:t>
                              </m:r>
                            </m:e>
                          </m:mr>
                          <m:mr>
                            <m:e>
                              <m:r>
                                <a:rPr lang="en-US" b="0" i="1" smtClean="0">
                                  <a:latin typeface="Cambria Math"/>
                                </a:rPr>
                                <m:t>−5</m:t>
                              </m:r>
                            </m:e>
                            <m:e>
                              <m:r>
                                <a:rPr lang="en-US" b="0" i="1" smtClean="0">
                                  <a:latin typeface="Cambria Math"/>
                                </a:rPr>
                                <m:t>4</m:t>
                              </m:r>
                            </m:e>
                            <m:e>
                              <m:r>
                                <a:rPr lang="en-US" i="1">
                                  <a:latin typeface="Cambria Math"/>
                                </a:rPr>
                                <m:t>1</m:t>
                              </m:r>
                            </m:e>
                          </m:mr>
                        </m:m>
                      </m:e>
                    </m:d>
                  </m:oMath>
                </a14:m>
                <a:r>
                  <a:rPr lang="en-US" dirty="0"/>
                  <a:t> </a:t>
                </a:r>
                <a:endParaRPr lang="en-US" dirty="0" smtClean="0"/>
              </a:p>
              <a:p>
                <a:endParaRPr lang="en-US" dirty="0"/>
              </a:p>
              <a:p>
                <a:r>
                  <a:rPr lang="en-US" dirty="0" smtClean="0"/>
                  <a:t>               5                                       5                                    5</a:t>
                </a:r>
              </a:p>
              <a:p>
                <a:endParaRPr lang="en-US" dirty="0"/>
              </a:p>
              <a:p>
                <a:endParaRPr lang="en-US" dirty="0" smtClean="0"/>
              </a:p>
              <a:p>
                <a:endParaRPr lang="en-US" dirty="0"/>
              </a:p>
              <a:p>
                <a:r>
                  <a:rPr lang="en-US" i="1" dirty="0"/>
                  <a:t>A</a:t>
                </a:r>
                <a:r>
                  <a:rPr lang="en-US" i="1" baseline="30000" dirty="0"/>
                  <a:t>–</a:t>
                </a:r>
                <a:r>
                  <a:rPr lang="en-US" baseline="30000" dirty="0"/>
                  <a:t>1 </a:t>
                </a:r>
                <a:r>
                  <a:rPr lang="en-US" dirty="0" smtClean="0"/>
                  <a:t>=</a:t>
                </a:r>
                <a14:m>
                  <m:oMath xmlns:m="http://schemas.openxmlformats.org/officeDocument/2006/math">
                    <m:d>
                      <m:dPr>
                        <m:begChr m:val="["/>
                        <m:endChr m:val="]"/>
                        <m:ctrlPr>
                          <a:rPr lang="en-US" i="1" smtClean="0">
                            <a:latin typeface="Cambria Math"/>
                          </a:rPr>
                        </m:ctrlPr>
                      </m:dPr>
                      <m:e>
                        <m:m>
                          <m:mPr>
                            <m:mcs>
                              <m:mc>
                                <m:mcPr>
                                  <m:count m:val="3"/>
                                  <m:mcJc m:val="center"/>
                                </m:mcPr>
                              </m:mc>
                            </m:mcs>
                            <m:ctrlPr>
                              <a:rPr lang="en-US" i="1" smtClean="0">
                                <a:latin typeface="Cambria Math"/>
                              </a:rPr>
                            </m:ctrlPr>
                          </m:mPr>
                          <m:mr>
                            <m:e>
                              <m:r>
                                <m:rPr>
                                  <m:brk m:alnAt="7"/>
                                </m:rPr>
                                <a:rPr lang="en-US" b="0" i="1" smtClean="0">
                                  <a:latin typeface="Cambria Math"/>
                                </a:rPr>
                                <m:t>−</m:t>
                              </m:r>
                              <m:r>
                                <a:rPr lang="en-US" b="0" i="1" smtClean="0">
                                  <a:latin typeface="Cambria Math"/>
                                </a:rPr>
                                <m:t>6</m:t>
                              </m:r>
                            </m:e>
                            <m:e>
                              <m:r>
                                <a:rPr lang="en-US" b="0" i="1" smtClean="0">
                                  <a:latin typeface="Cambria Math"/>
                                </a:rPr>
                                <m:t>3.6</m:t>
                              </m:r>
                              <m:r>
                                <a:rPr lang="en-US" i="1" smtClean="0">
                                  <a:latin typeface="Cambria Math"/>
                                </a:rPr>
                                <m:t>⋯</m:t>
                              </m:r>
                            </m:e>
                            <m:e>
                              <m:r>
                                <a:rPr lang="en-US" b="0" i="1" smtClean="0">
                                  <a:latin typeface="Cambria Math"/>
                                </a:rPr>
                                <m:t>1.4</m:t>
                              </m:r>
                            </m:e>
                          </m:mr>
                          <m:mr>
                            <m:e>
                              <m:r>
                                <a:rPr lang="en-US" b="0" i="1" smtClean="0">
                                  <a:latin typeface="Cambria Math"/>
                                </a:rPr>
                                <m:t>5</m:t>
                              </m:r>
                            </m:e>
                            <m:e>
                              <m:r>
                                <a:rPr lang="en-US" b="0" i="1" smtClean="0">
                                  <a:latin typeface="Cambria Math"/>
                                </a:rPr>
                                <m:t>−3</m:t>
                              </m:r>
                            </m:e>
                            <m:e>
                              <m:r>
                                <a:rPr lang="en-US" b="0" i="1" smtClean="0">
                                  <a:latin typeface="Cambria Math"/>
                                </a:rPr>
                                <m:t>−1</m:t>
                              </m:r>
                            </m:e>
                          </m:mr>
                          <m:mr>
                            <m:e>
                              <m:r>
                                <a:rPr lang="en-US" b="0" i="1" smtClean="0">
                                  <a:latin typeface="Cambria Math"/>
                                </a:rPr>
                                <m:t>−1</m:t>
                              </m:r>
                            </m:e>
                            <m:e>
                              <m:r>
                                <a:rPr lang="en-US" b="0" i="1" smtClean="0">
                                  <a:latin typeface="Cambria Math"/>
                                </a:rPr>
                                <m:t>0.8</m:t>
                              </m:r>
                            </m:e>
                            <m:e>
                              <m:r>
                                <a:rPr lang="en-US" b="0" i="1" smtClean="0">
                                  <a:latin typeface="Cambria Math"/>
                                </a:rPr>
                                <m:t>0.2</m:t>
                              </m:r>
                            </m:e>
                          </m:mr>
                        </m:m>
                      </m:e>
                    </m:d>
                  </m:oMath>
                </a14:m>
                <a:endParaRPr lang="en-US" dirty="0" smtClean="0"/>
              </a:p>
              <a:p>
                <a:endParaRPr lang="en-US" dirty="0"/>
              </a:p>
              <a:p>
                <a:r>
                  <a:rPr lang="en-US" sz="2800" i="1" dirty="0">
                    <a:latin typeface="Times New Roman" pitchFamily="18" charset="0"/>
                    <a:cs typeface="Times New Roman" pitchFamily="18" charset="0"/>
                  </a:rPr>
                  <a:t>A</a:t>
                </a:r>
                <a:r>
                  <a:rPr lang="en-US" sz="2800" i="1" baseline="30000" dirty="0">
                    <a:latin typeface="Times New Roman" pitchFamily="18" charset="0"/>
                    <a:cs typeface="Times New Roman" pitchFamily="18" charset="0"/>
                  </a:rPr>
                  <a:t>–1 </a:t>
                </a:r>
                <a:r>
                  <a:rPr lang="en-US" sz="2800" i="1" baseline="300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A  =I</a:t>
                </a:r>
              </a:p>
              <a:p>
                <a:endParaRPr lang="en-US" dirty="0" smtClean="0"/>
              </a:p>
              <a:p>
                <a:endParaRPr lang="en-US" dirty="0"/>
              </a:p>
              <a:p>
                <a:endParaRPr lang="en-US" dirty="0" smtClean="0"/>
              </a:p>
              <a:p>
                <a:endParaRPr lang="en-US" dirty="0"/>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81000" y="685800"/>
                <a:ext cx="8305800" cy="5040995"/>
              </a:xfrm>
              <a:prstGeom prst="rect">
                <a:avLst/>
              </a:prstGeom>
              <a:blipFill rotWithShape="1">
                <a:blip r:embed="rId2"/>
                <a:stretch>
                  <a:fillRect l="-1542" b="-969"/>
                </a:stretch>
              </a:blipFill>
            </p:spPr>
            <p:txBody>
              <a:bodyPr/>
              <a:lstStyle/>
              <a:p>
                <a:r>
                  <a:rPr lang="en-US">
                    <a:noFill/>
                  </a:rPr>
                  <a:t> </a:t>
                </a:r>
              </a:p>
            </p:txBody>
          </p:sp>
        </mc:Fallback>
      </mc:AlternateContent>
      <p:cxnSp>
        <p:nvCxnSpPr>
          <p:cNvPr id="4" name="Straight Connector 3"/>
          <p:cNvCxnSpPr/>
          <p:nvPr/>
        </p:nvCxnSpPr>
        <p:spPr>
          <a:xfrm>
            <a:off x="609600" y="1532763"/>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667000" y="1526912"/>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648200" y="1541526"/>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49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077200" cy="3416320"/>
          </a:xfrm>
          <a:prstGeom prst="rect">
            <a:avLst/>
          </a:prstGeom>
          <a:noFill/>
          <a:ln>
            <a:solidFill>
              <a:schemeClr val="accent1">
                <a:lumMod val="60000"/>
                <a:lumOff val="40000"/>
              </a:schemeClr>
            </a:solidFill>
          </a:ln>
        </p:spPr>
        <p:txBody>
          <a:bodyPr wrap="square" rtlCol="0">
            <a:spAutoFit/>
          </a:bodyPr>
          <a:lstStyle/>
          <a:p>
            <a:r>
              <a:rPr lang="en-US" sz="3600" b="1" dirty="0" smtClean="0">
                <a:solidFill>
                  <a:schemeClr val="accent6">
                    <a:lumMod val="50000"/>
                  </a:schemeClr>
                </a:solidFill>
              </a:rPr>
              <a:t>       Solve using matrices using </a:t>
            </a:r>
          </a:p>
          <a:p>
            <a:r>
              <a:rPr lang="en-US" sz="3600" dirty="0" smtClean="0"/>
              <a:t>Q1-      2</a:t>
            </a:r>
            <a:r>
              <a:rPr lang="de-DE" sz="3600" dirty="0"/>
              <a:t> X</a:t>
            </a:r>
            <a:r>
              <a:rPr lang="de-DE" sz="3600" b="1" i="1" baseline="-25000" dirty="0"/>
              <a:t>1</a:t>
            </a:r>
            <a:r>
              <a:rPr lang="en-US" sz="3600" dirty="0" smtClean="0"/>
              <a:t> +  </a:t>
            </a:r>
            <a:r>
              <a:rPr lang="de-DE" sz="3600" b="1" i="1" dirty="0" smtClean="0"/>
              <a:t>X</a:t>
            </a:r>
            <a:r>
              <a:rPr lang="de-DE" sz="3600" b="1" i="1" baseline="-25000" dirty="0" smtClean="0"/>
              <a:t>2 </a:t>
            </a:r>
            <a:r>
              <a:rPr lang="en-US" sz="3600" dirty="0" smtClean="0"/>
              <a:t>-x3=0 </a:t>
            </a:r>
          </a:p>
          <a:p>
            <a:r>
              <a:rPr lang="de-DE" sz="3600" dirty="0" smtClean="0"/>
              <a:t>                X</a:t>
            </a:r>
            <a:r>
              <a:rPr lang="de-DE" sz="3600" b="1" i="1" baseline="-25000" dirty="0" smtClean="0"/>
              <a:t>1 </a:t>
            </a:r>
            <a:r>
              <a:rPr lang="en-US" sz="3600" dirty="0" smtClean="0"/>
              <a:t>-2</a:t>
            </a:r>
            <a:r>
              <a:rPr lang="de-DE" sz="3600" b="1" i="1" dirty="0"/>
              <a:t> X</a:t>
            </a:r>
            <a:r>
              <a:rPr lang="de-DE" sz="3600" b="1" i="1" baseline="-25000" dirty="0"/>
              <a:t>2 </a:t>
            </a:r>
            <a:r>
              <a:rPr lang="en-US" sz="3600" dirty="0" smtClean="0"/>
              <a:t>+3</a:t>
            </a:r>
            <a:r>
              <a:rPr lang="de-DE" sz="3600" b="1" i="1" dirty="0"/>
              <a:t> X</a:t>
            </a:r>
            <a:r>
              <a:rPr lang="de-DE" sz="3600" b="1" i="1" baseline="-25000" dirty="0"/>
              <a:t>3 </a:t>
            </a:r>
            <a:r>
              <a:rPr lang="en-US" sz="3600" dirty="0" smtClean="0"/>
              <a:t>=11</a:t>
            </a:r>
          </a:p>
          <a:p>
            <a:r>
              <a:rPr lang="en-US" sz="3600" dirty="0" smtClean="0"/>
              <a:t>             -</a:t>
            </a:r>
            <a:r>
              <a:rPr lang="de-DE" sz="3600" dirty="0"/>
              <a:t> X</a:t>
            </a:r>
            <a:r>
              <a:rPr lang="de-DE" sz="3600" b="1" i="1" baseline="-25000" dirty="0"/>
              <a:t>1 </a:t>
            </a:r>
            <a:r>
              <a:rPr lang="en-US" sz="3600" dirty="0" smtClean="0"/>
              <a:t>+2</a:t>
            </a:r>
            <a:r>
              <a:rPr lang="de-DE" sz="3600" b="1" i="1" dirty="0"/>
              <a:t> X</a:t>
            </a:r>
            <a:r>
              <a:rPr lang="de-DE" sz="3600" b="1" i="1" baseline="-25000" dirty="0"/>
              <a:t>2 </a:t>
            </a:r>
            <a:r>
              <a:rPr lang="en-US" sz="3600" dirty="0" smtClean="0"/>
              <a:t>+2</a:t>
            </a:r>
            <a:r>
              <a:rPr lang="de-DE" sz="3600" b="1" i="1" dirty="0"/>
              <a:t> X</a:t>
            </a:r>
            <a:r>
              <a:rPr lang="de-DE" sz="3600" b="1" i="1" baseline="-25000" dirty="0"/>
              <a:t>3 </a:t>
            </a:r>
            <a:r>
              <a:rPr lang="en-US" sz="3600" dirty="0" smtClean="0"/>
              <a:t>=-6</a:t>
            </a:r>
            <a:endParaRPr lang="en-US" sz="3600" dirty="0"/>
          </a:p>
          <a:p>
            <a:r>
              <a:rPr lang="en-US" sz="3600" dirty="0" smtClean="0"/>
              <a:t>                    </a:t>
            </a:r>
            <a:r>
              <a:rPr lang="en-US" sz="3600" dirty="0" err="1" smtClean="0"/>
              <a:t>Ans</a:t>
            </a:r>
            <a:r>
              <a:rPr lang="en-US" sz="3600" dirty="0" smtClean="0"/>
              <a:t>:</a:t>
            </a:r>
            <a:r>
              <a:rPr lang="de-DE" sz="3600" dirty="0" smtClean="0"/>
              <a:t> X</a:t>
            </a:r>
            <a:r>
              <a:rPr lang="de-DE" sz="3600" b="1" i="1" baseline="-25000" dirty="0" smtClean="0"/>
              <a:t>1</a:t>
            </a:r>
            <a:r>
              <a:rPr lang="de-DE" sz="3600" b="1" i="1" dirty="0" smtClean="0"/>
              <a:t> </a:t>
            </a:r>
            <a:r>
              <a:rPr lang="de-DE" sz="3600" b="1" i="1" dirty="0"/>
              <a:t>= 2, </a:t>
            </a:r>
            <a:r>
              <a:rPr lang="de-DE" sz="3600" b="1" i="1" dirty="0" smtClean="0"/>
              <a:t>X</a:t>
            </a:r>
            <a:r>
              <a:rPr lang="de-DE" sz="3600" b="1" i="1" baseline="-25000" dirty="0" smtClean="0"/>
              <a:t>2</a:t>
            </a:r>
            <a:r>
              <a:rPr lang="de-DE" sz="3600" b="1" i="1" dirty="0" smtClean="0"/>
              <a:t> </a:t>
            </a:r>
            <a:r>
              <a:rPr lang="de-DE" sz="3600" b="1" i="1" dirty="0"/>
              <a:t>= –3 &amp; </a:t>
            </a:r>
            <a:r>
              <a:rPr lang="de-DE" sz="3600" b="1" i="1" dirty="0" smtClean="0"/>
              <a:t>X</a:t>
            </a:r>
            <a:r>
              <a:rPr lang="de-DE" sz="3600" b="1" i="1" baseline="-25000" dirty="0" smtClean="0"/>
              <a:t>3</a:t>
            </a:r>
            <a:r>
              <a:rPr lang="de-DE" sz="3600" b="1" i="1" dirty="0" smtClean="0"/>
              <a:t> </a:t>
            </a:r>
            <a:r>
              <a:rPr lang="de-DE" sz="3600" b="1" i="1" dirty="0"/>
              <a:t>= </a:t>
            </a:r>
            <a:r>
              <a:rPr lang="de-DE" sz="3600" b="1" i="1" dirty="0" smtClean="0"/>
              <a:t>1</a:t>
            </a:r>
            <a:r>
              <a:rPr lang="en-US" sz="3600" dirty="0" smtClean="0"/>
              <a:t>                                            </a:t>
            </a:r>
          </a:p>
          <a:p>
            <a:endParaRPr lang="en-US" dirty="0"/>
          </a:p>
          <a:p>
            <a:endParaRPr lang="en-US" dirty="0"/>
          </a:p>
        </p:txBody>
      </p:sp>
      <p:cxnSp>
        <p:nvCxnSpPr>
          <p:cNvPr id="4" name="Straight Connector 3"/>
          <p:cNvCxnSpPr/>
          <p:nvPr/>
        </p:nvCxnSpPr>
        <p:spPr>
          <a:xfrm>
            <a:off x="5867400" y="5156200"/>
            <a:ext cx="2667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315200" y="3721120"/>
            <a:ext cx="0" cy="26034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315200" y="4191000"/>
            <a:ext cx="990600" cy="965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10500" y="4800600"/>
            <a:ext cx="1790700" cy="369332"/>
          </a:xfrm>
          <a:prstGeom prst="rect">
            <a:avLst/>
          </a:prstGeom>
          <a:noFill/>
        </p:spPr>
        <p:txBody>
          <a:bodyPr wrap="square" rtlCol="0">
            <a:spAutoFit/>
          </a:bodyPr>
          <a:lstStyle/>
          <a:p>
            <a:r>
              <a:rPr lang="en-US" dirty="0" smtClean="0"/>
              <a:t>45</a:t>
            </a:r>
            <a:endParaRPr lang="en-US" dirty="0"/>
          </a:p>
        </p:txBody>
      </p:sp>
      <p:cxnSp>
        <p:nvCxnSpPr>
          <p:cNvPr id="11" name="Straight Arrow Connector 10"/>
          <p:cNvCxnSpPr/>
          <p:nvPr/>
        </p:nvCxnSpPr>
        <p:spPr>
          <a:xfrm flipH="1" flipV="1">
            <a:off x="6324600" y="4601865"/>
            <a:ext cx="990600" cy="5680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1100" y="4787900"/>
            <a:ext cx="533400" cy="369332"/>
          </a:xfrm>
          <a:prstGeom prst="rect">
            <a:avLst/>
          </a:prstGeom>
          <a:noFill/>
        </p:spPr>
        <p:txBody>
          <a:bodyPr wrap="square" rtlCol="0">
            <a:spAutoFit/>
          </a:bodyPr>
          <a:lstStyle/>
          <a:p>
            <a:r>
              <a:rPr lang="en-US" dirty="0" smtClean="0"/>
              <a:t>30</a:t>
            </a:r>
            <a:endParaRPr lang="en-US" dirty="0"/>
          </a:p>
        </p:txBody>
      </p:sp>
      <p:cxnSp>
        <p:nvCxnSpPr>
          <p:cNvPr id="15" name="Straight Arrow Connector 14"/>
          <p:cNvCxnSpPr/>
          <p:nvPr/>
        </p:nvCxnSpPr>
        <p:spPr>
          <a:xfrm>
            <a:off x="7315200" y="5157232"/>
            <a:ext cx="914400" cy="6212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10500" y="5169932"/>
            <a:ext cx="419100" cy="923330"/>
          </a:xfrm>
          <a:prstGeom prst="rect">
            <a:avLst/>
          </a:prstGeom>
          <a:noFill/>
        </p:spPr>
        <p:txBody>
          <a:bodyPr wrap="square" rtlCol="0">
            <a:spAutoFit/>
          </a:bodyPr>
          <a:lstStyle/>
          <a:p>
            <a:r>
              <a:rPr lang="en-US" dirty="0" smtClean="0"/>
              <a:t>35</a:t>
            </a:r>
          </a:p>
          <a:p>
            <a:endParaRPr lang="en-US" dirty="0"/>
          </a:p>
          <a:p>
            <a:endParaRPr lang="en-US" dirty="0"/>
          </a:p>
        </p:txBody>
      </p:sp>
      <p:sp>
        <p:nvSpPr>
          <p:cNvPr id="20" name="TextBox 19"/>
          <p:cNvSpPr txBox="1"/>
          <p:nvPr/>
        </p:nvSpPr>
        <p:spPr>
          <a:xfrm>
            <a:off x="8534400" y="4985266"/>
            <a:ext cx="381000" cy="369332"/>
          </a:xfrm>
          <a:prstGeom prst="rect">
            <a:avLst/>
          </a:prstGeom>
          <a:noFill/>
        </p:spPr>
        <p:txBody>
          <a:bodyPr wrap="square" rtlCol="0">
            <a:spAutoFit/>
          </a:bodyPr>
          <a:lstStyle/>
          <a:p>
            <a:r>
              <a:rPr lang="en-US" dirty="0" smtClean="0"/>
              <a:t>x</a:t>
            </a:r>
            <a:endParaRPr lang="en-US" dirty="0"/>
          </a:p>
        </p:txBody>
      </p:sp>
      <p:sp>
        <p:nvSpPr>
          <p:cNvPr id="21" name="TextBox 20"/>
          <p:cNvSpPr txBox="1"/>
          <p:nvPr/>
        </p:nvSpPr>
        <p:spPr>
          <a:xfrm>
            <a:off x="7086600" y="3352800"/>
            <a:ext cx="381000" cy="368320"/>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8382000" y="3962400"/>
            <a:ext cx="533400" cy="381000"/>
          </a:xfrm>
          <a:prstGeom prst="rect">
            <a:avLst/>
          </a:prstGeom>
          <a:noFill/>
        </p:spPr>
        <p:txBody>
          <a:bodyPr wrap="square" rtlCol="0">
            <a:spAutoFit/>
          </a:bodyPr>
          <a:lstStyle/>
          <a:p>
            <a:r>
              <a:rPr lang="en-US" dirty="0" smtClean="0"/>
              <a:t>F1</a:t>
            </a:r>
            <a:endParaRPr lang="en-US" dirty="0"/>
          </a:p>
        </p:txBody>
      </p:sp>
      <p:sp>
        <p:nvSpPr>
          <p:cNvPr id="23" name="TextBox 22"/>
          <p:cNvSpPr txBox="1"/>
          <p:nvPr/>
        </p:nvSpPr>
        <p:spPr>
          <a:xfrm>
            <a:off x="8305800" y="5638800"/>
            <a:ext cx="533400" cy="381000"/>
          </a:xfrm>
          <a:prstGeom prst="rect">
            <a:avLst/>
          </a:prstGeom>
          <a:noFill/>
        </p:spPr>
        <p:txBody>
          <a:bodyPr wrap="square" rtlCol="0">
            <a:spAutoFit/>
          </a:bodyPr>
          <a:lstStyle/>
          <a:p>
            <a:r>
              <a:rPr lang="en-US" dirty="0" smtClean="0"/>
              <a:t>F2</a:t>
            </a:r>
            <a:endParaRPr lang="en-US" dirty="0"/>
          </a:p>
        </p:txBody>
      </p:sp>
      <mc:AlternateContent xmlns:mc="http://schemas.openxmlformats.org/markup-compatibility/2006" xmlns:a14="http://schemas.microsoft.com/office/drawing/2010/main">
        <mc:Choice Requires="a14">
          <p:sp>
            <p:nvSpPr>
              <p:cNvPr id="24" name="TextBox 23"/>
              <p:cNvSpPr txBox="1"/>
              <p:nvPr/>
            </p:nvSpPr>
            <p:spPr>
              <a:xfrm>
                <a:off x="2977698" y="3612572"/>
                <a:ext cx="1334403" cy="763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subHide m:val="on"/>
                          <m:supHide m:val="on"/>
                          <m:ctrlPr>
                            <a:rPr lang="en-US" i="1" smtClean="0">
                              <a:latin typeface="Cambria Math"/>
                            </a:rPr>
                          </m:ctrlPr>
                        </m:naryPr>
                        <m:sub/>
                        <m:sup/>
                        <m:e>
                          <m:r>
                            <a:rPr lang="en-US" b="0" i="1" smtClean="0">
                              <a:latin typeface="Cambria Math"/>
                            </a:rPr>
                            <m:t>𝐹𝑥</m:t>
                          </m:r>
                        </m:e>
                      </m:nary>
                      <m:r>
                        <a:rPr lang="en-US" b="0" i="1" smtClean="0">
                          <a:latin typeface="Cambria Math"/>
                        </a:rPr>
                        <m:t>=0</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977698" y="3612572"/>
                <a:ext cx="1334403" cy="763094"/>
              </a:xfrm>
              <a:prstGeom prst="rect">
                <a:avLst/>
              </a:prstGeom>
              <a:blipFill rotWithShape="1">
                <a:blip r:embed="rId3"/>
                <a:stretch>
                  <a:fillRect r="-5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36600" y="3606005"/>
                <a:ext cx="1337802" cy="1040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subHide m:val="on"/>
                          <m:supHide m:val="on"/>
                          <m:ctrlPr>
                            <a:rPr lang="en-US" i="1" smtClean="0">
                              <a:latin typeface="Cambria Math"/>
                            </a:rPr>
                          </m:ctrlPr>
                        </m:naryPr>
                        <m:sub/>
                        <m:sup/>
                        <m:e>
                          <m:r>
                            <a:rPr lang="en-US" b="0" i="1" smtClean="0">
                              <a:latin typeface="Cambria Math"/>
                            </a:rPr>
                            <m:t>𝐹𝑦</m:t>
                          </m:r>
                        </m:e>
                      </m:nary>
                      <m:r>
                        <a:rPr lang="en-US" b="0" i="1" smtClean="0">
                          <a:latin typeface="Cambria Math"/>
                        </a:rPr>
                        <m:t>=0</m:t>
                      </m:r>
                    </m:oMath>
                  </m:oMathPara>
                </a14:m>
                <a:endParaRPr lang="en-US" dirty="0" smtClean="0"/>
              </a:p>
              <a:p>
                <a:r>
                  <a:rPr lang="en-US" dirty="0" smtClean="0"/>
                  <a:t> </a:t>
                </a:r>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736600" y="3606005"/>
                <a:ext cx="1337802" cy="1040093"/>
              </a:xfrm>
              <a:prstGeom prst="rect">
                <a:avLst/>
              </a:prstGeom>
              <a:blipFill rotWithShape="1">
                <a:blip r:embed="rId4"/>
                <a:stretch>
                  <a:fillRect l="-4110" r="-5479" b="-8824"/>
                </a:stretch>
              </a:blipFill>
            </p:spPr>
            <p:txBody>
              <a:bodyPr/>
              <a:lstStyle/>
              <a:p>
                <a:r>
                  <a:rPr lang="en-US">
                    <a:noFill/>
                  </a:rPr>
                  <a:t> </a:t>
                </a:r>
              </a:p>
            </p:txBody>
          </p:sp>
        </mc:Fallback>
      </mc:AlternateContent>
      <p:sp>
        <p:nvSpPr>
          <p:cNvPr id="26" name="TextBox 25"/>
          <p:cNvSpPr txBox="1"/>
          <p:nvPr/>
        </p:nvSpPr>
        <p:spPr>
          <a:xfrm>
            <a:off x="304800" y="4659452"/>
            <a:ext cx="6223000" cy="2092881"/>
          </a:xfrm>
          <a:prstGeom prst="rect">
            <a:avLst/>
          </a:prstGeom>
          <a:noFill/>
        </p:spPr>
        <p:txBody>
          <a:bodyPr wrap="square" rtlCol="0">
            <a:spAutoFit/>
          </a:bodyPr>
          <a:lstStyle/>
          <a:p>
            <a:r>
              <a:rPr lang="en-US" sz="2800" dirty="0" smtClean="0"/>
              <a:t>F1 </a:t>
            </a:r>
            <a:r>
              <a:rPr lang="en-US" sz="2800" dirty="0" err="1" smtClean="0"/>
              <a:t>cos</a:t>
            </a:r>
            <a:r>
              <a:rPr lang="en-US" sz="2800" dirty="0" smtClean="0"/>
              <a:t> 45 +F2 </a:t>
            </a:r>
            <a:r>
              <a:rPr lang="en-US" sz="2800" dirty="0" err="1" smtClean="0"/>
              <a:t>cos</a:t>
            </a:r>
            <a:r>
              <a:rPr lang="en-US" sz="2800" dirty="0" smtClean="0"/>
              <a:t> 35 -12 </a:t>
            </a:r>
            <a:r>
              <a:rPr lang="en-US" sz="2800" dirty="0" err="1" smtClean="0"/>
              <a:t>cos</a:t>
            </a:r>
            <a:r>
              <a:rPr lang="en-US" sz="2800" dirty="0" smtClean="0"/>
              <a:t> 30=0</a:t>
            </a:r>
          </a:p>
          <a:p>
            <a:r>
              <a:rPr lang="en-US" sz="2800" dirty="0" smtClean="0"/>
              <a:t>F1 sin  45 + 12 sin 30 – F2 sin 35 = 0</a:t>
            </a:r>
          </a:p>
          <a:p>
            <a:endParaRPr lang="en-US" sz="2800" dirty="0"/>
          </a:p>
          <a:p>
            <a:r>
              <a:rPr lang="en-US" sz="2800" dirty="0" smtClean="0"/>
              <a:t>                 </a:t>
            </a:r>
            <a:r>
              <a:rPr lang="en-US" sz="2800" dirty="0" err="1" smtClean="0"/>
              <a:t>Ans</a:t>
            </a:r>
            <a:r>
              <a:rPr lang="en-US" sz="2800" dirty="0" smtClean="0"/>
              <a:t>: F1=2.06, F2=11.76</a:t>
            </a:r>
          </a:p>
          <a:p>
            <a:endParaRPr lang="en-US" dirty="0"/>
          </a:p>
        </p:txBody>
      </p:sp>
      <p:sp>
        <p:nvSpPr>
          <p:cNvPr id="27" name="TextBox 26"/>
          <p:cNvSpPr txBox="1"/>
          <p:nvPr/>
        </p:nvSpPr>
        <p:spPr>
          <a:xfrm>
            <a:off x="6261100" y="4191000"/>
            <a:ext cx="749300" cy="369332"/>
          </a:xfrm>
          <a:prstGeom prst="rect">
            <a:avLst/>
          </a:prstGeom>
          <a:noFill/>
        </p:spPr>
        <p:txBody>
          <a:bodyPr wrap="square" rtlCol="0">
            <a:spAutoFit/>
          </a:bodyPr>
          <a:lstStyle/>
          <a:p>
            <a:r>
              <a:rPr lang="en-US" dirty="0" smtClean="0"/>
              <a:t>12 KN</a:t>
            </a:r>
            <a:endParaRPr lang="en-US" dirty="0"/>
          </a:p>
        </p:txBody>
      </p:sp>
      <p:graphicFrame>
        <p:nvGraphicFramePr>
          <p:cNvPr id="28" name="Object 27"/>
          <p:cNvGraphicFramePr>
            <a:graphicFrameLocks noChangeAspect="1"/>
          </p:cNvGraphicFramePr>
          <p:nvPr>
            <p:extLst>
              <p:ext uri="{D42A27DB-BD31-4B8C-83A1-F6EECF244321}">
                <p14:modId xmlns:p14="http://schemas.microsoft.com/office/powerpoint/2010/main" val="3715076125"/>
              </p:ext>
            </p:extLst>
          </p:nvPr>
        </p:nvGraphicFramePr>
        <p:xfrm>
          <a:off x="6353175" y="330200"/>
          <a:ext cx="2181225" cy="584200"/>
        </p:xfrm>
        <a:graphic>
          <a:graphicData uri="http://schemas.openxmlformats.org/presentationml/2006/ole">
            <mc:AlternateContent xmlns:mc="http://schemas.openxmlformats.org/markup-compatibility/2006">
              <mc:Choice xmlns:v="urn:schemas-microsoft-com:vml" Requires="v">
                <p:oleObj spid="_x0000_s33816" name="Equation" r:id="rId5" imgW="660113" imgH="215806" progId="Equation.3">
                  <p:embed/>
                </p:oleObj>
              </mc:Choice>
              <mc:Fallback>
                <p:oleObj name="Equation" r:id="rId5" imgW="660113" imgH="21580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3175" y="330200"/>
                        <a:ext cx="2181225" cy="584200"/>
                      </a:xfrm>
                      <a:prstGeom prst="rect">
                        <a:avLst/>
                      </a:prstGeom>
                      <a:noFill/>
                      <a:ln w="349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7416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819400"/>
          </a:xfrm>
        </p:spPr>
        <p:txBody>
          <a:bodyPr/>
          <a:lstStyle/>
          <a:p>
            <a:r>
              <a:rPr lang="en-US" dirty="0"/>
              <a:t>A </a:t>
            </a:r>
            <a:r>
              <a:rPr lang="en-US" i="1" dirty="0"/>
              <a:t>matrix</a:t>
            </a:r>
            <a:r>
              <a:rPr lang="en-US" dirty="0"/>
              <a:t> consists of a rectangular array of elements represented by a single symbol (example: [</a:t>
            </a:r>
            <a:r>
              <a:rPr lang="en-US" i="1" dirty="0"/>
              <a:t>A</a:t>
            </a:r>
            <a:r>
              <a:rPr lang="en-US" dirty="0"/>
              <a:t>]).</a:t>
            </a:r>
          </a:p>
          <a:p>
            <a:r>
              <a:rPr lang="en-US" dirty="0"/>
              <a:t>An individual entry of a matrix is an </a:t>
            </a:r>
            <a:r>
              <a:rPr lang="en-US" i="1" dirty="0"/>
              <a:t>element</a:t>
            </a:r>
            <a:r>
              <a:rPr lang="en-US" dirty="0"/>
              <a:t> (example: </a:t>
            </a:r>
            <a:r>
              <a:rPr lang="en-US" i="1" dirty="0"/>
              <a:t>a</a:t>
            </a:r>
            <a:r>
              <a:rPr lang="en-US" baseline="-25000" dirty="0"/>
              <a:t>23</a:t>
            </a:r>
            <a:r>
              <a:rPr lang="en-US" dirty="0"/>
              <a:t>)</a:t>
            </a:r>
          </a:p>
          <a:p>
            <a:endParaRPr lang="en-US" dirty="0"/>
          </a:p>
        </p:txBody>
      </p:sp>
      <p:pic>
        <p:nvPicPr>
          <p:cNvPr id="1026" name="Picture 2" descr="fig0803"/>
          <p:cNvPicPr>
            <a:picLocks noChangeAspect="1" noChangeArrowheads="1"/>
          </p:cNvPicPr>
          <p:nvPr/>
        </p:nvPicPr>
        <p:blipFill>
          <a:blip r:embed="rId2" cstate="print"/>
          <a:srcRect/>
          <a:stretch>
            <a:fillRect/>
          </a:stretch>
        </p:blipFill>
        <p:spPr bwMode="auto">
          <a:xfrm>
            <a:off x="2438400" y="3429000"/>
            <a:ext cx="4251325" cy="279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533400"/>
            <a:ext cx="7239000" cy="2462213"/>
          </a:xfrm>
          <a:prstGeom prst="rect">
            <a:avLst/>
          </a:prstGeom>
          <a:noFill/>
        </p:spPr>
        <p:txBody>
          <a:bodyPr wrap="square" rtlCol="0">
            <a:spAutoFit/>
          </a:bodyPr>
          <a:lstStyle/>
          <a:p>
            <a:pPr>
              <a:buFont typeface="Arial" pitchFamily="34" charset="0"/>
              <a:buChar char="•"/>
            </a:pPr>
            <a:r>
              <a:rPr lang="en-US" dirty="0" smtClean="0"/>
              <a:t>The horizontal lines in a matrix are called </a:t>
            </a:r>
            <a:r>
              <a:rPr lang="en-US" b="1" dirty="0" smtClean="0"/>
              <a:t> rows</a:t>
            </a:r>
          </a:p>
          <a:p>
            <a:pPr>
              <a:buFont typeface="Arial" pitchFamily="34" charset="0"/>
              <a:buChar char="•"/>
            </a:pPr>
            <a:r>
              <a:rPr lang="en-US" dirty="0" smtClean="0"/>
              <a:t>The vertical lines are called </a:t>
            </a:r>
            <a:r>
              <a:rPr lang="en-US" b="1" dirty="0" smtClean="0"/>
              <a:t>columns</a:t>
            </a:r>
            <a:endParaRPr lang="en-US" dirty="0" smtClean="0"/>
          </a:p>
          <a:p>
            <a:pPr>
              <a:buFont typeface="Arial" pitchFamily="34" charset="0"/>
              <a:buChar char="•"/>
            </a:pPr>
            <a:r>
              <a:rPr lang="en-US" dirty="0" smtClean="0"/>
              <a:t>A matrix with </a:t>
            </a:r>
            <a:r>
              <a:rPr lang="en-US" i="1" dirty="0" smtClean="0"/>
              <a:t>m</a:t>
            </a:r>
            <a:r>
              <a:rPr lang="en-US" dirty="0" smtClean="0"/>
              <a:t> rows and </a:t>
            </a:r>
            <a:r>
              <a:rPr lang="en-US" i="1" dirty="0" smtClean="0"/>
              <a:t>n </a:t>
            </a:r>
            <a:r>
              <a:rPr lang="en-US" dirty="0" smtClean="0"/>
              <a:t>columns is called an </a:t>
            </a:r>
            <a:r>
              <a:rPr lang="en-US" i="1" dirty="0" smtClean="0"/>
              <a:t>m</a:t>
            </a:r>
            <a:r>
              <a:rPr lang="en-US" dirty="0" smtClean="0"/>
              <a:t> by </a:t>
            </a:r>
            <a:r>
              <a:rPr lang="en-US" i="1" dirty="0" smtClean="0"/>
              <a:t>n</a:t>
            </a:r>
            <a:r>
              <a:rPr lang="en-US" dirty="0" smtClean="0"/>
              <a:t> matrix</a:t>
            </a:r>
          </a:p>
          <a:p>
            <a:pPr>
              <a:buFont typeface="Arial" pitchFamily="34" charset="0"/>
              <a:buChar char="•"/>
            </a:pPr>
            <a:r>
              <a:rPr lang="en-US" i="1" dirty="0" smtClean="0"/>
              <a:t>m</a:t>
            </a:r>
            <a:r>
              <a:rPr lang="en-US" dirty="0" smtClean="0"/>
              <a:t> and </a:t>
            </a:r>
            <a:r>
              <a:rPr lang="en-US" i="1" dirty="0" smtClean="0"/>
              <a:t>n</a:t>
            </a:r>
            <a:r>
              <a:rPr lang="en-US" dirty="0" smtClean="0"/>
              <a:t> are called its </a:t>
            </a:r>
            <a:r>
              <a:rPr lang="en-US" b="1" dirty="0" smtClean="0"/>
              <a:t>dimensions</a:t>
            </a:r>
          </a:p>
          <a:p>
            <a:r>
              <a:rPr lang="en-US" b="1" i="1" dirty="0" smtClean="0"/>
              <a:t>         </a:t>
            </a:r>
            <a:r>
              <a:rPr lang="en-US" sz="1600" dirty="0" smtClean="0"/>
              <a:t>The dimensions of a matrix are always given with the number of rows first, then       	the number of columns.  The order or size of the matrix is </a:t>
            </a:r>
            <a:r>
              <a:rPr lang="en-US" sz="1600" i="1" dirty="0" smtClean="0"/>
              <a:t>m x n</a:t>
            </a:r>
          </a:p>
          <a:p>
            <a:endParaRPr lang="en-US" sz="1600" i="1" dirty="0"/>
          </a:p>
          <a:p>
            <a:r>
              <a:rPr lang="en-US" sz="1600" dirty="0" smtClean="0"/>
              <a:t>1</a:t>
            </a:r>
            <a:r>
              <a:rPr lang="en-US" sz="1600" i="1" dirty="0"/>
              <a:t> </a:t>
            </a:r>
            <a:r>
              <a:rPr lang="en-US" sz="1600" i="1" dirty="0" smtClean="0"/>
              <a:t>x n</a:t>
            </a:r>
            <a:r>
              <a:rPr lang="en-US" sz="1600" dirty="0" smtClean="0"/>
              <a:t> matrices are called </a:t>
            </a:r>
            <a:r>
              <a:rPr lang="en-US" sz="1600" b="1" dirty="0" smtClean="0"/>
              <a:t>row</a:t>
            </a:r>
            <a:r>
              <a:rPr lang="en-US" sz="1600" dirty="0" smtClean="0"/>
              <a:t> vectors</a:t>
            </a:r>
          </a:p>
          <a:p>
            <a:r>
              <a:rPr lang="en-US" sz="1600" i="1" dirty="0" smtClean="0"/>
              <a:t>m x </a:t>
            </a:r>
            <a:r>
              <a:rPr lang="en-US" sz="1600" dirty="0" smtClean="0"/>
              <a:t>1 matrices are called </a:t>
            </a:r>
            <a:r>
              <a:rPr lang="en-US" sz="1600" b="1" dirty="0" smtClean="0"/>
              <a:t>column</a:t>
            </a:r>
            <a:r>
              <a:rPr lang="en-US" sz="1600" dirty="0" smtClean="0"/>
              <a:t> vectors</a:t>
            </a:r>
            <a:endParaRPr lang="en-US" sz="1600" i="1" dirty="0"/>
          </a:p>
        </p:txBody>
      </p:sp>
      <p:graphicFrame>
        <p:nvGraphicFramePr>
          <p:cNvPr id="4" name="Object 3"/>
          <p:cNvGraphicFramePr>
            <a:graphicFrameLocks noChangeAspect="1"/>
          </p:cNvGraphicFramePr>
          <p:nvPr/>
        </p:nvGraphicFramePr>
        <p:xfrm>
          <a:off x="1295400" y="3200400"/>
          <a:ext cx="2498272" cy="1295400"/>
        </p:xfrm>
        <a:graphic>
          <a:graphicData uri="http://schemas.openxmlformats.org/presentationml/2006/ole">
            <mc:AlternateContent xmlns:mc="http://schemas.openxmlformats.org/markup-compatibility/2006">
              <mc:Choice xmlns:v="urn:schemas-microsoft-com:vml" Requires="v">
                <p:oleObj spid="_x0000_s2132" name="Equation" r:id="rId3" imgW="1371600" imgH="711000" progId="Equation.DSMT4">
                  <p:embed/>
                </p:oleObj>
              </mc:Choice>
              <mc:Fallback>
                <p:oleObj name="Equation" r:id="rId3" imgW="1371600" imgH="7110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00400"/>
                        <a:ext cx="2498272"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143000" y="4800600"/>
            <a:ext cx="4343400" cy="369332"/>
          </a:xfrm>
          <a:prstGeom prst="rect">
            <a:avLst/>
          </a:prstGeom>
          <a:noFill/>
        </p:spPr>
        <p:txBody>
          <a:bodyPr wrap="square" rtlCol="0">
            <a:spAutoFit/>
          </a:bodyPr>
          <a:lstStyle/>
          <a:p>
            <a:r>
              <a:rPr lang="en-US" dirty="0" smtClean="0"/>
              <a:t>Matrix A is a 3 x 4 matrix.    A</a:t>
            </a:r>
            <a:r>
              <a:rPr lang="en-US" baseline="-25000" dirty="0" smtClean="0"/>
              <a:t>(2,3)</a:t>
            </a:r>
            <a:r>
              <a:rPr lang="en-US" dirty="0" smtClean="0"/>
              <a:t> =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Matrices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1524000"/>
          </a:xfrm>
        </p:spPr>
        <p:txBody>
          <a:bodyPr/>
          <a:lstStyle/>
          <a:p>
            <a:r>
              <a:rPr lang="en-US" sz="2800" dirty="0"/>
              <a:t>Matrices where </a:t>
            </a:r>
            <a:r>
              <a:rPr lang="en-US" sz="2800" i="1" dirty="0"/>
              <a:t>m</a:t>
            </a:r>
            <a:r>
              <a:rPr lang="en-US" sz="2800" dirty="0"/>
              <a:t>=</a:t>
            </a:r>
            <a:r>
              <a:rPr lang="en-US" sz="2800" i="1" dirty="0"/>
              <a:t>n</a:t>
            </a:r>
            <a:r>
              <a:rPr lang="en-US" sz="2800" dirty="0"/>
              <a:t> are called </a:t>
            </a:r>
            <a:r>
              <a:rPr lang="en-US" sz="2800" i="1" dirty="0"/>
              <a:t>square matrices</a:t>
            </a:r>
            <a:r>
              <a:rPr lang="en-US" sz="2800" dirty="0"/>
              <a:t>.</a:t>
            </a:r>
          </a:p>
          <a:p>
            <a:r>
              <a:rPr lang="en-US" sz="2800" dirty="0"/>
              <a:t>There are a number of special forms of square </a:t>
            </a:r>
            <a:r>
              <a:rPr lang="en-US" sz="2800" dirty="0" smtClean="0"/>
              <a:t>matrices </a:t>
            </a:r>
            <a:r>
              <a:rPr lang="en-US" sz="1800" dirty="0" smtClean="0"/>
              <a:t>(‘missing’ elements are = 0) </a:t>
            </a:r>
            <a:r>
              <a:rPr lang="en-US" sz="2800" dirty="0" smtClean="0"/>
              <a:t>:</a:t>
            </a:r>
            <a:endParaRPr lang="en-US" sz="2800" dirty="0"/>
          </a:p>
          <a:p>
            <a:endParaRPr lang="en-US" dirty="0"/>
          </a:p>
        </p:txBody>
      </p:sp>
      <p:graphicFrame>
        <p:nvGraphicFramePr>
          <p:cNvPr id="3074" name="Object 2"/>
          <p:cNvGraphicFramePr>
            <a:graphicFrameLocks noChangeAspect="1"/>
          </p:cNvGraphicFramePr>
          <p:nvPr/>
        </p:nvGraphicFramePr>
        <p:xfrm>
          <a:off x="1524000" y="2667000"/>
          <a:ext cx="5867400" cy="3733800"/>
        </p:xfrm>
        <a:graphic>
          <a:graphicData uri="http://schemas.openxmlformats.org/presentationml/2006/ole">
            <mc:AlternateContent xmlns:mc="http://schemas.openxmlformats.org/markup-compatibility/2006">
              <mc:Choice xmlns:v="urn:schemas-microsoft-com:vml" Requires="v">
                <p:oleObj spid="_x0000_s3155" name="Equation" r:id="rId3" imgW="5866667" imgH="3733333" progId="Equation.DSMT4">
                  <p:embed/>
                </p:oleObj>
              </mc:Choice>
              <mc:Fallback>
                <p:oleObj name="Equation" r:id="rId3" imgW="5866667" imgH="373333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667000"/>
                        <a:ext cx="5867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Matrix Operations</a:t>
            </a:r>
            <a:r>
              <a:rPr lang="en-US" dirty="0" smtClean="0"/>
              <a:t/>
            </a:r>
            <a:br>
              <a:rPr lang="en-US" dirty="0" smtClean="0"/>
            </a:br>
            <a:endParaRPr lang="en-US" dirty="0"/>
          </a:p>
        </p:txBody>
      </p:sp>
      <p:sp>
        <p:nvSpPr>
          <p:cNvPr id="3" name="Content Placeholder 2"/>
          <p:cNvSpPr>
            <a:spLocks noGrp="1"/>
          </p:cNvSpPr>
          <p:nvPr>
            <p:ph idx="1"/>
          </p:nvPr>
        </p:nvSpPr>
        <p:spPr>
          <a:xfrm>
            <a:off x="381000" y="838200"/>
            <a:ext cx="8229600" cy="4525963"/>
          </a:xfrm>
        </p:spPr>
        <p:txBody>
          <a:bodyPr>
            <a:normAutofit fontScale="92500" lnSpcReduction="20000"/>
          </a:bodyPr>
          <a:lstStyle/>
          <a:p>
            <a:r>
              <a:rPr lang="en-US" sz="2800" dirty="0"/>
              <a:t>Two matrices are considered equal if and only if every element in the first matrix is equal to every corresponding element in the second.  This means the two matrices must be the same size.</a:t>
            </a:r>
          </a:p>
          <a:p>
            <a:r>
              <a:rPr lang="en-US" sz="2800" dirty="0"/>
              <a:t>Matrix addition and subtraction are performed by adding or subtracting the corresponding elements.  This requires that the two matrices be the same size.</a:t>
            </a:r>
          </a:p>
          <a:p>
            <a:endParaRPr lang="en-US" dirty="0" smtClean="0"/>
          </a:p>
          <a:p>
            <a:endParaRPr lang="en-US" dirty="0"/>
          </a:p>
          <a:p>
            <a:endParaRPr lang="en-US" sz="3000" dirty="0" smtClean="0"/>
          </a:p>
          <a:p>
            <a:r>
              <a:rPr lang="en-US" sz="3000" dirty="0" smtClean="0"/>
              <a:t>Scalar </a:t>
            </a:r>
            <a:r>
              <a:rPr lang="en-US" sz="3000" dirty="0"/>
              <a:t>matrix multiplication is performed by multiplying each element by the same scalar</a:t>
            </a:r>
            <a:r>
              <a:rPr lang="en-US" sz="3000" dirty="0" smtClean="0"/>
              <a:t>.</a:t>
            </a:r>
          </a:p>
          <a:p>
            <a:endParaRPr lang="en-US" sz="3000" dirty="0"/>
          </a:p>
          <a:p>
            <a:endParaRPr lang="en-US" sz="3000" dirty="0"/>
          </a:p>
          <a:p>
            <a:endParaRPr lang="en-US" dirty="0"/>
          </a:p>
        </p:txBody>
      </p:sp>
      <p:graphicFrame>
        <p:nvGraphicFramePr>
          <p:cNvPr id="4" name="Object 3"/>
          <p:cNvGraphicFramePr>
            <a:graphicFrameLocks noChangeAspect="1"/>
          </p:cNvGraphicFramePr>
          <p:nvPr/>
        </p:nvGraphicFramePr>
        <p:xfrm>
          <a:off x="1524000" y="3352800"/>
          <a:ext cx="5655582" cy="939800"/>
        </p:xfrm>
        <a:graphic>
          <a:graphicData uri="http://schemas.openxmlformats.org/presentationml/2006/ole">
            <mc:AlternateContent xmlns:mc="http://schemas.openxmlformats.org/markup-compatibility/2006">
              <mc:Choice xmlns:v="urn:schemas-microsoft-com:vml" Requires="v">
                <p:oleObj spid="_x0000_s4260" name="Equation" r:id="rId3" imgW="4279680" imgH="711000" progId="Equation.DSMT4">
                  <p:embed/>
                </p:oleObj>
              </mc:Choice>
              <mc:Fallback>
                <p:oleObj name="Equation" r:id="rId3" imgW="4279680" imgH="711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352800"/>
                        <a:ext cx="5655582"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676400" y="5410200"/>
          <a:ext cx="5264277" cy="874776"/>
        </p:xfrm>
        <a:graphic>
          <a:graphicData uri="http://schemas.openxmlformats.org/presentationml/2006/ole">
            <mc:AlternateContent xmlns:mc="http://schemas.openxmlformats.org/markup-compatibility/2006">
              <mc:Choice xmlns:v="urn:schemas-microsoft-com:vml" Requires="v">
                <p:oleObj spid="_x0000_s4261" name="Equation" r:id="rId5" imgW="4279680" imgH="711000" progId="Equation.DSMT4">
                  <p:embed/>
                </p:oleObj>
              </mc:Choice>
              <mc:Fallback>
                <p:oleObj name="Equation" r:id="rId5" imgW="4279680" imgH="7110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410200"/>
                        <a:ext cx="5264277" cy="8747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381000"/>
            <a:ext cx="6781800" cy="646331"/>
          </a:xfrm>
          <a:prstGeom prst="rect">
            <a:avLst/>
          </a:prstGeom>
          <a:noFill/>
        </p:spPr>
        <p:txBody>
          <a:bodyPr wrap="square" rtlCol="0">
            <a:spAutoFit/>
          </a:bodyPr>
          <a:lstStyle/>
          <a:p>
            <a:pPr algn="ctr"/>
            <a:r>
              <a:rPr lang="en-US" sz="3600" dirty="0" smtClean="0"/>
              <a:t>Matrix Multiplication  (AB)</a:t>
            </a:r>
            <a:endParaRPr lang="en-US" sz="3600" dirty="0"/>
          </a:p>
        </p:txBody>
      </p:sp>
      <p:sp>
        <p:nvSpPr>
          <p:cNvPr id="6" name="TextBox 5"/>
          <p:cNvSpPr txBox="1"/>
          <p:nvPr/>
        </p:nvSpPr>
        <p:spPr>
          <a:xfrm>
            <a:off x="685800" y="1066800"/>
            <a:ext cx="8077200" cy="1200329"/>
          </a:xfrm>
          <a:prstGeom prst="rect">
            <a:avLst/>
          </a:prstGeom>
          <a:noFill/>
        </p:spPr>
        <p:txBody>
          <a:bodyPr wrap="square" rtlCol="0">
            <a:spAutoFit/>
          </a:bodyPr>
          <a:lstStyle/>
          <a:p>
            <a:r>
              <a:rPr lang="en-US" b="1" dirty="0" smtClean="0"/>
              <a:t>Matrices can be Multiplication</a:t>
            </a:r>
            <a:r>
              <a:rPr lang="en-US" dirty="0" smtClean="0"/>
              <a:t> of two matrices is defined only if the number of columns of the left matrix (A) is equal to the number of rows of the right matrix (B).  </a:t>
            </a:r>
          </a:p>
          <a:p>
            <a:r>
              <a:rPr lang="en-US" dirty="0" smtClean="0"/>
              <a:t>Note that a ‘dot’ is not used to indicate matrix multiplication.  The dot is used for cell by cell multiplication.</a:t>
            </a:r>
            <a:endParaRPr lang="en-US" b="1" dirty="0"/>
          </a:p>
        </p:txBody>
      </p:sp>
      <p:sp>
        <p:nvSpPr>
          <p:cNvPr id="5129" name="Rectangle 9"/>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130" name="Rectangle 10"/>
          <p:cNvSpPr>
            <a:spLocks noChangeArrowheads="1"/>
          </p:cNvSpPr>
          <p:nvPr/>
        </p:nvSpPr>
        <p:spPr bwMode="auto">
          <a:xfrm>
            <a:off x="0" y="914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132" name="Picture 12"/>
          <p:cNvPicPr>
            <a:picLocks noChangeAspect="1" noChangeArrowheads="1"/>
          </p:cNvPicPr>
          <p:nvPr/>
        </p:nvPicPr>
        <p:blipFill>
          <a:blip r:embed="rId3" cstate="print"/>
          <a:srcRect l="49375" t="47200" r="22500" b="32000"/>
          <a:stretch>
            <a:fillRect/>
          </a:stretch>
        </p:blipFill>
        <p:spPr bwMode="auto">
          <a:xfrm>
            <a:off x="956569" y="4419600"/>
            <a:ext cx="3692769" cy="2133600"/>
          </a:xfrm>
          <a:prstGeom prst="rect">
            <a:avLst/>
          </a:prstGeom>
          <a:noFill/>
          <a:ln w="9525">
            <a:noFill/>
            <a:miter lim="800000"/>
            <a:headEnd/>
            <a:tailEnd/>
          </a:ln>
        </p:spPr>
      </p:pic>
      <p:sp>
        <p:nvSpPr>
          <p:cNvPr id="513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33" name="Object 13"/>
          <p:cNvGraphicFramePr>
            <a:graphicFrameLocks noChangeAspect="1"/>
          </p:cNvGraphicFramePr>
          <p:nvPr>
            <p:extLst>
              <p:ext uri="{D42A27DB-BD31-4B8C-83A1-F6EECF244321}">
                <p14:modId xmlns:p14="http://schemas.microsoft.com/office/powerpoint/2010/main" val="3838843147"/>
              </p:ext>
            </p:extLst>
          </p:nvPr>
        </p:nvGraphicFramePr>
        <p:xfrm>
          <a:off x="925254" y="2819400"/>
          <a:ext cx="2762250" cy="685800"/>
        </p:xfrm>
        <a:graphic>
          <a:graphicData uri="http://schemas.openxmlformats.org/presentationml/2006/ole">
            <mc:AlternateContent xmlns:mc="http://schemas.openxmlformats.org/markup-compatibility/2006">
              <mc:Choice xmlns:v="urn:schemas-microsoft-com:vml" Requires="v">
                <p:oleObj spid="_x0000_s5295" name="Equation" r:id="rId4" imgW="1841500" imgH="457200" progId="Equation.DSMT4">
                  <p:embed/>
                </p:oleObj>
              </mc:Choice>
              <mc:Fallback>
                <p:oleObj name="Equation" r:id="rId4" imgW="1841500" imgH="45720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254" y="2819400"/>
                        <a:ext cx="27622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42900" y="4800600"/>
            <a:ext cx="685800" cy="369332"/>
          </a:xfrm>
          <a:prstGeom prst="rect">
            <a:avLst/>
          </a:prstGeom>
          <a:noFill/>
        </p:spPr>
        <p:txBody>
          <a:bodyPr wrap="square" rtlCol="0">
            <a:spAutoFit/>
          </a:bodyPr>
          <a:lstStyle/>
          <a:p>
            <a:r>
              <a:rPr lang="en-US" dirty="0" smtClean="0"/>
              <a:t>AB =</a:t>
            </a:r>
            <a:endParaRPr lang="en-US" dirty="0"/>
          </a:p>
        </p:txBody>
      </p:sp>
      <p:sp>
        <p:nvSpPr>
          <p:cNvPr id="12" name="TextBox 11"/>
          <p:cNvSpPr txBox="1"/>
          <p:nvPr/>
        </p:nvSpPr>
        <p:spPr>
          <a:xfrm>
            <a:off x="228600" y="3971330"/>
            <a:ext cx="914400" cy="369332"/>
          </a:xfrm>
          <a:prstGeom prst="rect">
            <a:avLst/>
          </a:prstGeom>
          <a:noFill/>
        </p:spPr>
        <p:txBody>
          <a:bodyPr wrap="square" rtlCol="0">
            <a:spAutoFit/>
          </a:bodyPr>
          <a:lstStyle/>
          <a:p>
            <a:r>
              <a:rPr lang="en-US" dirty="0" smtClean="0"/>
              <a:t>A.*B =</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767510951"/>
              </p:ext>
            </p:extLst>
          </p:nvPr>
        </p:nvGraphicFramePr>
        <p:xfrm>
          <a:off x="1196236" y="3682860"/>
          <a:ext cx="2381250" cy="685800"/>
        </p:xfrm>
        <a:graphic>
          <a:graphicData uri="http://schemas.openxmlformats.org/presentationml/2006/ole">
            <mc:AlternateContent xmlns:mc="http://schemas.openxmlformats.org/markup-compatibility/2006">
              <mc:Choice xmlns:v="urn:schemas-microsoft-com:vml" Requires="v">
                <p:oleObj spid="_x0000_s5296" name="Equation" r:id="rId6" imgW="1587240" imgH="457200" progId="Equation.DSMT4">
                  <p:embed/>
                </p:oleObj>
              </mc:Choice>
              <mc:Fallback>
                <p:oleObj name="Equation" r:id="rId6" imgW="1587240" imgH="457200" progId="Equation.DSMT4">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236" y="3682860"/>
                        <a:ext cx="23812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4" name="Text Box 4"/>
          <p:cNvSpPr txBox="1">
            <a:spLocks noChangeArrowheads="1"/>
          </p:cNvSpPr>
          <p:nvPr/>
        </p:nvSpPr>
        <p:spPr bwMode="auto">
          <a:xfrm>
            <a:off x="786414" y="5943600"/>
            <a:ext cx="1371600" cy="533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1*9 + 2*7 = 23</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3*9 + 4*7 = 55</a:t>
            </a:r>
            <a:endParaRPr kumimoji="0" lang="en-US" sz="1800" b="0" i="0" u="none" strike="noStrike" cap="none" normalizeH="0" baseline="0" dirty="0" smtClean="0">
              <a:ln>
                <a:noFill/>
              </a:ln>
              <a:solidFill>
                <a:schemeClr val="tx1"/>
              </a:solidFill>
              <a:effectLst/>
              <a:latin typeface="Arial" pitchFamily="34" charset="0"/>
            </a:endParaRPr>
          </a:p>
        </p:txBody>
      </p:sp>
      <p:sp>
        <p:nvSpPr>
          <p:cNvPr id="2" name="Rectangle 1"/>
          <p:cNvSpPr/>
          <p:nvPr/>
        </p:nvSpPr>
        <p:spPr>
          <a:xfrm>
            <a:off x="4381500" y="2057400"/>
            <a:ext cx="4610100" cy="31125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5"/>
          <p:cNvPicPr>
            <a:picLocks noGrp="1" noChangeAspect="1" noChangeArrowheads="1"/>
          </p:cNvPicPr>
          <p:nvPr>
            <p:ph sz="half" idx="4294967295"/>
          </p:nvPr>
        </p:nvPicPr>
        <p:blipFill>
          <a:blip r:embed="rId8">
            <a:extLst>
              <a:ext uri="{28A0092B-C50C-407E-A947-70E740481C1C}">
                <a14:useLocalDpi xmlns:a14="http://schemas.microsoft.com/office/drawing/2010/main" val="0"/>
              </a:ext>
            </a:extLst>
          </a:blip>
          <a:srcRect/>
          <a:stretch>
            <a:fillRect/>
          </a:stretch>
        </p:blipFill>
        <p:spPr>
          <a:xfrm>
            <a:off x="4724400" y="2267129"/>
            <a:ext cx="3733800" cy="278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solidFill>
                  <a:schemeClr val="accent2"/>
                </a:solidFill>
                <a:ea typeface="굴림" pitchFamily="34" charset="-127"/>
              </a:rPr>
              <a:t>AB is not equal to BA</a:t>
            </a:r>
            <a:br>
              <a:rPr lang="en-US" altLang="ko-KR" dirty="0">
                <a:solidFill>
                  <a:schemeClr val="accent2"/>
                </a:solidFill>
                <a:ea typeface="굴림" pitchFamily="34" charset="-127"/>
              </a:rPr>
            </a:br>
            <a:endParaRPr lang="en-US" dirty="0"/>
          </a:p>
        </p:txBody>
      </p:sp>
      <p:sp>
        <p:nvSpPr>
          <p:cNvPr id="3" name="Content Placeholder 2"/>
          <p:cNvSpPr>
            <a:spLocks noGrp="1"/>
          </p:cNvSpPr>
          <p:nvPr>
            <p:ph idx="1"/>
          </p:nvPr>
        </p:nvSpPr>
        <p:spPr>
          <a:xfrm>
            <a:off x="457200" y="1066800"/>
            <a:ext cx="8229600" cy="5257800"/>
          </a:xfrm>
        </p:spPr>
        <p:txBody>
          <a:bodyPr>
            <a:normAutofit lnSpcReduction="10000"/>
          </a:bodyPr>
          <a:lstStyle/>
          <a:p>
            <a:r>
              <a:rPr lang="en-US" altLang="ko-KR" dirty="0">
                <a:solidFill>
                  <a:schemeClr val="hlink"/>
                </a:solidFill>
                <a:ea typeface="굴림" pitchFamily="34" charset="-127"/>
              </a:rPr>
              <a:t>A =  </a:t>
            </a:r>
            <a:r>
              <a:rPr lang="en-US" altLang="ko-KR" dirty="0" smtClean="0">
                <a:solidFill>
                  <a:schemeClr val="hlink"/>
                </a:solidFill>
                <a:ea typeface="굴림" pitchFamily="34" charset="-127"/>
              </a:rPr>
              <a:t>1    ;   </a:t>
            </a:r>
            <a:r>
              <a:rPr lang="en-US" altLang="ko-KR" dirty="0">
                <a:solidFill>
                  <a:schemeClr val="hlink"/>
                </a:solidFill>
                <a:ea typeface="굴림" pitchFamily="34" charset="-127"/>
              </a:rPr>
              <a:t>B= </a:t>
            </a:r>
            <a:r>
              <a:rPr lang="en-US" altLang="ko-KR" dirty="0" smtClean="0">
                <a:solidFill>
                  <a:schemeClr val="hlink"/>
                </a:solidFill>
                <a:ea typeface="굴림" pitchFamily="34" charset="-127"/>
              </a:rPr>
              <a:t>  3,4,1,5   ;   AB =     3  </a:t>
            </a:r>
            <a:r>
              <a:rPr lang="en-US" altLang="ko-KR" dirty="0">
                <a:solidFill>
                  <a:schemeClr val="hlink"/>
                </a:solidFill>
                <a:ea typeface="굴림" pitchFamily="34" charset="-127"/>
              </a:rPr>
              <a:t>4  1  5</a:t>
            </a:r>
          </a:p>
          <a:p>
            <a:pPr>
              <a:buFontTx/>
              <a:buNone/>
            </a:pPr>
            <a:r>
              <a:rPr lang="en-US" altLang="ko-KR" dirty="0">
                <a:solidFill>
                  <a:schemeClr val="hlink"/>
                </a:solidFill>
                <a:ea typeface="굴림" pitchFamily="34" charset="-127"/>
              </a:rPr>
              <a:t>          </a:t>
            </a:r>
            <a:r>
              <a:rPr lang="en-US" altLang="ko-KR" dirty="0" smtClean="0">
                <a:solidFill>
                  <a:schemeClr val="hlink"/>
                </a:solidFill>
                <a:ea typeface="굴림" pitchFamily="34" charset="-127"/>
              </a:rPr>
              <a:t>  2</a:t>
            </a:r>
            <a:r>
              <a:rPr lang="en-US" altLang="ko-KR" dirty="0">
                <a:solidFill>
                  <a:schemeClr val="hlink"/>
                </a:solidFill>
                <a:ea typeface="굴림" pitchFamily="34" charset="-127"/>
              </a:rPr>
              <a:t>					</a:t>
            </a:r>
            <a:r>
              <a:rPr lang="en-US" altLang="ko-KR" dirty="0" smtClean="0">
                <a:solidFill>
                  <a:schemeClr val="hlink"/>
                </a:solidFill>
                <a:ea typeface="굴림" pitchFamily="34" charset="-127"/>
              </a:rPr>
              <a:t>  6  </a:t>
            </a:r>
            <a:r>
              <a:rPr lang="en-US" altLang="ko-KR" dirty="0">
                <a:solidFill>
                  <a:schemeClr val="hlink"/>
                </a:solidFill>
                <a:ea typeface="굴림" pitchFamily="34" charset="-127"/>
              </a:rPr>
              <a:t>8  2 10</a:t>
            </a:r>
          </a:p>
          <a:p>
            <a:pPr>
              <a:buFontTx/>
              <a:buNone/>
            </a:pPr>
            <a:r>
              <a:rPr lang="en-US" altLang="ko-KR" dirty="0">
                <a:solidFill>
                  <a:schemeClr val="hlink"/>
                </a:solidFill>
                <a:ea typeface="굴림" pitchFamily="34" charset="-127"/>
              </a:rPr>
              <a:t>          </a:t>
            </a:r>
            <a:r>
              <a:rPr lang="en-US" altLang="ko-KR" dirty="0" smtClean="0">
                <a:solidFill>
                  <a:schemeClr val="hlink"/>
                </a:solidFill>
                <a:ea typeface="굴림" pitchFamily="34" charset="-127"/>
              </a:rPr>
              <a:t>  0</a:t>
            </a:r>
            <a:r>
              <a:rPr lang="en-US" altLang="ko-KR" dirty="0">
                <a:solidFill>
                  <a:schemeClr val="hlink"/>
                </a:solidFill>
                <a:ea typeface="굴림" pitchFamily="34" charset="-127"/>
              </a:rPr>
              <a:t>					</a:t>
            </a:r>
            <a:r>
              <a:rPr lang="en-US" altLang="ko-KR" dirty="0" smtClean="0">
                <a:solidFill>
                  <a:schemeClr val="hlink"/>
                </a:solidFill>
                <a:ea typeface="굴림" pitchFamily="34" charset="-127"/>
              </a:rPr>
              <a:t>  0  </a:t>
            </a:r>
            <a:r>
              <a:rPr lang="en-US" altLang="ko-KR" dirty="0">
                <a:solidFill>
                  <a:schemeClr val="hlink"/>
                </a:solidFill>
                <a:ea typeface="굴림" pitchFamily="34" charset="-127"/>
              </a:rPr>
              <a:t>0  0  0</a:t>
            </a:r>
          </a:p>
          <a:p>
            <a:pPr>
              <a:buFontTx/>
              <a:buNone/>
            </a:pPr>
            <a:r>
              <a:rPr lang="en-US" altLang="ko-KR" dirty="0">
                <a:solidFill>
                  <a:schemeClr val="hlink"/>
                </a:solidFill>
                <a:ea typeface="굴림" pitchFamily="34" charset="-127"/>
              </a:rPr>
              <a:t>          </a:t>
            </a:r>
            <a:r>
              <a:rPr lang="en-US" altLang="ko-KR" dirty="0" smtClean="0">
                <a:solidFill>
                  <a:schemeClr val="hlink"/>
                </a:solidFill>
                <a:ea typeface="굴림" pitchFamily="34" charset="-127"/>
              </a:rPr>
              <a:t>  1                                                3  </a:t>
            </a:r>
            <a:r>
              <a:rPr lang="en-US" altLang="ko-KR" dirty="0">
                <a:solidFill>
                  <a:schemeClr val="hlink"/>
                </a:solidFill>
                <a:ea typeface="굴림" pitchFamily="34" charset="-127"/>
              </a:rPr>
              <a:t>4  1  </a:t>
            </a:r>
            <a:r>
              <a:rPr lang="en-US" altLang="ko-KR" dirty="0" smtClean="0">
                <a:solidFill>
                  <a:schemeClr val="hlink"/>
                </a:solidFill>
                <a:ea typeface="굴림" pitchFamily="34" charset="-127"/>
              </a:rPr>
              <a:t>5</a:t>
            </a:r>
          </a:p>
          <a:p>
            <a:pPr>
              <a:buFontTx/>
              <a:buNone/>
            </a:pPr>
            <a:r>
              <a:rPr lang="en-US" altLang="ko-KR" dirty="0" smtClean="0">
                <a:solidFill>
                  <a:schemeClr val="hlink"/>
                </a:solidFill>
                <a:ea typeface="굴림" pitchFamily="34" charset="-127"/>
              </a:rPr>
              <a:t>                   (4 *1 ) ( 1*4) = ( 4*4)</a:t>
            </a:r>
            <a:endParaRPr lang="en-US" altLang="ko-KR" dirty="0">
              <a:solidFill>
                <a:schemeClr val="hlink"/>
              </a:solidFill>
              <a:ea typeface="굴림" pitchFamily="34" charset="-127"/>
            </a:endParaRPr>
          </a:p>
          <a:p>
            <a:pPr>
              <a:buFontTx/>
              <a:buNone/>
            </a:pPr>
            <a:r>
              <a:rPr lang="en-US" altLang="ko-KR" dirty="0" smtClean="0">
                <a:solidFill>
                  <a:schemeClr val="hlink"/>
                </a:solidFill>
                <a:ea typeface="굴림" pitchFamily="34" charset="-127"/>
              </a:rPr>
              <a:t> BA =  3,4,1,5     1          =      (</a:t>
            </a:r>
            <a:r>
              <a:rPr lang="en-US" altLang="ko-KR" dirty="0">
                <a:solidFill>
                  <a:schemeClr val="hlink"/>
                </a:solidFill>
                <a:ea typeface="굴림" pitchFamily="34" charset="-127"/>
              </a:rPr>
              <a:t>3+8+5)=</a:t>
            </a:r>
            <a:r>
              <a:rPr lang="en-US" altLang="ko-KR" dirty="0" smtClean="0">
                <a:solidFill>
                  <a:schemeClr val="hlink"/>
                </a:solidFill>
                <a:ea typeface="굴림" pitchFamily="34" charset="-127"/>
              </a:rPr>
              <a:t>16</a:t>
            </a:r>
            <a:endParaRPr lang="en-US" altLang="ko-KR" dirty="0">
              <a:solidFill>
                <a:schemeClr val="hlink"/>
              </a:solidFill>
              <a:ea typeface="굴림" pitchFamily="34" charset="-127"/>
            </a:endParaRPr>
          </a:p>
          <a:p>
            <a:pPr>
              <a:buFontTx/>
              <a:buNone/>
            </a:pPr>
            <a:r>
              <a:rPr lang="en-US" altLang="ko-KR" dirty="0">
                <a:solidFill>
                  <a:schemeClr val="hlink"/>
                </a:solidFill>
                <a:ea typeface="굴림" pitchFamily="34" charset="-127"/>
              </a:rPr>
              <a:t>			</a:t>
            </a:r>
            <a:r>
              <a:rPr lang="en-US" altLang="ko-KR" dirty="0" smtClean="0">
                <a:solidFill>
                  <a:schemeClr val="hlink"/>
                </a:solidFill>
                <a:ea typeface="굴림" pitchFamily="34" charset="-127"/>
              </a:rPr>
              <a:t>         2</a:t>
            </a:r>
            <a:endParaRPr lang="en-US" altLang="ko-KR" dirty="0">
              <a:solidFill>
                <a:schemeClr val="hlink"/>
              </a:solidFill>
              <a:ea typeface="굴림" pitchFamily="34" charset="-127"/>
            </a:endParaRPr>
          </a:p>
          <a:p>
            <a:pPr>
              <a:buFontTx/>
              <a:buNone/>
            </a:pPr>
            <a:r>
              <a:rPr lang="en-US" altLang="ko-KR" dirty="0">
                <a:solidFill>
                  <a:schemeClr val="hlink"/>
                </a:solidFill>
                <a:ea typeface="굴림" pitchFamily="34" charset="-127"/>
              </a:rPr>
              <a:t>		        </a:t>
            </a:r>
            <a:r>
              <a:rPr lang="en-US" altLang="ko-KR" dirty="0" smtClean="0">
                <a:solidFill>
                  <a:schemeClr val="hlink"/>
                </a:solidFill>
                <a:ea typeface="굴림" pitchFamily="34" charset="-127"/>
              </a:rPr>
              <a:t>           0</a:t>
            </a:r>
            <a:endParaRPr lang="en-US" altLang="ko-KR" dirty="0">
              <a:solidFill>
                <a:schemeClr val="hlink"/>
              </a:solidFill>
              <a:ea typeface="굴림" pitchFamily="34" charset="-127"/>
            </a:endParaRPr>
          </a:p>
          <a:p>
            <a:pPr>
              <a:buFontTx/>
              <a:buNone/>
            </a:pPr>
            <a:r>
              <a:rPr lang="en-US" altLang="ko-KR" dirty="0">
                <a:solidFill>
                  <a:schemeClr val="hlink"/>
                </a:solidFill>
                <a:ea typeface="굴림" pitchFamily="34" charset="-127"/>
              </a:rPr>
              <a:t>	</a:t>
            </a:r>
            <a:r>
              <a:rPr lang="en-US" altLang="ko-KR" dirty="0" smtClean="0">
                <a:solidFill>
                  <a:schemeClr val="hlink"/>
                </a:solidFill>
                <a:ea typeface="굴림" pitchFamily="34" charset="-127"/>
              </a:rPr>
              <a:t>                         1          </a:t>
            </a:r>
            <a:r>
              <a:rPr lang="en-US" altLang="ko-KR" dirty="0">
                <a:solidFill>
                  <a:schemeClr val="hlink"/>
                </a:solidFill>
                <a:ea typeface="굴림" pitchFamily="34" charset="-127"/>
              </a:rPr>
              <a:t> </a:t>
            </a:r>
            <a:r>
              <a:rPr lang="en-US" altLang="ko-KR" dirty="0" smtClean="0">
                <a:solidFill>
                  <a:schemeClr val="hlink"/>
                </a:solidFill>
                <a:ea typeface="굴림" pitchFamily="34" charset="-127"/>
              </a:rPr>
              <a:t>       (</a:t>
            </a:r>
            <a:r>
              <a:rPr lang="en-US" altLang="ko-KR" dirty="0">
                <a:solidFill>
                  <a:schemeClr val="hlink"/>
                </a:solidFill>
                <a:ea typeface="굴림" pitchFamily="34" charset="-127"/>
              </a:rPr>
              <a:t>1*4)  (4*1) </a:t>
            </a:r>
            <a:r>
              <a:rPr lang="en-US" altLang="ko-KR" dirty="0" smtClean="0">
                <a:solidFill>
                  <a:schemeClr val="hlink"/>
                </a:solidFill>
                <a:ea typeface="굴림" pitchFamily="34" charset="-127"/>
              </a:rPr>
              <a:t>= (1*1 )</a:t>
            </a:r>
            <a:endParaRPr lang="en-US" altLang="ko-KR" dirty="0">
              <a:solidFill>
                <a:schemeClr val="hlink"/>
              </a:solidFill>
              <a:ea typeface="굴림" pitchFamily="34" charset="-127"/>
            </a:endParaRPr>
          </a:p>
          <a:p>
            <a:endParaRPr lang="en-US" altLang="ko-KR" dirty="0">
              <a:solidFill>
                <a:schemeClr val="hlink"/>
              </a:solidFill>
              <a:ea typeface="굴림" pitchFamily="34" charset="-127"/>
            </a:endParaRPr>
          </a:p>
          <a:p>
            <a:endParaRPr lang="en-US" dirty="0"/>
          </a:p>
        </p:txBody>
      </p:sp>
      <p:cxnSp>
        <p:nvCxnSpPr>
          <p:cNvPr id="6" name="Straight Connector 5"/>
          <p:cNvCxnSpPr/>
          <p:nvPr/>
        </p:nvCxnSpPr>
        <p:spPr>
          <a:xfrm>
            <a:off x="1447800" y="1076193"/>
            <a:ext cx="0" cy="20229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076193"/>
            <a:ext cx="0" cy="20229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3600" y="1076193"/>
            <a:ext cx="0" cy="20229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229600" y="1019826"/>
            <a:ext cx="0" cy="20229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95800" y="1162828"/>
            <a:ext cx="0" cy="49164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1162831"/>
            <a:ext cx="0" cy="49164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47800" y="3868975"/>
            <a:ext cx="0" cy="49164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43200" y="3886200"/>
            <a:ext cx="0" cy="49164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962405" y="3868975"/>
            <a:ext cx="9395" cy="216804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0000" y="3850185"/>
            <a:ext cx="0" cy="216804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35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68362"/>
          </a:xfrm>
        </p:spPr>
        <p:txBody>
          <a:bodyPr>
            <a:normAutofit/>
          </a:bodyPr>
          <a:lstStyle/>
          <a:p>
            <a:r>
              <a:rPr lang="en-US" altLang="ko-KR" dirty="0">
                <a:solidFill>
                  <a:schemeClr val="accent2"/>
                </a:solidFill>
                <a:ea typeface="굴림" pitchFamily="34" charset="-127"/>
              </a:rPr>
              <a:t>Theorem </a:t>
            </a:r>
            <a:r>
              <a:rPr lang="en-US" altLang="ko-KR" dirty="0" smtClean="0">
                <a:solidFill>
                  <a:schemeClr val="accent2"/>
                </a:solidFill>
                <a:ea typeface="굴림" pitchFamily="34" charset="-127"/>
              </a:rPr>
              <a:t>1- Association  law</a:t>
            </a:r>
            <a:endParaRPr lang="en-US" dirty="0"/>
          </a:p>
        </p:txBody>
      </p:sp>
      <p:sp>
        <p:nvSpPr>
          <p:cNvPr id="3" name="Content Placeholder 2"/>
          <p:cNvSpPr>
            <a:spLocks noGrp="1"/>
          </p:cNvSpPr>
          <p:nvPr>
            <p:ph idx="1"/>
          </p:nvPr>
        </p:nvSpPr>
        <p:spPr/>
        <p:txBody>
          <a:bodyPr>
            <a:normAutofit/>
          </a:bodyPr>
          <a:lstStyle/>
          <a:p>
            <a:pPr marL="0" indent="0">
              <a:buNone/>
            </a:pPr>
            <a:r>
              <a:rPr lang="en-US" altLang="ko-KR" dirty="0" smtClean="0">
                <a:solidFill>
                  <a:schemeClr val="hlink"/>
                </a:solidFill>
                <a:ea typeface="굴림" pitchFamily="34" charset="-127"/>
              </a:rPr>
              <a:t>If A,B</a:t>
            </a:r>
            <a:r>
              <a:rPr lang="en-US" altLang="ko-KR" dirty="0">
                <a:solidFill>
                  <a:schemeClr val="hlink"/>
                </a:solidFill>
                <a:ea typeface="굴림" pitchFamily="34" charset="-127"/>
              </a:rPr>
              <a:t>, and C are the matrices of same size and let r and s be the </a:t>
            </a:r>
            <a:r>
              <a:rPr lang="en-US" altLang="ko-KR" dirty="0" smtClean="0">
                <a:solidFill>
                  <a:schemeClr val="hlink"/>
                </a:solidFill>
                <a:ea typeface="굴림" pitchFamily="34" charset="-127"/>
              </a:rPr>
              <a:t>scalars, then:</a:t>
            </a:r>
          </a:p>
          <a:p>
            <a:pPr>
              <a:lnSpc>
                <a:spcPct val="90000"/>
              </a:lnSpc>
            </a:pPr>
            <a:r>
              <a:rPr lang="en-US" altLang="ko-KR" dirty="0" smtClean="0">
                <a:solidFill>
                  <a:schemeClr val="hlink"/>
                </a:solidFill>
                <a:ea typeface="굴림" pitchFamily="34" charset="-127"/>
              </a:rPr>
              <a:t>A+B</a:t>
            </a:r>
            <a:r>
              <a:rPr lang="en-US" altLang="ko-KR" dirty="0">
                <a:solidFill>
                  <a:schemeClr val="hlink"/>
                </a:solidFill>
                <a:ea typeface="굴림" pitchFamily="34" charset="-127"/>
              </a:rPr>
              <a:t>= B+A			</a:t>
            </a:r>
            <a:r>
              <a:rPr lang="en-US" altLang="ko-KR" dirty="0" smtClean="0">
                <a:solidFill>
                  <a:schemeClr val="hlink"/>
                </a:solidFill>
                <a:ea typeface="굴림" pitchFamily="34" charset="-127"/>
              </a:rPr>
              <a:t>	</a:t>
            </a:r>
          </a:p>
          <a:p>
            <a:pPr>
              <a:lnSpc>
                <a:spcPct val="90000"/>
              </a:lnSpc>
            </a:pPr>
            <a:r>
              <a:rPr lang="en-US" altLang="ko-KR" dirty="0" smtClean="0">
                <a:solidFill>
                  <a:schemeClr val="hlink"/>
                </a:solidFill>
                <a:ea typeface="굴림" pitchFamily="34" charset="-127"/>
              </a:rPr>
              <a:t>(A+B)+C=A+(B+C)			</a:t>
            </a:r>
          </a:p>
          <a:p>
            <a:pPr>
              <a:lnSpc>
                <a:spcPct val="90000"/>
              </a:lnSpc>
            </a:pPr>
            <a:r>
              <a:rPr lang="en-US" altLang="ko-KR" dirty="0" smtClean="0">
                <a:solidFill>
                  <a:schemeClr val="hlink"/>
                </a:solidFill>
                <a:ea typeface="굴림" pitchFamily="34" charset="-127"/>
              </a:rPr>
              <a:t>A+0=A</a:t>
            </a:r>
            <a:r>
              <a:rPr lang="en-US" altLang="ko-KR" dirty="0">
                <a:solidFill>
                  <a:schemeClr val="hlink"/>
                </a:solidFill>
                <a:ea typeface="굴림" pitchFamily="34" charset="-127"/>
              </a:rPr>
              <a:t>					</a:t>
            </a:r>
          </a:p>
          <a:p>
            <a:pPr>
              <a:lnSpc>
                <a:spcPct val="90000"/>
              </a:lnSpc>
            </a:pPr>
            <a:r>
              <a:rPr lang="en-US" altLang="ko-KR" dirty="0" smtClean="0">
                <a:solidFill>
                  <a:schemeClr val="hlink"/>
                </a:solidFill>
                <a:ea typeface="굴림" pitchFamily="34" charset="-127"/>
              </a:rPr>
              <a:t>r(A+B)=</a:t>
            </a:r>
            <a:r>
              <a:rPr lang="en-US" altLang="ko-KR" dirty="0" err="1">
                <a:solidFill>
                  <a:schemeClr val="hlink"/>
                </a:solidFill>
                <a:ea typeface="굴림" pitchFamily="34" charset="-127"/>
              </a:rPr>
              <a:t>rA+rB</a:t>
            </a:r>
            <a:r>
              <a:rPr lang="en-US" altLang="ko-KR" dirty="0">
                <a:solidFill>
                  <a:schemeClr val="hlink"/>
                </a:solidFill>
                <a:ea typeface="굴림" pitchFamily="34" charset="-127"/>
              </a:rPr>
              <a:t>	</a:t>
            </a:r>
            <a:endParaRPr lang="en-US" altLang="ko-KR" dirty="0" smtClean="0">
              <a:solidFill>
                <a:schemeClr val="hlink"/>
              </a:solidFill>
              <a:ea typeface="굴림" pitchFamily="34" charset="-127"/>
            </a:endParaRPr>
          </a:p>
          <a:p>
            <a:pPr>
              <a:lnSpc>
                <a:spcPct val="90000"/>
              </a:lnSpc>
            </a:pPr>
            <a:r>
              <a:rPr lang="en-US" altLang="ko-KR" dirty="0">
                <a:solidFill>
                  <a:schemeClr val="hlink"/>
                </a:solidFill>
                <a:ea typeface="굴림" pitchFamily="34" charset="-127"/>
              </a:rPr>
              <a:t>r</a:t>
            </a:r>
            <a:r>
              <a:rPr lang="en-US" altLang="ko-KR" dirty="0" smtClean="0">
                <a:solidFill>
                  <a:schemeClr val="hlink"/>
                </a:solidFill>
                <a:ea typeface="굴림" pitchFamily="34" charset="-127"/>
              </a:rPr>
              <a:t>(</a:t>
            </a:r>
            <a:r>
              <a:rPr lang="en-US" altLang="ko-KR" dirty="0" err="1" smtClean="0">
                <a:solidFill>
                  <a:schemeClr val="hlink"/>
                </a:solidFill>
                <a:ea typeface="굴림" pitchFamily="34" charset="-127"/>
              </a:rPr>
              <a:t>sA</a:t>
            </a:r>
            <a:r>
              <a:rPr lang="en-US" altLang="ko-KR" dirty="0">
                <a:solidFill>
                  <a:schemeClr val="hlink"/>
                </a:solidFill>
                <a:ea typeface="굴림" pitchFamily="34" charset="-127"/>
              </a:rPr>
              <a:t>)=(</a:t>
            </a:r>
            <a:r>
              <a:rPr lang="en-US" altLang="ko-KR" dirty="0" err="1">
                <a:solidFill>
                  <a:schemeClr val="hlink"/>
                </a:solidFill>
                <a:ea typeface="굴림" pitchFamily="34" charset="-127"/>
              </a:rPr>
              <a:t>rs</a:t>
            </a:r>
            <a:r>
              <a:rPr lang="en-US" altLang="ko-KR" dirty="0">
                <a:solidFill>
                  <a:schemeClr val="hlink"/>
                </a:solidFill>
                <a:ea typeface="굴림" pitchFamily="34" charset="-127"/>
              </a:rPr>
              <a:t>)A 			</a:t>
            </a:r>
          </a:p>
        </p:txBody>
      </p:sp>
    </p:spTree>
    <p:extLst>
      <p:ext uri="{BB962C8B-B14F-4D97-AF65-F5344CB8AC3E}">
        <p14:creationId xmlns:p14="http://schemas.microsoft.com/office/powerpoint/2010/main" val="4166857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1629</Words>
  <Application>Microsoft Office PowerPoint</Application>
  <PresentationFormat>On-screen Show (4:3)</PresentationFormat>
  <Paragraphs>233</Paragraphs>
  <Slides>28</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1" baseType="lpstr">
      <vt:lpstr>Office Theme</vt:lpstr>
      <vt:lpstr>Equation</vt:lpstr>
      <vt:lpstr>Bitmap Image</vt:lpstr>
      <vt:lpstr>CPSC131</vt:lpstr>
      <vt:lpstr>Objectives</vt:lpstr>
      <vt:lpstr>PowerPoint Presentation</vt:lpstr>
      <vt:lpstr>PowerPoint Presentation</vt:lpstr>
      <vt:lpstr>Special Matrices </vt:lpstr>
      <vt:lpstr>Matrix Operations </vt:lpstr>
      <vt:lpstr>PowerPoint Presentation</vt:lpstr>
      <vt:lpstr>AB is not equal to BA </vt:lpstr>
      <vt:lpstr>Theorem 1- Association  law</vt:lpstr>
      <vt:lpstr>Theorem 2- Distributive law</vt:lpstr>
      <vt:lpstr>Example of “Associative Law”</vt:lpstr>
      <vt:lpstr>Example of “Distributive Law” </vt:lpstr>
      <vt:lpstr>Example of the “Transpose”. </vt:lpstr>
      <vt:lpstr>Linear Systems</vt:lpstr>
      <vt:lpstr>Noncomputer Methods for Solving Systems of Equations</vt:lpstr>
      <vt:lpstr>Solving Small Numbers of Equations</vt:lpstr>
      <vt:lpstr>Graphical Method</vt:lpstr>
      <vt:lpstr>PowerPoint Presentation</vt:lpstr>
      <vt:lpstr>Method of Elimination</vt:lpstr>
      <vt:lpstr>Naïve Gaussian Elimination (cont)</vt:lpstr>
      <vt:lpstr>Example</vt:lpstr>
      <vt:lpstr>PowerPoint Presentation</vt:lpstr>
      <vt:lpstr>PowerPoint Presentation</vt:lpstr>
      <vt:lpstr>Example Find Inverse of A</vt:lpstr>
      <vt:lpstr>More inverses to find and check</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CPSC131</dc:title>
  <dc:creator>LCC</dc:creator>
  <cp:lastModifiedBy>thamira_hindi</cp:lastModifiedBy>
  <cp:revision>105</cp:revision>
  <dcterms:created xsi:type="dcterms:W3CDTF">2010-09-02T14:55:25Z</dcterms:created>
  <dcterms:modified xsi:type="dcterms:W3CDTF">2015-08-25T16:15:39Z</dcterms:modified>
</cp:coreProperties>
</file>