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56" r:id="rId29"/>
    <p:sldId id="257" r:id="rId30"/>
    <p:sldId id="258" r:id="rId31"/>
    <p:sldId id="260" r:id="rId32"/>
    <p:sldId id="261" r:id="rId33"/>
    <p:sldId id="259" r:id="rId34"/>
    <p:sldId id="262" r:id="rId35"/>
    <p:sldId id="263" r:id="rId36"/>
    <p:sldId id="269" r:id="rId37"/>
    <p:sldId id="264" r:id="rId38"/>
    <p:sldId id="265" r:id="rId39"/>
    <p:sldId id="266" r:id="rId40"/>
    <p:sldId id="267" r:id="rId41"/>
    <p:sldId id="271" r:id="rId42"/>
    <p:sldId id="273" r:id="rId43"/>
    <p:sldId id="26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F41-E9BE-47A5-9B00-26D0BA96E2A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5BFD9-76B7-4FC8-96B6-4FFE0F385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1CC964-90A4-4A4A-B268-7A6B904AD14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programming?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Series of instructions to a computer to accomplish a task</a:t>
            </a:r>
          </a:p>
          <a:p>
            <a:r>
              <a:rPr lang="en-US"/>
              <a:t>Instructions must be written in a way the computer can understand</a:t>
            </a:r>
          </a:p>
          <a:p>
            <a:r>
              <a:rPr lang="en-US"/>
              <a:t>Programming languages are used to write programs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688387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Usually there are several ways to put information into a variable.</a:t>
            </a:r>
          </a:p>
          <a:p>
            <a:pPr>
              <a:lnSpc>
                <a:spcPct val="90000"/>
              </a:lnSpc>
            </a:pPr>
            <a:r>
              <a:rPr lang="en-US"/>
              <a:t>The most common way is to use the equal sign (=).</a:t>
            </a:r>
          </a:p>
          <a:p>
            <a:pPr>
              <a:lnSpc>
                <a:spcPct val="90000"/>
              </a:lnSpc>
            </a:pPr>
            <a:r>
              <a:rPr lang="en-US"/>
              <a:t>X = Y + 7 means </a:t>
            </a:r>
            <a:r>
              <a:rPr lang="en-US" i="1"/>
              <a:t>take the value of Y, add 7, and put it into X</a:t>
            </a:r>
            <a:r>
              <a:rPr lang="en-US"/>
              <a:t>. </a:t>
            </a:r>
          </a:p>
          <a:p>
            <a:pPr>
              <a:lnSpc>
                <a:spcPct val="90000"/>
              </a:lnSpc>
            </a:pPr>
            <a:r>
              <a:rPr lang="en-US"/>
              <a:t>COUNT=COUNT + 2 means </a:t>
            </a:r>
            <a:r>
              <a:rPr lang="en-US" i="1"/>
              <a:t>take the current value of COUNT, add 2 to it, and make it the new value of COUNT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9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688387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Sometimes you must specify the type of data that will be placed in a variable.</a:t>
            </a:r>
          </a:p>
          <a:p>
            <a:pPr>
              <a:lnSpc>
                <a:spcPct val="90000"/>
              </a:lnSpc>
            </a:pPr>
            <a:r>
              <a:rPr lang="en-US" dirty="0"/>
              <a:t>Here are some examples of data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Numeric (numbers of all kinds)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String (text, “strings of letters”)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Boolean </a:t>
            </a:r>
            <a:r>
              <a:rPr lang="en-US" dirty="0"/>
              <a:t>(true/false)</a:t>
            </a:r>
          </a:p>
        </p:txBody>
      </p:sp>
    </p:spTree>
    <p:extLst>
      <p:ext uri="{BB962C8B-B14F-4D97-AF65-F5344CB8AC3E}">
        <p14:creationId xmlns:p14="http://schemas.microsoft.com/office/powerpoint/2010/main" val="326916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688387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Variables may be classified as </a:t>
            </a:r>
            <a:r>
              <a:rPr lang="en-US" i="1"/>
              <a:t>global</a:t>
            </a:r>
            <a:r>
              <a:rPr lang="en-US"/>
              <a:t> or </a:t>
            </a:r>
            <a:r>
              <a:rPr lang="en-US" i="1"/>
              <a:t>local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global</a:t>
            </a:r>
            <a:r>
              <a:rPr lang="en-US"/>
              <a:t> variable is one that can be shared by all parts of a program, including any functions or sub-programs.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local</a:t>
            </a:r>
            <a:r>
              <a:rPr lang="en-US"/>
              <a:t> variable is one that is used only within a certain part of the program, for example, only in one function or sub-program.</a:t>
            </a:r>
          </a:p>
        </p:txBody>
      </p:sp>
    </p:spTree>
    <p:extLst>
      <p:ext uri="{BB962C8B-B14F-4D97-AF65-F5344CB8AC3E}">
        <p14:creationId xmlns:p14="http://schemas.microsoft.com/office/powerpoint/2010/main" val="9758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Commands/Syntax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Programming languages are </a:t>
            </a:r>
            <a:r>
              <a:rPr lang="en-US" u="sng"/>
              <a:t>truly</a:t>
            </a:r>
            <a:r>
              <a:rPr lang="en-US"/>
              <a:t> languages.</a:t>
            </a:r>
          </a:p>
          <a:p>
            <a:r>
              <a:rPr lang="en-US"/>
              <a:t>They have rules about grammar, spelling, punctuation, etc.</a:t>
            </a:r>
          </a:p>
          <a:p>
            <a:r>
              <a:rPr lang="en-US"/>
              <a:t>You need to learn the rules of a programming language, just as you learned to speak and write English.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loop</a:t>
            </a:r>
            <a:r>
              <a:rPr lang="en-US"/>
              <a:t> is a repetition of all or part of the commands in a program.</a:t>
            </a:r>
          </a:p>
          <a:p>
            <a:r>
              <a:rPr lang="en-US"/>
              <a:t>A loop often has a counter (a variable) and continues to repeat a specified number of times.</a:t>
            </a:r>
          </a:p>
          <a:p>
            <a:r>
              <a:rPr lang="en-US"/>
              <a:t>A loop may also continue until a certain condition is met (e.g., until the end of a file or until a number reaches a set limit)</a:t>
            </a:r>
          </a:p>
        </p:txBody>
      </p:sp>
    </p:spTree>
    <p:extLst>
      <p:ext uri="{BB962C8B-B14F-4D97-AF65-F5344CB8AC3E}">
        <p14:creationId xmlns:p14="http://schemas.microsoft.com/office/powerpoint/2010/main" val="357082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saw a flowchart symbol for </a:t>
            </a:r>
            <a:r>
              <a:rPr lang="en-US" b="1"/>
              <a:t>decisions</a:t>
            </a:r>
            <a:r>
              <a:rPr lang="en-US"/>
              <a:t>.</a:t>
            </a:r>
          </a:p>
          <a:p>
            <a:r>
              <a:rPr lang="en-US"/>
              <a:t>A program often needs to decide whether something is true or false in order to see which way to continue.</a:t>
            </a:r>
          </a:p>
          <a:p>
            <a:r>
              <a:rPr lang="en-US"/>
              <a:t>Programs often use IF (or IF  THEN or IF THEN ELSE) statements to show a decision.</a:t>
            </a:r>
          </a:p>
        </p:txBody>
      </p:sp>
    </p:spTree>
    <p:extLst>
      <p:ext uri="{BB962C8B-B14F-4D97-AF65-F5344CB8AC3E}">
        <p14:creationId xmlns:p14="http://schemas.microsoft.com/office/powerpoint/2010/main" val="211043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IF statement always has a condition to check, often a comparison between a variable and a number.</a:t>
            </a:r>
          </a:p>
          <a:p>
            <a:pPr>
              <a:lnSpc>
                <a:spcPct val="90000"/>
              </a:lnSpc>
            </a:pPr>
            <a:r>
              <a:rPr lang="en-US"/>
              <a:t>The IF statement also must specify what to do if the condition/comparison is true.</a:t>
            </a:r>
          </a:p>
          <a:p>
            <a:pPr>
              <a:lnSpc>
                <a:spcPct val="90000"/>
              </a:lnSpc>
            </a:pPr>
            <a:r>
              <a:rPr lang="en-US"/>
              <a:t>These instructions (for “true”) may come after the word THEN, or they may simply be listed.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an IF THEN statement, when the condition is false, the program simply ignores the THEN commands and continues to the next line.</a:t>
            </a:r>
          </a:p>
          <a:p>
            <a:pPr>
              <a:lnSpc>
                <a:spcPct val="90000"/>
              </a:lnSpc>
            </a:pPr>
            <a:r>
              <a:rPr lang="en-US"/>
              <a:t>In an IF THEN ELSE statement, commands are given for both the true and false conditions.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688387" cy="4497387"/>
          </a:xfrm>
        </p:spPr>
        <p:txBody>
          <a:bodyPr/>
          <a:lstStyle/>
          <a:p>
            <a:r>
              <a:rPr lang="en-US" dirty="0"/>
              <a:t>In most programming languages, small sub-programs are used to perform some of the tasks.</a:t>
            </a:r>
          </a:p>
          <a:p>
            <a:r>
              <a:rPr lang="en-US" dirty="0"/>
              <a:t>These may be called functions, subroutines, handlers, or other such terms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2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688387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function</a:t>
            </a:r>
            <a:r>
              <a:rPr lang="en-US"/>
              <a:t> generally gets information from  the main program, performs some task, and returns information back to the program.</a:t>
            </a:r>
          </a:p>
          <a:p>
            <a:pPr>
              <a:lnSpc>
                <a:spcPct val="90000"/>
              </a:lnSpc>
            </a:pPr>
            <a:r>
              <a:rPr lang="en-US"/>
              <a:t>Functions follow the same rules of syntax,  etc. as the main program.</a:t>
            </a:r>
          </a:p>
          <a:p>
            <a:pPr>
              <a:lnSpc>
                <a:spcPct val="90000"/>
              </a:lnSpc>
            </a:pPr>
            <a:r>
              <a:rPr lang="en-US"/>
              <a:t>JavaScript code is primarily made of a series of functions.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158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programming?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the code (language) of a program has been written, it must be executed (run, started).</a:t>
            </a:r>
          </a:p>
          <a:p>
            <a:r>
              <a:rPr lang="en-US"/>
              <a:t>You may need to type the name of the program to start it, or use a word like RUN and the name of the program (in the old days, anyway).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Hints for Writing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“Code” means writing the program in the appropriate language</a:t>
            </a:r>
          </a:p>
          <a:p>
            <a:r>
              <a:rPr lang="en-US"/>
              <a:t>Be sure the code is exact (spelling, capitals/lower case, punctuation, etc).</a:t>
            </a:r>
          </a:p>
          <a:p>
            <a:r>
              <a:rPr lang="en-US"/>
              <a:t>Write part of the code, try it, then write more.</a:t>
            </a:r>
          </a:p>
        </p:txBody>
      </p:sp>
    </p:spTree>
    <p:extLst>
      <p:ext uri="{BB962C8B-B14F-4D97-AF65-F5344CB8AC3E}">
        <p14:creationId xmlns:p14="http://schemas.microsoft.com/office/powerpoint/2010/main" val="22304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“debug” means to try a program, then fix any mistakes.</a:t>
            </a:r>
          </a:p>
          <a:p>
            <a:pPr>
              <a:lnSpc>
                <a:spcPct val="90000"/>
              </a:lnSpc>
            </a:pPr>
            <a:r>
              <a:rPr lang="en-US" sz="2800"/>
              <a:t>Virtually no program works the first time you run it. There are just too many places to make errors.</a:t>
            </a:r>
          </a:p>
          <a:p>
            <a:pPr>
              <a:lnSpc>
                <a:spcPct val="90000"/>
              </a:lnSpc>
            </a:pPr>
            <a:r>
              <a:rPr lang="en-US" sz="2800"/>
              <a:t>When you are debugging a program, look for spelling and punctuation errors.</a:t>
            </a:r>
          </a:p>
          <a:p>
            <a:pPr>
              <a:lnSpc>
                <a:spcPct val="90000"/>
              </a:lnSpc>
            </a:pPr>
            <a:r>
              <a:rPr lang="en-US" sz="2800"/>
              <a:t>Fix one error at a time, then try the program again.</a:t>
            </a:r>
          </a:p>
          <a:p>
            <a:pPr>
              <a:lnSpc>
                <a:spcPct val="90000"/>
              </a:lnSpc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51273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Self-Check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computer program is…</a:t>
            </a:r>
          </a:p>
          <a:p>
            <a:pPr lvl="1"/>
            <a:r>
              <a:rPr lang="en-US"/>
              <a:t>A series of instructions to accomplish something</a:t>
            </a:r>
          </a:p>
          <a:p>
            <a:pPr lvl="1"/>
            <a:r>
              <a:rPr lang="en-US"/>
              <a:t>A TV show</a:t>
            </a:r>
          </a:p>
          <a:p>
            <a:pPr lvl="1"/>
            <a:r>
              <a:rPr lang="en-US"/>
              <a:t>Written in Egyptian hieroglyphics</a:t>
            </a:r>
          </a:p>
          <a:p>
            <a:pPr lvl="1"/>
            <a:r>
              <a:rPr lang="en-US"/>
              <a:t>Can be written any way you want to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38200" y="2438400"/>
            <a:ext cx="655320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Self-Check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computer program is…</a:t>
            </a:r>
          </a:p>
          <a:p>
            <a:pPr lvl="1"/>
            <a:r>
              <a:rPr lang="en-US"/>
              <a:t>A series of instructions to accomplish something</a:t>
            </a:r>
          </a:p>
          <a:p>
            <a:pPr lvl="1"/>
            <a:r>
              <a:rPr lang="en-US"/>
              <a:t>A TV show</a:t>
            </a:r>
          </a:p>
          <a:p>
            <a:pPr lvl="1"/>
            <a:r>
              <a:rPr lang="en-US"/>
              <a:t>Written in Egyptian hieroglyphics</a:t>
            </a:r>
          </a:p>
          <a:p>
            <a:pPr lvl="1"/>
            <a:r>
              <a:rPr lang="en-US"/>
              <a:t>Can be written any way you want to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Self-Check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“compile” a program means to…</a:t>
            </a:r>
          </a:p>
          <a:p>
            <a:pPr lvl="1"/>
            <a:r>
              <a:rPr lang="en-US"/>
              <a:t>Translate it into English</a:t>
            </a:r>
          </a:p>
          <a:p>
            <a:pPr lvl="1"/>
            <a:r>
              <a:rPr lang="en-US"/>
              <a:t>Translate it into binary code</a:t>
            </a:r>
          </a:p>
          <a:p>
            <a:pPr lvl="1"/>
            <a:r>
              <a:rPr lang="en-US"/>
              <a:t>Pile up the punch cards used for the program</a:t>
            </a:r>
          </a:p>
          <a:p>
            <a:pPr lvl="1"/>
            <a:r>
              <a:rPr lang="en-US"/>
              <a:t>Run the program as it was written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Self-Check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9375" cy="4037013"/>
          </a:xfrm>
        </p:spPr>
        <p:txBody>
          <a:bodyPr/>
          <a:lstStyle/>
          <a:p>
            <a:r>
              <a:rPr lang="en-US" dirty="0"/>
              <a:t>To “compile” a program means to…</a:t>
            </a:r>
          </a:p>
          <a:p>
            <a:pPr lvl="1"/>
            <a:r>
              <a:rPr lang="en-US" dirty="0"/>
              <a:t>Translate it into English</a:t>
            </a:r>
          </a:p>
          <a:p>
            <a:pPr lvl="1"/>
            <a:r>
              <a:rPr lang="en-US" dirty="0"/>
              <a:t>Translate it into binary code</a:t>
            </a:r>
          </a:p>
          <a:p>
            <a:pPr lvl="1"/>
            <a:r>
              <a:rPr lang="en-US" dirty="0"/>
              <a:t>Pile up the punch cards used for the program</a:t>
            </a:r>
          </a:p>
          <a:p>
            <a:pPr lvl="1"/>
            <a:r>
              <a:rPr lang="en-US" dirty="0"/>
              <a:t>Run the program as it was written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295400" y="2895600"/>
            <a:ext cx="4724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5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Self-Check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Pseudocode is…</a:t>
            </a:r>
          </a:p>
          <a:p>
            <a:pPr lvl="1"/>
            <a:r>
              <a:rPr lang="en-US"/>
              <a:t>The program as it is written in a programming language</a:t>
            </a:r>
          </a:p>
          <a:p>
            <a:pPr lvl="1"/>
            <a:r>
              <a:rPr lang="en-US"/>
              <a:t>The results of a program that makes secret codes</a:t>
            </a:r>
          </a:p>
          <a:p>
            <a:pPr lvl="1"/>
            <a:r>
              <a:rPr lang="en-US"/>
              <a:t>The logic of a program written in English</a:t>
            </a:r>
          </a:p>
          <a:p>
            <a:pPr lvl="1"/>
            <a:r>
              <a:rPr lang="en-US"/>
              <a:t>The logic of a program shown in a chart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3657600"/>
          </a:xfrm>
        </p:spPr>
        <p:txBody>
          <a:bodyPr/>
          <a:lstStyle/>
          <a:p>
            <a:r>
              <a:rPr lang="en-US"/>
              <a:t>Pseudocode is…</a:t>
            </a:r>
          </a:p>
          <a:p>
            <a:pPr lvl="1"/>
            <a:r>
              <a:rPr lang="en-US"/>
              <a:t>The program as it is written in a programming language</a:t>
            </a:r>
          </a:p>
          <a:p>
            <a:pPr lvl="1"/>
            <a:r>
              <a:rPr lang="en-US"/>
              <a:t>The results of a program that makes secret codes</a:t>
            </a:r>
          </a:p>
          <a:p>
            <a:pPr lvl="1"/>
            <a:r>
              <a:rPr lang="en-US"/>
              <a:t>The logic of a program written in English</a:t>
            </a:r>
          </a:p>
          <a:p>
            <a:pPr lvl="1"/>
            <a:r>
              <a:rPr lang="en-US"/>
              <a:t>The logic of a program shown in a chart</a:t>
            </a:r>
          </a:p>
          <a:p>
            <a:pPr lvl="1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Self-Check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295400" y="4191000"/>
            <a:ext cx="64008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4114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MATLAB- Chapter 1 -2</a:t>
            </a:r>
            <a:br>
              <a:rPr lang="en-US" sz="4000" b="1" dirty="0" smtClean="0"/>
            </a:br>
            <a:r>
              <a:rPr lang="en-US" sz="4000" b="1" dirty="0">
                <a:solidFill>
                  <a:schemeClr val="tx2"/>
                </a:solidFill>
              </a:rPr>
              <a:t>MATLAB is normally operated from within the MATLAB integrated development environment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(IDE).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94" y="152401"/>
            <a:ext cx="9006073" cy="671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programming language?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153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Set of commands that a computer has been “taught” to </a:t>
            </a:r>
            <a:r>
              <a:rPr lang="en-US" sz="2800" dirty="0" smtClean="0"/>
              <a:t>understand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Languages that look </a:t>
            </a:r>
            <a:r>
              <a:rPr lang="en-US" sz="2800" dirty="0" smtClean="0"/>
              <a:t>like “machine code” are called low level language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Other </a:t>
            </a:r>
            <a:r>
              <a:rPr lang="en-US" sz="2800" dirty="0"/>
              <a:t>languages look like English (“high level,” </a:t>
            </a:r>
            <a:r>
              <a:rPr lang="en-US" sz="2800" dirty="0" err="1" smtClean="0"/>
              <a:t>e.g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JavaScript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C++ and many </a:t>
            </a:r>
            <a:r>
              <a:rPr lang="en-US" sz="2200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73072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assignment statements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87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&lt;variable name&gt;=&lt;expression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 a=5*x;</a:t>
            </a:r>
            <a:endParaRPr lang="en-US" dirty="0"/>
          </a:p>
          <a:p>
            <a:r>
              <a:rPr lang="en-US" dirty="0" smtClean="0"/>
              <a:t> c= sin(x)  +</a:t>
            </a:r>
            <a:r>
              <a:rPr lang="en-US" dirty="0" err="1" smtClean="0"/>
              <a:t>exp</a:t>
            </a:r>
            <a:r>
              <a:rPr lang="en-US" dirty="0" smtClean="0"/>
              <a:t>(x)   </a:t>
            </a:r>
          </a:p>
          <a:p>
            <a:r>
              <a:rPr lang="en-US" b="1" dirty="0" smtClean="0"/>
              <a:t>Variable names </a:t>
            </a:r>
            <a:r>
              <a:rPr lang="en-US" b="1" dirty="0" smtClean="0">
                <a:sym typeface="Wingdings" pitchFamily="2" charset="2"/>
              </a:rPr>
              <a:t> </a:t>
            </a:r>
            <a:r>
              <a:rPr lang="en-US" dirty="0" smtClean="0"/>
              <a:t> </a:t>
            </a:r>
            <a:r>
              <a:rPr lang="en-US" dirty="0"/>
              <a:t>case-sensitive and must </a:t>
            </a:r>
            <a:r>
              <a:rPr lang="en-US" dirty="0" smtClean="0"/>
              <a:t>begin with </a:t>
            </a:r>
            <a:r>
              <a:rPr lang="en-US" dirty="0"/>
              <a:t>a letter. The name must be </a:t>
            </a:r>
            <a:r>
              <a:rPr lang="en-US" dirty="0" smtClean="0"/>
              <a:t>composed of </a:t>
            </a:r>
            <a:r>
              <a:rPr lang="en-US" dirty="0"/>
              <a:t>letters, numbers, and underscores; do not use other punctuation </a:t>
            </a:r>
            <a:r>
              <a:rPr lang="en-US" dirty="0" smtClean="0"/>
              <a:t>symbols.</a:t>
            </a:r>
          </a:p>
          <a:p>
            <a:r>
              <a:rPr lang="en-US" dirty="0" err="1"/>
              <a:t>xinit</a:t>
            </a:r>
            <a:r>
              <a:rPr lang="en-US" dirty="0"/>
              <a:t> </a:t>
            </a:r>
            <a:r>
              <a:rPr lang="en-US" dirty="0" smtClean="0"/>
              <a:t>  --------------------- okay</a:t>
            </a:r>
            <a:endParaRPr lang="en-US" dirty="0"/>
          </a:p>
          <a:p>
            <a:r>
              <a:rPr lang="en-US" dirty="0" err="1"/>
              <a:t>VRightInitial</a:t>
            </a:r>
            <a:r>
              <a:rPr lang="en-US" dirty="0"/>
              <a:t> </a:t>
            </a:r>
            <a:r>
              <a:rPr lang="en-US" dirty="0" smtClean="0"/>
              <a:t> ------------okay</a:t>
            </a:r>
            <a:endParaRPr lang="en-US" dirty="0"/>
          </a:p>
          <a:p>
            <a:r>
              <a:rPr lang="en-US" dirty="0" smtClean="0"/>
              <a:t>4You2do ----------------- </a:t>
            </a:r>
            <a:r>
              <a:rPr lang="en-US" dirty="0"/>
              <a:t>not okay</a:t>
            </a:r>
          </a:p>
          <a:p>
            <a:r>
              <a:rPr lang="en-US" dirty="0" smtClean="0"/>
              <a:t>Start-up ------------------ </a:t>
            </a:r>
            <a:r>
              <a:rPr lang="en-US" dirty="0"/>
              <a:t>not okay</a:t>
            </a:r>
          </a:p>
          <a:p>
            <a:r>
              <a:rPr lang="en-US" dirty="0" smtClean="0"/>
              <a:t>vector%1----------------- </a:t>
            </a:r>
            <a:r>
              <a:rPr lang="en-US" dirty="0"/>
              <a:t>not </a:t>
            </a:r>
            <a:r>
              <a:rPr lang="en-US" dirty="0" smtClean="0"/>
              <a:t>okay</a:t>
            </a:r>
          </a:p>
          <a:p>
            <a:r>
              <a:rPr lang="en-US" dirty="0" smtClean="0"/>
              <a:t>Vextor_1----------------- okay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2060"/>
                </a:solidFill>
              </a:rPr>
              <a:t>Variable types: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296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&gt;&gt; a=4; </a:t>
            </a:r>
            <a:r>
              <a:rPr lang="en-US" sz="2800" dirty="0" smtClean="0"/>
              <a:t>                                % </a:t>
            </a:r>
            <a:r>
              <a:rPr lang="en-US" sz="2800" dirty="0"/>
              <a:t>class </a:t>
            </a:r>
            <a:r>
              <a:rPr lang="en-US" sz="2800" dirty="0" smtClean="0"/>
              <a:t>double ..8bytes</a:t>
            </a:r>
            <a:endParaRPr lang="en-US" sz="2800" dirty="0"/>
          </a:p>
          <a:p>
            <a:r>
              <a:rPr lang="en-US" sz="2800" dirty="0"/>
              <a:t>&gt;&gt; </a:t>
            </a:r>
            <a:r>
              <a:rPr lang="en-US" sz="2800" dirty="0" err="1"/>
              <a:t>fname</a:t>
            </a:r>
            <a:r>
              <a:rPr lang="en-US" sz="2800" dirty="0"/>
              <a:t>='Robert'; </a:t>
            </a:r>
            <a:r>
              <a:rPr lang="en-US" sz="2800" dirty="0" smtClean="0"/>
              <a:t>          % </a:t>
            </a:r>
            <a:r>
              <a:rPr lang="en-US" sz="2800" dirty="0"/>
              <a:t>class </a:t>
            </a:r>
            <a:r>
              <a:rPr lang="en-US" sz="2800" dirty="0" smtClean="0"/>
              <a:t>char  …..2* </a:t>
            </a:r>
            <a:r>
              <a:rPr lang="en-US" sz="2800" dirty="0" err="1" smtClean="0"/>
              <a:t>num</a:t>
            </a:r>
            <a:r>
              <a:rPr lang="en-US" sz="2800" dirty="0" smtClean="0"/>
              <a:t> of char( 1byte)</a:t>
            </a:r>
            <a:endParaRPr lang="en-US" sz="2800" dirty="0"/>
          </a:p>
          <a:p>
            <a:r>
              <a:rPr lang="en-US" sz="2800" dirty="0"/>
              <a:t>&gt;&gt; temperature=101.2</a:t>
            </a:r>
            <a:r>
              <a:rPr lang="en-US" sz="2800" dirty="0" smtClean="0"/>
              <a:t>;     % </a:t>
            </a:r>
            <a:r>
              <a:rPr lang="en-US" sz="2800" dirty="0"/>
              <a:t>class </a:t>
            </a:r>
            <a:r>
              <a:rPr lang="en-US" sz="2800" dirty="0" smtClean="0"/>
              <a:t>double …8bytes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              [+</a:t>
            </a:r>
            <a:r>
              <a:rPr lang="en-US" sz="2800" dirty="0" err="1" smtClean="0"/>
              <a:t>ve</a:t>
            </a:r>
            <a:r>
              <a:rPr lang="en-US" sz="2800" dirty="0" smtClean="0"/>
              <a:t>:  (</a:t>
            </a:r>
            <a:r>
              <a:rPr lang="en-US" sz="2800" dirty="0"/>
              <a:t>0-2^64 </a:t>
            </a:r>
            <a:r>
              <a:rPr lang="en-US" sz="2800" dirty="0" smtClean="0"/>
              <a:t>), -</a:t>
            </a:r>
            <a:r>
              <a:rPr lang="en-US" sz="2800" dirty="0" err="1" smtClean="0"/>
              <a:t>ve</a:t>
            </a:r>
            <a:r>
              <a:rPr lang="en-US" sz="2800" dirty="0" smtClean="0"/>
              <a:t>: ( -2^32 2^32)] </a:t>
            </a:r>
            <a:endParaRPr lang="en-US" sz="2800" dirty="0"/>
          </a:p>
          <a:p>
            <a:r>
              <a:rPr lang="en-US" sz="2800" dirty="0"/>
              <a:t>&gt;&gt; </a:t>
            </a:r>
            <a:r>
              <a:rPr lang="en-US" sz="2800" dirty="0" err="1"/>
              <a:t>isDone</a:t>
            </a:r>
            <a:r>
              <a:rPr lang="en-US" sz="2800" dirty="0"/>
              <a:t>=true; </a:t>
            </a:r>
            <a:r>
              <a:rPr lang="en-US" sz="2800" dirty="0" smtClean="0"/>
              <a:t>                  % </a:t>
            </a:r>
            <a:r>
              <a:rPr lang="en-US" sz="2800" dirty="0"/>
              <a:t>class </a:t>
            </a:r>
            <a:r>
              <a:rPr lang="en-US" sz="2800" dirty="0" smtClean="0"/>
              <a:t>logical (</a:t>
            </a:r>
            <a:r>
              <a:rPr lang="en-US" sz="2800" dirty="0"/>
              <a:t>1</a:t>
            </a:r>
            <a:r>
              <a:rPr lang="en-US" sz="2800" dirty="0" smtClean="0"/>
              <a:t> byte)</a:t>
            </a:r>
          </a:p>
          <a:p>
            <a:pPr marL="0" indent="0" algn="ctr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Numbers and functions</a:t>
            </a:r>
          </a:p>
          <a:p>
            <a:r>
              <a:rPr lang="en-US" sz="2800" dirty="0" smtClean="0"/>
              <a:t>Large and  small numbers are represented in scientific notation: 6.23124567*10^23= 6.23124567e +23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-1.6031*10^-19 =  -1.6031e-19 </a:t>
            </a:r>
          </a:p>
          <a:p>
            <a:r>
              <a:rPr lang="en-US" sz="2800" dirty="0" smtClean="0"/>
              <a:t>Complex number : 2+2i</a:t>
            </a:r>
          </a:p>
          <a:p>
            <a:r>
              <a:rPr lang="en-US" sz="2800" dirty="0" smtClean="0"/>
              <a:t>Operations:   +,   -,    *,    /,   ^</a:t>
            </a:r>
          </a:p>
          <a:p>
            <a:r>
              <a:rPr lang="en-US" sz="2800" dirty="0" smtClean="0"/>
              <a:t>Functions: sin(x), </a:t>
            </a:r>
            <a:r>
              <a:rPr lang="en-US" sz="2800" dirty="0" err="1" smtClean="0"/>
              <a:t>cos</a:t>
            </a:r>
            <a:r>
              <a:rPr lang="en-US" sz="2800" dirty="0" smtClean="0"/>
              <a:t>(x), </a:t>
            </a:r>
            <a:r>
              <a:rPr lang="en-US" sz="2800" dirty="0" err="1" smtClean="0"/>
              <a:t>exp</a:t>
            </a:r>
            <a:r>
              <a:rPr lang="en-US" sz="2800" dirty="0" smtClean="0"/>
              <a:t>(x), log(x), abs(x), </a:t>
            </a:r>
            <a:r>
              <a:rPr lang="en-US" sz="2800" dirty="0" err="1" smtClean="0"/>
              <a:t>qrt</a:t>
            </a:r>
            <a:r>
              <a:rPr lang="en-US" sz="2800" dirty="0" smtClean="0"/>
              <a:t>(x), round(x), </a:t>
            </a:r>
            <a:r>
              <a:rPr lang="en-US" sz="2800" dirty="0" err="1" smtClean="0"/>
              <a:t>ciel</a:t>
            </a:r>
            <a:r>
              <a:rPr lang="en-US" sz="2800" dirty="0" smtClean="0"/>
              <a:t>(x), floor(x), rand(x)…Page (10)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Simple MATLAB scripts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Block Structure: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29094"/>
              </p:ext>
            </p:extLst>
          </p:nvPr>
        </p:nvGraphicFramePr>
        <p:xfrm>
          <a:off x="990600" y="2057400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Header block: % name of the program</a:t>
                      </a:r>
                      <a:r>
                        <a:rPr lang="en-US" sz="2400" baseline="0" dirty="0" smtClean="0"/>
                        <a:t> file….</a:t>
                      </a:r>
                    </a:p>
                    <a:p>
                      <a:pPr algn="l"/>
                      <a:r>
                        <a:rPr lang="en-US" sz="2400" baseline="0" dirty="0" smtClean="0"/>
                        <a:t>                          %  What does the program do …</a:t>
                      </a:r>
                    </a:p>
                    <a:p>
                      <a:pPr algn="l"/>
                      <a:r>
                        <a:rPr lang="en-US" sz="2400" baseline="0" dirty="0" smtClean="0"/>
                        <a:t>                           % name of the programmer…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Set of the input parameters with % comment</a:t>
                      </a:r>
                      <a:r>
                        <a:rPr lang="en-US" sz="2400" b="1" baseline="0" dirty="0" smtClean="0"/>
                        <a:t> </a:t>
                      </a:r>
                    </a:p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Set of calculations</a:t>
                      </a:r>
                    </a:p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Display or plot the results 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86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write a program to compute the potential, Kinetic energy  and the total energy of a point particle near the earth surface.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Variable workspace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shows the currently used variables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Clear </a:t>
            </a:r>
            <a:r>
              <a:rPr lang="en-US" dirty="0"/>
              <a:t>a v </a:t>
            </a:r>
            <a:r>
              <a:rPr lang="en-US" dirty="0" smtClean="0"/>
              <a:t>g:    clears </a:t>
            </a:r>
            <a:r>
              <a:rPr lang="en-US" dirty="0"/>
              <a:t>the </a:t>
            </a:r>
            <a:r>
              <a:rPr lang="en-US" dirty="0" smtClean="0"/>
              <a:t>variables a </a:t>
            </a:r>
            <a:r>
              <a:rPr lang="en-US" dirty="0"/>
              <a:t>v </a:t>
            </a:r>
            <a:r>
              <a:rPr lang="en-US" dirty="0" smtClean="0"/>
              <a:t>g from </a:t>
            </a:r>
            <a:r>
              <a:rPr lang="en-US" dirty="0"/>
              <a:t>the workspace</a:t>
            </a:r>
          </a:p>
          <a:p>
            <a:r>
              <a:rPr lang="en-US" dirty="0" smtClean="0"/>
              <a:t>Clear all:    </a:t>
            </a:r>
            <a:r>
              <a:rPr lang="en-US" dirty="0"/>
              <a:t>clears all variables from the workspace</a:t>
            </a:r>
          </a:p>
          <a:p>
            <a:r>
              <a:rPr lang="en-US" dirty="0" smtClean="0"/>
              <a:t>Who:      </a:t>
            </a:r>
            <a:r>
              <a:rPr lang="en-US" dirty="0"/>
              <a:t>lists the currently defined variables</a:t>
            </a:r>
          </a:p>
          <a:p>
            <a:r>
              <a:rPr lang="en-US" dirty="0" err="1" smtClean="0"/>
              <a:t>Whos</a:t>
            </a:r>
            <a:r>
              <a:rPr lang="en-US" dirty="0" smtClean="0"/>
              <a:t>:    displays </a:t>
            </a:r>
            <a:r>
              <a:rPr lang="en-US" dirty="0"/>
              <a:t>a detailed list of defined variables</a:t>
            </a:r>
          </a:p>
          <a:p>
            <a:r>
              <a:rPr lang="en-US" dirty="0" smtClean="0"/>
              <a:t>Save:      saves </a:t>
            </a:r>
            <a:r>
              <a:rPr lang="en-US" dirty="0"/>
              <a:t>the current workspace to the file called </a:t>
            </a:r>
            <a:r>
              <a:rPr lang="en-US" dirty="0" err="1"/>
              <a:t>matlab.mat</a:t>
            </a:r>
            <a:endParaRPr lang="en-US" dirty="0"/>
          </a:p>
          <a:p>
            <a:r>
              <a:rPr lang="en-US" dirty="0" smtClean="0"/>
              <a:t>Load:     </a:t>
            </a:r>
            <a:r>
              <a:rPr lang="en-US" dirty="0"/>
              <a:t>loads variables saved in </a:t>
            </a:r>
            <a:r>
              <a:rPr lang="en-US" dirty="0" err="1"/>
              <a:t>matlab.mat</a:t>
            </a:r>
            <a:r>
              <a:rPr lang="en-US" dirty="0"/>
              <a:t> into the current </a:t>
            </a:r>
            <a:r>
              <a:rPr lang="en-US" dirty="0" smtClean="0"/>
              <a:t>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52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Problem</a:t>
            </a:r>
            <a:r>
              <a:rPr lang="en-US" sz="3100" dirty="0"/>
              <a:t>: write a program to compute the potential, Kinetic energy  and the total energy of a point particle near the earth surface</a:t>
            </a:r>
            <a:r>
              <a:rPr lang="en-US" sz="3100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You will need to specify the acceleration due to gravity </a:t>
                </a:r>
                <a:r>
                  <a:rPr lang="en-US" i="1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/>
                  <a:t>, the particle’s </a:t>
                </a:r>
                <a:r>
                  <a:rPr lang="en-US" dirty="0" smtClean="0"/>
                  <a:t>mass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, position 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vy</a:t>
                </a:r>
                <a:r>
                  <a:rPr lang="en-US" dirty="0" smtClean="0"/>
                  <a:t>, </a:t>
                </a:r>
                <a:r>
                  <a:rPr lang="en-US" dirty="0"/>
                  <a:t>and velocity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. </a:t>
                </a:r>
                <a:r>
                  <a:rPr lang="en-US" dirty="0"/>
                  <a:t>From these things you can compute the relevant </a:t>
                </a:r>
                <a:r>
                  <a:rPr lang="en-US" dirty="0" smtClean="0"/>
                  <a:t>energies using </a:t>
                </a:r>
                <a:r>
                  <a:rPr lang="en-US" dirty="0"/>
                  <a:t>the formulas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𝒌𝒊𝒆𝒏𝒆𝒕𝒊𝒄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b="1" i="0" dirty="0" smtClean="0">
                    <a:solidFill>
                      <a:srgbClr val="002060"/>
                    </a:solidFill>
                    <a:latin typeface="+mj-lt"/>
                  </a:rPr>
                  <a:t>)^2</a:t>
                </a:r>
                <a:endParaRPr lang="en-US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𝒑𝒐𝒕𝒆𝒏𝒕𝒊𝒂𝒍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𝒎𝒈𝒚</m:t>
                    </m:r>
                  </m:oMath>
                </a14:m>
                <a:endParaRPr lang="en-US" b="1" dirty="0" smtClean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𝒕𝒐𝒕𝒂𝒍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𝒎𝒈𝒚</m:t>
                    </m:r>
                  </m:oMath>
                </a14:m>
                <a:endParaRPr lang="en-US" b="1" dirty="0" smtClean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 smtClean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b="-3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569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83" y="304800"/>
            <a:ext cx="65627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32" y="2809875"/>
            <a:ext cx="65246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939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program to calculate the equivalent resistance and the total current  for three resistors that are connected once in series and then in parallel. Vin =20 v, R1 = 1 </a:t>
            </a:r>
            <a:r>
              <a:rPr lang="en-US" dirty="0" err="1" smtClean="0"/>
              <a:t>Mohm</a:t>
            </a:r>
            <a:r>
              <a:rPr lang="en-US" dirty="0" smtClean="0"/>
              <a:t>, R2 = 10 </a:t>
            </a:r>
            <a:r>
              <a:rPr lang="en-US" dirty="0" err="1" smtClean="0"/>
              <a:t>Mohm</a:t>
            </a:r>
            <a:r>
              <a:rPr lang="en-US" dirty="0" smtClean="0"/>
              <a:t>, R3=30 </a:t>
            </a:r>
            <a:r>
              <a:rPr lang="en-US" dirty="0" err="1" smtClean="0"/>
              <a:t>Mohm</a:t>
            </a:r>
            <a:endParaRPr lang="en-US" dirty="0" smtClean="0"/>
          </a:p>
          <a:p>
            <a:r>
              <a:rPr lang="en-US" dirty="0" err="1" smtClean="0"/>
              <a:t>Req_series</a:t>
            </a:r>
            <a:r>
              <a:rPr lang="en-US" dirty="0" smtClean="0"/>
              <a:t>= R1+R2+R3</a:t>
            </a:r>
          </a:p>
          <a:p>
            <a:r>
              <a:rPr lang="en-US" dirty="0" smtClean="0"/>
              <a:t>1/</a:t>
            </a:r>
            <a:r>
              <a:rPr lang="en-US" dirty="0" err="1" smtClean="0"/>
              <a:t>Req_parallel</a:t>
            </a:r>
            <a:r>
              <a:rPr lang="en-US" dirty="0" smtClean="0"/>
              <a:t>= (1/R1 + 1/R2+ 1/R3 )</a:t>
            </a:r>
          </a:p>
          <a:p>
            <a:r>
              <a:rPr lang="en-US" dirty="0" smtClean="0"/>
              <a:t>Total current =Vin/</a:t>
            </a:r>
            <a:r>
              <a:rPr lang="en-US" dirty="0" err="1" smtClean="0"/>
              <a:t>Req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Chapter 2 Strings and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831114"/>
          </a:xfrm>
        </p:spPr>
        <p:txBody>
          <a:bodyPr/>
          <a:lstStyle/>
          <a:p>
            <a:r>
              <a:rPr lang="en-US" sz="2800" dirty="0" smtClean="0"/>
              <a:t>String can be entered directly by using single quotes. Ex: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= ’</a:t>
            </a:r>
            <a:r>
              <a:rPr lang="en-US" sz="2800" dirty="0" err="1" smtClean="0"/>
              <a:t>sam</a:t>
            </a:r>
            <a:r>
              <a:rPr lang="en-US" sz="2800" dirty="0" smtClean="0"/>
              <a:t>’;</a:t>
            </a:r>
          </a:p>
          <a:p>
            <a:r>
              <a:rPr lang="en-US" sz="2800" dirty="0" smtClean="0"/>
              <a:t>Strings can be concatenating,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&lt;new string&gt;=[&lt;string1&gt;, &lt;string2&gt;,…]</a:t>
            </a:r>
          </a:p>
          <a:p>
            <a:r>
              <a:rPr lang="en-US" sz="2800" dirty="0" smtClean="0"/>
              <a:t>List strings={ string1 ; string2;string2}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79087"/>
            <a:ext cx="8458200" cy="33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2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067800" cy="5897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disp</a:t>
            </a:r>
            <a:r>
              <a:rPr lang="en-US" sz="2800" dirty="0" smtClean="0"/>
              <a:t>  : used to display strings and data.</a:t>
            </a:r>
          </a:p>
          <a:p>
            <a:r>
              <a:rPr lang="en-US" sz="2800" dirty="0" smtClean="0"/>
              <a:t>Input: Prompt user for input and assign it to variable, ‘s’ is an option for string.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enu: return GUI </a:t>
            </a:r>
            <a:r>
              <a:rPr lang="en-US" sz="2800" dirty="0" err="1" smtClean="0"/>
              <a:t>menue</a:t>
            </a:r>
            <a:r>
              <a:rPr lang="en-US" sz="2800" dirty="0" smtClean="0"/>
              <a:t> and return a numerical value.</a:t>
            </a:r>
          </a:p>
          <a:p>
            <a:r>
              <a:rPr lang="en-US" dirty="0" smtClean="0"/>
              <a:t>Ex: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C= Input(‘Enter your name’ , ‘s’) </a:t>
            </a:r>
            <a:r>
              <a:rPr lang="en-US" sz="2400" dirty="0" smtClean="0"/>
              <a:t>% C is a string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A= Input</a:t>
            </a:r>
            <a:r>
              <a:rPr lang="en-US" sz="2400" b="1" dirty="0">
                <a:solidFill>
                  <a:srgbClr val="00B050"/>
                </a:solidFill>
              </a:rPr>
              <a:t>(‘Enter </a:t>
            </a:r>
            <a:r>
              <a:rPr lang="en-US" sz="2400" b="1" dirty="0" smtClean="0">
                <a:solidFill>
                  <a:srgbClr val="00B050"/>
                </a:solidFill>
              </a:rPr>
              <a:t>your </a:t>
            </a:r>
            <a:r>
              <a:rPr lang="en-US" sz="2400" b="1" dirty="0">
                <a:solidFill>
                  <a:srgbClr val="00B050"/>
                </a:solidFill>
              </a:rPr>
              <a:t>id  </a:t>
            </a:r>
            <a:r>
              <a:rPr lang="en-US" sz="2400" b="1" dirty="0" smtClean="0">
                <a:solidFill>
                  <a:srgbClr val="00B050"/>
                </a:solidFill>
              </a:rPr>
              <a:t>’)       </a:t>
            </a:r>
            <a:r>
              <a:rPr lang="en-US" sz="2400" dirty="0" smtClean="0"/>
              <a:t>% A is a numerical value 1, 2…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B= Menu(‘select’, ‘Math’, ‘Science’, MATLAB’) </a:t>
            </a:r>
            <a:r>
              <a:rPr lang="en-US" sz="2400" dirty="0" smtClean="0"/>
              <a:t>% B is 1 or 2 or 3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x</a:t>
            </a:r>
            <a:r>
              <a:rPr lang="en-US" sz="2400" b="1" dirty="0" smtClean="0">
                <a:solidFill>
                  <a:srgbClr val="00B050"/>
                </a:solidFill>
              </a:rPr>
              <a:t>= 10; y=20; 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d</a:t>
            </a:r>
            <a:r>
              <a:rPr lang="en-US" sz="2400" b="1" dirty="0" err="1" smtClean="0">
                <a:solidFill>
                  <a:srgbClr val="00B050"/>
                </a:solidFill>
              </a:rPr>
              <a:t>isp</a:t>
            </a:r>
            <a:r>
              <a:rPr lang="en-US" sz="2400" b="1" dirty="0" smtClean="0">
                <a:solidFill>
                  <a:srgbClr val="00B050"/>
                </a:solidFill>
              </a:rPr>
              <a:t> ( x)  </a:t>
            </a:r>
            <a:r>
              <a:rPr lang="en-US" sz="2400" dirty="0" smtClean="0"/>
              <a:t>% return 10 but </a:t>
            </a:r>
            <a:r>
              <a:rPr lang="en-US" sz="2400" dirty="0" err="1" smtClean="0"/>
              <a:t>disp</a:t>
            </a:r>
            <a:r>
              <a:rPr lang="en-US" sz="2400" dirty="0" smtClean="0"/>
              <a:t> (</a:t>
            </a:r>
            <a:r>
              <a:rPr lang="en-US" sz="2400" dirty="0" err="1" smtClean="0"/>
              <a:t>x,y</a:t>
            </a:r>
            <a:r>
              <a:rPr lang="en-US" sz="2400" dirty="0" smtClean="0"/>
              <a:t>) return error, too many arguments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d</a:t>
            </a:r>
            <a:r>
              <a:rPr lang="en-US" sz="2400" b="1" dirty="0" err="1" smtClean="0">
                <a:solidFill>
                  <a:srgbClr val="00B050"/>
                </a:solidFill>
              </a:rPr>
              <a:t>isp</a:t>
            </a:r>
            <a:r>
              <a:rPr lang="en-US" sz="2400" b="1" dirty="0" smtClean="0">
                <a:solidFill>
                  <a:srgbClr val="00B050"/>
                </a:solidFill>
              </a:rPr>
              <a:t> ([x, y])  </a:t>
            </a:r>
            <a:r>
              <a:rPr lang="en-US" sz="2400" dirty="0" smtClean="0"/>
              <a:t>% return   10, 20 easy but limited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9615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Vector: one dimensional array of data or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x=[ 10, 20, 30] 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00B050"/>
                </a:solidFill>
              </a:rPr>
              <a:t>x= [ 10 20 30]</a:t>
            </a:r>
            <a:r>
              <a:rPr lang="en-US" sz="2800" dirty="0" smtClean="0"/>
              <a:t>,   % return one row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y=[ </a:t>
            </a:r>
            <a:r>
              <a:rPr lang="en-US" sz="2800" dirty="0" smtClean="0">
                <a:solidFill>
                  <a:srgbClr val="00B050"/>
                </a:solidFill>
              </a:rPr>
              <a:t>1; 2; 3]                                         </a:t>
            </a:r>
            <a:r>
              <a:rPr lang="en-US" sz="2800" dirty="0" smtClean="0"/>
              <a:t>% return one column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Z=[x, y]       </a:t>
            </a:r>
            <a:r>
              <a:rPr lang="en-US" sz="2800" dirty="0" smtClean="0"/>
              <a:t>% concatenate arrays   z[10, 20, 30, 1,2,3]  </a:t>
            </a:r>
          </a:p>
          <a:p>
            <a:r>
              <a:rPr lang="en-US" sz="2800" dirty="0" smtClean="0"/>
              <a:t>Vector operations ( add, sub, div, </a:t>
            </a:r>
            <a:r>
              <a:rPr lang="en-US" sz="2800" dirty="0" err="1" smtClean="0"/>
              <a:t>mul</a:t>
            </a:r>
            <a:r>
              <a:rPr lang="en-US" sz="2800" dirty="0" smtClean="0"/>
              <a:t>, transpose) 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o</a:t>
            </a:r>
            <a:r>
              <a:rPr lang="en-US" sz="2800" dirty="0" smtClean="0">
                <a:solidFill>
                  <a:srgbClr val="00B050"/>
                </a:solidFill>
              </a:rPr>
              <a:t>nes(1,5)</a:t>
            </a:r>
            <a:r>
              <a:rPr lang="en-US" sz="2800" dirty="0" smtClean="0"/>
              <a:t>  % returns 1 1 1 1 1</a:t>
            </a:r>
          </a:p>
          <a:p>
            <a:r>
              <a:rPr lang="en-US" sz="2800" dirty="0">
                <a:solidFill>
                  <a:srgbClr val="00B050"/>
                </a:solidFill>
              </a:rPr>
              <a:t>z</a:t>
            </a:r>
            <a:r>
              <a:rPr lang="en-US" sz="2800" dirty="0" smtClean="0">
                <a:solidFill>
                  <a:srgbClr val="00B050"/>
                </a:solidFill>
              </a:rPr>
              <a:t>eros(1,3)</a:t>
            </a:r>
            <a:r>
              <a:rPr lang="en-US" sz="2800" dirty="0" smtClean="0"/>
              <a:t> % returns 0 0 0 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r</a:t>
            </a:r>
            <a:r>
              <a:rPr lang="en-US" sz="2800" dirty="0" err="1" smtClean="0">
                <a:solidFill>
                  <a:srgbClr val="00B050"/>
                </a:solidFill>
              </a:rPr>
              <a:t>v</a:t>
            </a:r>
            <a:r>
              <a:rPr lang="en-US" sz="2800" dirty="0" smtClean="0">
                <a:solidFill>
                  <a:srgbClr val="00B050"/>
                </a:solidFill>
              </a:rPr>
              <a:t>=rand(1,5); </a:t>
            </a:r>
            <a:r>
              <a:rPr lang="en-US" sz="2800" dirty="0" err="1" smtClean="0">
                <a:solidFill>
                  <a:srgbClr val="00B050"/>
                </a:solidFill>
              </a:rPr>
              <a:t>disp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</a:rPr>
              <a:t>rv</a:t>
            </a:r>
            <a:r>
              <a:rPr lang="en-US" sz="2800" dirty="0" smtClean="0">
                <a:solidFill>
                  <a:srgbClr val="00B050"/>
                </a:solidFill>
              </a:rPr>
              <a:t>) </a:t>
            </a:r>
            <a:r>
              <a:rPr lang="en-US" sz="2800" dirty="0" smtClean="0"/>
              <a:t>% returns 5 random values.</a:t>
            </a:r>
          </a:p>
          <a:p>
            <a:r>
              <a:rPr lang="en-US" sz="2800" dirty="0" err="1" smtClean="0">
                <a:solidFill>
                  <a:srgbClr val="00B050"/>
                </a:solidFill>
              </a:rPr>
              <a:t>Rv</a:t>
            </a:r>
            <a:r>
              <a:rPr lang="en-US" sz="2800" dirty="0" smtClean="0">
                <a:solidFill>
                  <a:srgbClr val="00B050"/>
                </a:solidFill>
              </a:rPr>
              <a:t>=</a:t>
            </a:r>
            <a:r>
              <a:rPr lang="en-US" sz="2800" dirty="0" err="1" smtClean="0">
                <a:solidFill>
                  <a:srgbClr val="00B050"/>
                </a:solidFill>
              </a:rPr>
              <a:t>randi</a:t>
            </a:r>
            <a:r>
              <a:rPr lang="en-US" sz="2800" dirty="0" smtClean="0">
                <a:solidFill>
                  <a:srgbClr val="00B050"/>
                </a:solidFill>
              </a:rPr>
              <a:t>(3,1,5)</a:t>
            </a:r>
            <a:r>
              <a:rPr lang="en-US" sz="2800" dirty="0" smtClean="0"/>
              <a:t>  % generate 5 random between 1 and 3</a:t>
            </a:r>
          </a:p>
          <a:p>
            <a:r>
              <a:rPr lang="en-US" sz="2800" dirty="0" smtClean="0"/>
              <a:t>The followings create arrays:</a:t>
            </a:r>
          </a:p>
          <a:p>
            <a:r>
              <a:rPr lang="en-US" sz="2800" dirty="0" err="1" smtClean="0">
                <a:solidFill>
                  <a:srgbClr val="002060"/>
                </a:solidFill>
              </a:rPr>
              <a:t>Var</a:t>
            </a:r>
            <a:r>
              <a:rPr lang="en-US" sz="2800" dirty="0" smtClean="0">
                <a:solidFill>
                  <a:srgbClr val="002060"/>
                </a:solidFill>
              </a:rPr>
              <a:t>= </a:t>
            </a:r>
            <a:r>
              <a:rPr lang="en-US" sz="2800" dirty="0" err="1" smtClean="0">
                <a:solidFill>
                  <a:srgbClr val="002060"/>
                </a:solidFill>
              </a:rPr>
              <a:t>linspace</a:t>
            </a:r>
            <a:r>
              <a:rPr lang="en-US" sz="2800" dirty="0" smtClean="0">
                <a:solidFill>
                  <a:srgbClr val="002060"/>
                </a:solidFill>
              </a:rPr>
              <a:t> ( initial value, final value, number of point)</a:t>
            </a:r>
          </a:p>
          <a:p>
            <a:r>
              <a:rPr lang="en-US" sz="2800" dirty="0" err="1" smtClean="0">
                <a:solidFill>
                  <a:srgbClr val="002060"/>
                </a:solidFill>
              </a:rPr>
              <a:t>Var</a:t>
            </a:r>
            <a:r>
              <a:rPr lang="en-US" sz="2800" dirty="0" smtClean="0">
                <a:solidFill>
                  <a:srgbClr val="002060"/>
                </a:solidFill>
              </a:rPr>
              <a:t> =Initial value: step: final value  </a:t>
            </a:r>
            <a:r>
              <a:rPr lang="en-US" sz="2800" dirty="0" smtClean="0"/>
              <a:t>% returns array of  data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Var1= function(</a:t>
            </a:r>
            <a:r>
              <a:rPr lang="en-US" sz="2800" dirty="0" err="1" smtClean="0">
                <a:solidFill>
                  <a:srgbClr val="002060"/>
                </a:solidFill>
              </a:rPr>
              <a:t>Var</a:t>
            </a:r>
            <a:r>
              <a:rPr lang="en-US" sz="2800" dirty="0" smtClean="0">
                <a:solidFill>
                  <a:srgbClr val="002060"/>
                </a:solidFill>
              </a:rPr>
              <a:t>)              </a:t>
            </a:r>
            <a:r>
              <a:rPr lang="en-US" sz="2800" dirty="0" smtClean="0"/>
              <a:t>% implement function on array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write a program?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Decide what steps are needed to complete the task</a:t>
            </a:r>
          </a:p>
          <a:p>
            <a:r>
              <a:rPr lang="en-US" sz="2800"/>
              <a:t>Write the steps in </a:t>
            </a:r>
            <a:r>
              <a:rPr lang="en-US" sz="2800" i="1"/>
              <a:t>pseudocode</a:t>
            </a:r>
            <a:r>
              <a:rPr lang="en-US" sz="2800"/>
              <a:t> (written in English) or as a </a:t>
            </a:r>
            <a:r>
              <a:rPr lang="en-US" sz="2800" i="1"/>
              <a:t>flowchart </a:t>
            </a:r>
            <a:r>
              <a:rPr lang="en-US" sz="2800"/>
              <a:t>(graphic symbols)</a:t>
            </a:r>
          </a:p>
          <a:p>
            <a:r>
              <a:rPr lang="en-US" sz="2800"/>
              <a:t>Translate into the programming language</a:t>
            </a:r>
          </a:p>
          <a:p>
            <a:r>
              <a:rPr lang="en-US" sz="2800"/>
              <a:t>Try out the program and “debug” it (fix if necessary)</a:t>
            </a:r>
          </a:p>
        </p:txBody>
      </p:sp>
    </p:spTree>
    <p:extLst>
      <p:ext uri="{BB962C8B-B14F-4D97-AF65-F5344CB8AC3E}">
        <p14:creationId xmlns:p14="http://schemas.microsoft.com/office/powerpoint/2010/main" val="1491619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functions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924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Scaler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Multiplication: 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Element-by-element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multiplication or division of vectors with vectors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      	c=v1.*v2             v1 and v2 must be the same size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                                              and shape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 		c=v1./v2             v1 and v2 must be the same size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                                              and shape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Element-by-element exponentiation  c=v.^2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Element-by-element requires ‘dot’ :  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           </a:t>
            </a:r>
            <a:r>
              <a:rPr lang="en-US" sz="4800" dirty="0">
                <a:solidFill>
                  <a:srgbClr val="FF0000"/>
                </a:solidFill>
                <a:latin typeface="Arial" charset="0"/>
                <a:cs typeface="Arial" charset="0"/>
              </a:rPr>
              <a:t>.*     ./   .^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Vector-vector multiplication</a:t>
            </a:r>
          </a:p>
        </p:txBody>
      </p:sp>
      <p:sp>
        <p:nvSpPr>
          <p:cNvPr id="85001" name="Content Placeholder 2"/>
          <p:cNvSpPr>
            <a:spLocks noGrp="1"/>
          </p:cNvSpPr>
          <p:nvPr>
            <p:ph idx="1"/>
          </p:nvPr>
        </p:nvSpPr>
        <p:spPr>
          <a:xfrm>
            <a:off x="609600" y="1493837"/>
            <a:ext cx="8229600" cy="46783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If (and only if) two arrays have a size compatible with matrix multiplication, then MATLAB interprets a*b as matrix multiplication.</a:t>
            </a:r>
          </a:p>
          <a:p>
            <a:pPr lvl="3">
              <a:buFont typeface="Arial" charset="0"/>
              <a:buNone/>
            </a:pPr>
            <a:endParaRPr lang="es-E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&gt;&gt; v=[1; 2; 3];</a:t>
            </a:r>
          </a:p>
          <a:p>
            <a:pPr lvl="2">
              <a:buFont typeface="Arial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&gt;&gt; w=[4; 5; 6];</a:t>
            </a:r>
          </a:p>
          <a:p>
            <a:pPr lvl="2">
              <a:buFont typeface="Arial" charset="0"/>
              <a:buNone/>
            </a:pPr>
            <a:r>
              <a:rPr lang="es-ES" sz="2000" dirty="0" smtClean="0">
                <a:latin typeface="Arial" charset="0"/>
                <a:cs typeface="Arial" charset="0"/>
              </a:rPr>
              <a:t>&gt;&gt; y=v*w'</a:t>
            </a:r>
          </a:p>
          <a:p>
            <a:pPr lvl="2">
              <a:buFont typeface="Arial" charset="0"/>
              <a:buNone/>
            </a:pPr>
            <a:r>
              <a:rPr lang="es-ES" sz="2000" dirty="0" smtClean="0">
                <a:latin typeface="Arial" charset="0"/>
                <a:cs typeface="Arial" charset="0"/>
              </a:rPr>
              <a:t>y =</a:t>
            </a:r>
          </a:p>
          <a:p>
            <a:pPr lvl="2">
              <a:buFont typeface="Arial" charset="0"/>
              <a:buNone/>
            </a:pPr>
            <a:r>
              <a:rPr lang="es-ES" sz="2000" dirty="0" smtClean="0">
                <a:latin typeface="Arial" charset="0"/>
                <a:cs typeface="Arial" charset="0"/>
              </a:rPr>
              <a:t>     4     5     6</a:t>
            </a:r>
          </a:p>
          <a:p>
            <a:pPr lvl="2">
              <a:buFont typeface="Arial" charset="0"/>
              <a:buNone/>
            </a:pPr>
            <a:r>
              <a:rPr lang="es-ES" sz="2000" dirty="0" smtClean="0">
                <a:latin typeface="Arial" charset="0"/>
                <a:cs typeface="Arial" charset="0"/>
              </a:rPr>
              <a:t>     8    10    12</a:t>
            </a:r>
          </a:p>
          <a:p>
            <a:pPr lvl="2">
              <a:buFont typeface="Arial" charset="0"/>
              <a:buNone/>
            </a:pPr>
            <a:r>
              <a:rPr lang="es-ES" sz="2000" dirty="0" smtClean="0">
                <a:latin typeface="Arial" charset="0"/>
                <a:cs typeface="Arial" charset="0"/>
              </a:rPr>
              <a:t>    12    15    18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300663" y="3124200"/>
          <a:ext cx="2346325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1663700" imgH="2133600" progId="Equation.DSMT4">
                  <p:embed/>
                </p:oleObj>
              </mc:Choice>
              <mc:Fallback>
                <p:oleObj name="Equation" r:id="rId4" imgW="1663700" imgH="213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3124200"/>
                        <a:ext cx="2346325" cy="300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37018" y="3048000"/>
            <a:ext cx="3352800" cy="327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3048000"/>
            <a:ext cx="3352800" cy="327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004" name="TextBox 8"/>
          <p:cNvSpPr txBox="1">
            <a:spLocks noChangeArrowheads="1"/>
          </p:cNvSpPr>
          <p:nvPr/>
        </p:nvSpPr>
        <p:spPr bwMode="auto">
          <a:xfrm>
            <a:off x="3581400" y="3048000"/>
            <a:ext cx="96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MATLAB</a:t>
            </a:r>
          </a:p>
        </p:txBody>
      </p:sp>
      <p:sp>
        <p:nvSpPr>
          <p:cNvPr id="85005" name="TextBox 9"/>
          <p:cNvSpPr txBox="1">
            <a:spLocks noChangeArrowheads="1"/>
          </p:cNvSpPr>
          <p:nvPr/>
        </p:nvSpPr>
        <p:spPr bwMode="auto">
          <a:xfrm>
            <a:off x="7620000" y="3048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Math</a:t>
            </a:r>
          </a:p>
        </p:txBody>
      </p:sp>
      <p:sp>
        <p:nvSpPr>
          <p:cNvPr id="85006" name="TextBox 10"/>
          <p:cNvSpPr txBox="1">
            <a:spLocks noChangeArrowheads="1"/>
          </p:cNvSpPr>
          <p:nvPr/>
        </p:nvSpPr>
        <p:spPr bwMode="auto">
          <a:xfrm>
            <a:off x="7065241" y="5449887"/>
            <a:ext cx="1517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outer product</a:t>
            </a:r>
          </a:p>
          <a:p>
            <a:r>
              <a:rPr lang="en-US" dirty="0">
                <a:solidFill>
                  <a:schemeClr val="accent1"/>
                </a:solidFill>
              </a:rPr>
              <a:t>direct product</a:t>
            </a:r>
          </a:p>
        </p:txBody>
      </p:sp>
      <p:sp>
        <p:nvSpPr>
          <p:cNvPr id="850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FCC896-2C26-4C93-B345-15B2D98B94E9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5600" dirty="0" smtClean="0"/>
                  <a:t>         </a:t>
                </a:r>
                <a:r>
                  <a:rPr lang="en-US" sz="7200" dirty="0" smtClean="0"/>
                  <a:t>Exercises: </a:t>
                </a:r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sz="7200" dirty="0" smtClean="0"/>
                  <a:t>1- Write a program to create password: last name +first letter of your first </a:t>
                </a:r>
                <a:r>
                  <a:rPr lang="en-US" sz="7200" dirty="0" err="1" smtClean="0"/>
                  <a:t>name+birthdate</a:t>
                </a:r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sz="7200" dirty="0"/>
                  <a:t>2</a:t>
                </a:r>
                <a:r>
                  <a:rPr lang="en-US" sz="7200" dirty="0" smtClean="0"/>
                  <a:t>-Enter </a:t>
                </a:r>
                <a:r>
                  <a:rPr lang="en-US" sz="7200" dirty="0" smtClean="0"/>
                  <a:t>a list of names as a vector and sort them.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3- </a:t>
                </a:r>
                <a:r>
                  <a:rPr lang="en-US" sz="7200" dirty="0" smtClean="0"/>
                  <a:t>Enter 20 numbers  that are spaced equally with 4</a:t>
                </a:r>
                <a:br>
                  <a:rPr lang="en-US" sz="7200" dirty="0" smtClean="0"/>
                </a:br>
                <a:r>
                  <a:rPr lang="en-US" sz="7200" dirty="0" smtClean="0"/>
                  <a:t>4-Enter </a:t>
                </a:r>
                <a:r>
                  <a:rPr lang="en-US" sz="7200" dirty="0" smtClean="0"/>
                  <a:t>arrays of 10 names of students, their ID number, grades . Display the results</a:t>
                </a:r>
              </a:p>
              <a:p>
                <a:pPr marL="0" indent="0">
                  <a:buNone/>
                </a:pPr>
                <a:r>
                  <a:rPr lang="en-US" sz="7200" dirty="0"/>
                  <a:t> </a:t>
                </a:r>
                <a:r>
                  <a:rPr lang="en-US" sz="7200" dirty="0" smtClean="0"/>
                  <a:t>    with the average grade as table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 </a:t>
                </a:r>
                <a:r>
                  <a:rPr lang="en-US" sz="7200" dirty="0" smtClean="0"/>
                  <a:t>5 </a:t>
                </a:r>
                <a:r>
                  <a:rPr lang="en-US" sz="7200" dirty="0" smtClean="0"/>
                  <a:t>- Find the unit vector (UV) for 4 dimensional  vector where  UV =V/|V|, where </a:t>
                </a:r>
              </a:p>
              <a:p>
                <a:pPr marL="0" indent="0">
                  <a:buNone/>
                </a:pPr>
                <a:r>
                  <a:rPr lang="en-US" sz="7200" dirty="0"/>
                  <a:t> </a:t>
                </a:r>
                <a:r>
                  <a:rPr lang="en-US" sz="7200" dirty="0" smtClean="0"/>
                  <a:t>    |V|=  </a:t>
                </a:r>
                <a:r>
                  <a:rPr lang="en-US" sz="7200" dirty="0" err="1" smtClean="0"/>
                  <a:t>sqrt</a:t>
                </a:r>
                <a:r>
                  <a:rPr lang="en-US" sz="72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7200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z="7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7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7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7200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sz="7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7200" b="0" i="1" smtClean="0">
                        <a:latin typeface="Cambria Math"/>
                      </a:rPr>
                      <m:t>….)</m:t>
                    </m:r>
                  </m:oMath>
                </a14:m>
                <a:endParaRPr lang="en-US" sz="7200" dirty="0" smtClean="0"/>
              </a:p>
              <a:p>
                <a:pPr marL="0" indent="0">
                  <a:buNone/>
                </a:pPr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sz="7200" dirty="0" smtClean="0"/>
                  <a:t> </a:t>
                </a:r>
                <a:r>
                  <a:rPr lang="en-US" sz="7200" dirty="0" smtClean="0"/>
                  <a:t>6-    </a:t>
                </a:r>
                <a:r>
                  <a:rPr lang="en-US" sz="7200" dirty="0" smtClean="0"/>
                  <a:t>If </a:t>
                </a:r>
                <a:r>
                  <a:rPr lang="en-US" sz="7200" dirty="0"/>
                  <a:t>a=2-3i, b= </a:t>
                </a:r>
                <a:r>
                  <a:rPr lang="en-US" sz="7200" dirty="0" smtClean="0"/>
                  <a:t>4+I, what is the output display for :</a:t>
                </a:r>
              </a:p>
              <a:p>
                <a:r>
                  <a:rPr lang="en-US" sz="7200" dirty="0"/>
                  <a:t> </a:t>
                </a:r>
                <a:r>
                  <a:rPr lang="en-US" sz="7200" dirty="0" smtClean="0"/>
                  <a:t>  result for a/b, a*b,  </a:t>
                </a:r>
                <a:r>
                  <a:rPr lang="en-US" sz="7200" dirty="0" err="1" smtClean="0"/>
                  <a:t>a+b</a:t>
                </a:r>
                <a:r>
                  <a:rPr lang="en-US" sz="7200" dirty="0" smtClean="0"/>
                  <a:t>, absolute (a), 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 </a:t>
                </a:r>
              </a:p>
              <a:p>
                <a:r>
                  <a:rPr lang="en-US" sz="7200" dirty="0" smtClean="0"/>
                  <a:t>s</a:t>
                </a:r>
                <a:r>
                  <a:rPr lang="en-US" sz="7200" dirty="0"/>
                  <a:t>='</a:t>
                </a:r>
                <a:r>
                  <a:rPr lang="en-US" sz="7200" dirty="0" err="1"/>
                  <a:t>BusterArmstrong</a:t>
                </a:r>
                <a:r>
                  <a:rPr lang="en-US" sz="7200" dirty="0"/>
                  <a:t>'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      </a:t>
                </a:r>
                <a:r>
                  <a:rPr lang="en-US" sz="7200" dirty="0" err="1" smtClean="0"/>
                  <a:t>disp</a:t>
                </a:r>
                <a:r>
                  <a:rPr lang="en-US" sz="7200" dirty="0"/>
                  <a:t>([upper(s(6)),s(2:4), ' well</a:t>
                </a:r>
                <a:r>
                  <a:rPr lang="en-US" sz="7200" dirty="0" smtClean="0"/>
                  <a:t>.'])</a:t>
                </a:r>
              </a:p>
              <a:p>
                <a:pPr marL="0" indent="0">
                  <a:buNone/>
                </a:pPr>
                <a:endParaRPr lang="en-US" sz="7200" dirty="0"/>
              </a:p>
              <a:p>
                <a:pPr marL="0" indent="0">
                  <a:buNone/>
                </a:pPr>
                <a:r>
                  <a:rPr lang="en-US" sz="7200" dirty="0" smtClean="0">
                    <a:latin typeface="Arial" charset="0"/>
                    <a:cs typeface="Arial" charset="0"/>
                  </a:rPr>
                  <a:t>    </a:t>
                </a:r>
                <a:r>
                  <a:rPr lang="en-US" sz="7200" dirty="0" err="1" smtClean="0">
                    <a:latin typeface="Arial" charset="0"/>
                    <a:cs typeface="Arial" charset="0"/>
                  </a:rPr>
                  <a:t>disp</a:t>
                </a:r>
                <a:r>
                  <a:rPr lang="en-US" sz="7200" dirty="0">
                    <a:latin typeface="Arial" charset="0"/>
                    <a:cs typeface="Arial" charset="0"/>
                  </a:rPr>
                  <a:t>(['My ',lower(s(7:9)),' </a:t>
                </a:r>
                <a:r>
                  <a:rPr lang="en-US" sz="7200" dirty="0" err="1">
                    <a:latin typeface="Arial" charset="0"/>
                    <a:cs typeface="Arial" charset="0"/>
                  </a:rPr>
                  <a:t>is',lower</a:t>
                </a:r>
                <a:r>
                  <a:rPr lang="en-US" sz="7200" dirty="0">
                    <a:latin typeface="Arial" charset="0"/>
                    <a:cs typeface="Arial" charset="0"/>
                  </a:rPr>
                  <a:t>(s(1:5)),'d</a:t>
                </a:r>
                <a:r>
                  <a:rPr lang="en-US" sz="7200" dirty="0" smtClean="0">
                    <a:latin typeface="Arial" charset="0"/>
                    <a:cs typeface="Arial" charset="0"/>
                  </a:rPr>
                  <a:t>!']);</a:t>
                </a:r>
                <a:endParaRPr lang="en-US" sz="7200" dirty="0" smtClean="0"/>
              </a:p>
              <a:p>
                <a:endParaRPr lang="en-US" sz="7200" dirty="0"/>
              </a:p>
              <a:p>
                <a:r>
                  <a:rPr lang="en-US" sz="7200" dirty="0" smtClean="0">
                    <a:latin typeface="Arial" charset="0"/>
                    <a:cs typeface="Arial" charset="0"/>
                  </a:rPr>
                  <a:t>v=42.4</a:t>
                </a:r>
                <a:r>
                  <a:rPr lang="en-US" sz="7200" dirty="0">
                    <a:latin typeface="Arial" charset="0"/>
                    <a:cs typeface="Arial" charset="0"/>
                  </a:rPr>
                  <a:t>;  % velocity (m/s)</a:t>
                </a:r>
              </a:p>
              <a:p>
                <a:pPr marL="0" lvl="3" indent="0">
                  <a:buNone/>
                </a:pPr>
                <a:r>
                  <a:rPr lang="en-US" sz="7200" dirty="0" smtClean="0">
                    <a:latin typeface="Arial" charset="0"/>
                    <a:cs typeface="Arial" charset="0"/>
                  </a:rPr>
                  <a:t>      </a:t>
                </a:r>
                <a:r>
                  <a:rPr lang="en-US" sz="7200" dirty="0" err="1" smtClean="0">
                    <a:latin typeface="Arial" charset="0"/>
                    <a:cs typeface="Arial" charset="0"/>
                  </a:rPr>
                  <a:t>disp</a:t>
                </a:r>
                <a:r>
                  <a:rPr lang="en-US" sz="7200" dirty="0">
                    <a:latin typeface="Arial" charset="0"/>
                    <a:cs typeface="Arial" charset="0"/>
                  </a:rPr>
                  <a:t>([‘v= ', num2str(v), ' m/s</a:t>
                </a:r>
                <a:r>
                  <a:rPr lang="en-US" sz="7200" dirty="0" smtClean="0">
                    <a:latin typeface="Arial" charset="0"/>
                    <a:cs typeface="Arial" charset="0"/>
                  </a:rPr>
                  <a:t>']);</a:t>
                </a:r>
              </a:p>
              <a:p>
                <a:pPr marL="0" lvl="3" indent="0">
                  <a:buNone/>
                </a:pPr>
                <a:endParaRPr lang="en-US" sz="7200" dirty="0">
                  <a:latin typeface="Arial" charset="0"/>
                  <a:cs typeface="Arial" charset="0"/>
                </a:endParaRPr>
              </a:p>
              <a:p>
                <a:r>
                  <a:rPr lang="en-US" sz="7200" dirty="0" smtClean="0"/>
                  <a:t>Write a code to display : </a:t>
                </a:r>
                <a:r>
                  <a:rPr lang="en-US" sz="7200" dirty="0"/>
                  <a:t>Beam length= 10.2 </a:t>
                </a:r>
                <a:r>
                  <a:rPr lang="en-US" sz="7200" dirty="0" smtClean="0"/>
                  <a:t>m</a:t>
                </a:r>
              </a:p>
              <a:p>
                <a:pPr marL="0" indent="0">
                  <a:buNone/>
                </a:pPr>
                <a:r>
                  <a:rPr lang="en-US" sz="7200" dirty="0"/>
                  <a:t>7</a:t>
                </a:r>
                <a:r>
                  <a:rPr lang="en-US" sz="7200" dirty="0" smtClean="0"/>
                  <a:t>- </a:t>
                </a:r>
                <a:r>
                  <a:rPr lang="en-US" sz="7200" dirty="0" smtClean="0"/>
                  <a:t>Evaluate :  </a:t>
                </a:r>
                <a:r>
                  <a:rPr lang="en-US" sz="7200" dirty="0"/>
                  <a:t>2 + round(6 / 9 + 3 * 2) / 2 - 3 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                        2 + </a:t>
                </a:r>
                <a:r>
                  <a:rPr lang="en-US" sz="7200" dirty="0"/>
                  <a:t>floor(6 / 9 + 3 * 2) / 2 - 3 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                        </a:t>
                </a:r>
                <a:r>
                  <a:rPr lang="en-US" sz="7200" dirty="0"/>
                  <a:t>2 + ceil(6 / 9 + 3 * 2) / 2 - 3</a:t>
                </a:r>
                <a:endParaRPr lang="en-US" sz="7200" dirty="0" smtClean="0"/>
              </a:p>
              <a:p>
                <a:endParaRPr lang="en-US" sz="7200" dirty="0"/>
              </a:p>
              <a:p>
                <a:endParaRPr lang="en-US" sz="7200" dirty="0"/>
              </a:p>
              <a:p>
                <a:r>
                  <a:rPr lang="en-US" sz="7200" dirty="0" smtClean="0"/>
                  <a:t/>
                </a:r>
                <a:br>
                  <a:rPr lang="en-US" sz="7200" dirty="0" smtClean="0"/>
                </a:br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  <a:blipFill>
                <a:blip r:embed="rId2"/>
                <a:stretch>
                  <a:fillRect l="-593" t="-1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pseudocode?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of steps written in English</a:t>
            </a:r>
          </a:p>
          <a:p>
            <a:r>
              <a:rPr lang="en-US"/>
              <a:t>Like the instructions for a recipe</a:t>
            </a:r>
          </a:p>
          <a:p>
            <a:r>
              <a:rPr lang="en-US"/>
              <a:t>Must be in the right sequence</a:t>
            </a:r>
          </a:p>
          <a:p>
            <a:pPr lvl="1"/>
            <a:r>
              <a:rPr lang="en-US"/>
              <a:t>Imagine saying “bake the cake” and </a:t>
            </a:r>
            <a:r>
              <a:rPr lang="en-US" u="sng"/>
              <a:t>then</a:t>
            </a:r>
            <a:r>
              <a:rPr lang="en-US"/>
              <a:t> “mix it up”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Pseudocode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Task: add two numbers</a:t>
            </a:r>
          </a:p>
          <a:p>
            <a:r>
              <a:rPr lang="en-US"/>
              <a:t>Pseudocode:</a:t>
            </a:r>
          </a:p>
          <a:p>
            <a:pPr lvl="1"/>
            <a:r>
              <a:rPr lang="en-US"/>
              <a:t>Start  </a:t>
            </a:r>
          </a:p>
          <a:p>
            <a:pPr lvl="1"/>
            <a:r>
              <a:rPr lang="en-US"/>
              <a:t>Get two numbers</a:t>
            </a:r>
          </a:p>
          <a:p>
            <a:pPr lvl="1"/>
            <a:r>
              <a:rPr lang="en-US"/>
              <a:t>Add them</a:t>
            </a:r>
          </a:p>
          <a:p>
            <a:pPr lvl="1"/>
            <a:r>
              <a:rPr lang="en-US"/>
              <a:t>Print the answer</a:t>
            </a:r>
          </a:p>
          <a:p>
            <a:pPr lvl="1"/>
            <a:r>
              <a:rPr lang="en-US"/>
              <a:t>End 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AutoShape 23"/>
          <p:cNvSpPr>
            <a:spLocks noChangeArrowheads="1"/>
          </p:cNvSpPr>
          <p:nvPr/>
        </p:nvSpPr>
        <p:spPr bwMode="auto">
          <a:xfrm>
            <a:off x="5181600" y="4838700"/>
            <a:ext cx="12954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auto">
          <a:xfrm>
            <a:off x="1752600" y="3352800"/>
            <a:ext cx="12954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4803775" y="3581400"/>
            <a:ext cx="2587625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1636713" y="5029200"/>
            <a:ext cx="1676400" cy="838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1303338" y="4114800"/>
            <a:ext cx="2587625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3050"/>
            <a:ext cx="8915400" cy="1143000"/>
          </a:xfrm>
        </p:spPr>
        <p:txBody>
          <a:bodyPr/>
          <a:lstStyle/>
          <a:p>
            <a:r>
              <a:rPr lang="en-US"/>
              <a:t>What does a flowchart look like?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pseudocode from the previous slide would look like this as a flowchart: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81200" y="3352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" charset="0"/>
              </a:rPr>
              <a:t>Start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0838" y="4251325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" charset="0"/>
              </a:rPr>
              <a:t>Get 2 numbers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789113" y="5181600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" charset="0"/>
              </a:rPr>
              <a:t>Add them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218113" y="373380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" charset="0"/>
              </a:rPr>
              <a:t>Print answer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430838" y="4822825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" charset="0"/>
              </a:rPr>
              <a:t>End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398713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2398713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5827713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3313113" y="548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4303713" y="3886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303713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a Program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688387" cy="4954587"/>
          </a:xfrm>
        </p:spPr>
        <p:txBody>
          <a:bodyPr/>
          <a:lstStyle/>
          <a:p>
            <a:r>
              <a:rPr lang="en-US" sz="2400"/>
              <a:t>All programming languages have certain features in common. For example:</a:t>
            </a:r>
          </a:p>
          <a:p>
            <a:pPr lvl="1"/>
            <a:r>
              <a:rPr lang="en-US" sz="2400"/>
              <a:t>Variables</a:t>
            </a:r>
          </a:p>
          <a:p>
            <a:pPr lvl="1"/>
            <a:r>
              <a:rPr lang="en-US" sz="2400"/>
              <a:t>Commands/Syntax (the way commands are structured)</a:t>
            </a:r>
          </a:p>
          <a:p>
            <a:pPr lvl="1"/>
            <a:r>
              <a:rPr lang="en-US" sz="2400"/>
              <a:t>Loops</a:t>
            </a:r>
          </a:p>
          <a:p>
            <a:pPr lvl="1"/>
            <a:r>
              <a:rPr lang="en-US" sz="2400"/>
              <a:t>Decisions </a:t>
            </a:r>
          </a:p>
          <a:p>
            <a:pPr lvl="1"/>
            <a:r>
              <a:rPr lang="en-US" sz="2400"/>
              <a:t>Functions</a:t>
            </a:r>
          </a:p>
          <a:p>
            <a:r>
              <a:rPr lang="en-US" sz="2400"/>
              <a:t>Each programming language has a different set of rules about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376892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688387" cy="4497387"/>
          </a:xfrm>
        </p:spPr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 are part of almost every program.</a:t>
            </a:r>
          </a:p>
          <a:p>
            <a:r>
              <a:rPr lang="en-US" dirty="0"/>
              <a:t>A variable is a “place to put data” and is usually represented by a letter or a word. </a:t>
            </a:r>
            <a:endParaRPr lang="en-US" dirty="0" smtClean="0"/>
          </a:p>
          <a:p>
            <a:r>
              <a:rPr lang="en-US" dirty="0" err="1" smtClean="0"/>
              <a:t>Ex:a</a:t>
            </a:r>
            <a:r>
              <a:rPr lang="en-US" dirty="0" smtClean="0"/>
              <a:t>=10 </a:t>
            </a:r>
            <a:r>
              <a:rPr lang="en-US" dirty="0" smtClean="0">
                <a:sym typeface="Wingdings" pitchFamily="2" charset="2"/>
              </a:rPr>
              <a:t>     A</a:t>
            </a:r>
          </a:p>
          <a:p>
            <a:r>
              <a:rPr lang="en-US" dirty="0" smtClean="0"/>
              <a:t>Variable </a:t>
            </a:r>
            <a:r>
              <a:rPr lang="en-US" dirty="0"/>
              <a:t>names cannot contain spaces.</a:t>
            </a:r>
          </a:p>
          <a:p>
            <a:r>
              <a:rPr lang="en-US" dirty="0"/>
              <a:t>Some programming languages have very specific limits on variable names.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114800" y="35052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  <a:r>
              <a:rPr lang="en-US" dirty="0" smtClean="0"/>
              <a:t>       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2090</Words>
  <Application>Microsoft Office PowerPoint</Application>
  <PresentationFormat>On-screen Show (4:3)</PresentationFormat>
  <Paragraphs>294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Unicode MS</vt:lpstr>
      <vt:lpstr>Calibri</vt:lpstr>
      <vt:lpstr>Cambria Math</vt:lpstr>
      <vt:lpstr>Times</vt:lpstr>
      <vt:lpstr>Times New Roman</vt:lpstr>
      <vt:lpstr>Wingdings</vt:lpstr>
      <vt:lpstr>Office Theme</vt:lpstr>
      <vt:lpstr>Equation</vt:lpstr>
      <vt:lpstr>What is programming?</vt:lpstr>
      <vt:lpstr>What is programming?</vt:lpstr>
      <vt:lpstr>What is a programming language?</vt:lpstr>
      <vt:lpstr>How do you write a program?</vt:lpstr>
      <vt:lpstr>What is pseudocode?</vt:lpstr>
      <vt:lpstr>Sample Pseudocode</vt:lpstr>
      <vt:lpstr>What does a flowchart look like?</vt:lpstr>
      <vt:lpstr>Elements of a Program</vt:lpstr>
      <vt:lpstr>Variables</vt:lpstr>
      <vt:lpstr>Variables</vt:lpstr>
      <vt:lpstr>Variables</vt:lpstr>
      <vt:lpstr>Variables</vt:lpstr>
      <vt:lpstr>Commands/Syntax</vt:lpstr>
      <vt:lpstr>Loops</vt:lpstr>
      <vt:lpstr>Decisions</vt:lpstr>
      <vt:lpstr>Decisions</vt:lpstr>
      <vt:lpstr>Decisions</vt:lpstr>
      <vt:lpstr>Functions</vt:lpstr>
      <vt:lpstr>Functions</vt:lpstr>
      <vt:lpstr>Hints for Writing Code</vt:lpstr>
      <vt:lpstr>Debugging</vt:lpstr>
      <vt:lpstr>Self-Check</vt:lpstr>
      <vt:lpstr>Self-Check</vt:lpstr>
      <vt:lpstr>Self-Check</vt:lpstr>
      <vt:lpstr>Self-Check</vt:lpstr>
      <vt:lpstr>Self-Check</vt:lpstr>
      <vt:lpstr>Self-Check</vt:lpstr>
      <vt:lpstr>MATLAB- Chapter 1 -2 MATLAB is normally operated from within the MATLAB integrated development environment (IDE).  </vt:lpstr>
      <vt:lpstr>PowerPoint Presentation</vt:lpstr>
      <vt:lpstr>Variable assignment statements </vt:lpstr>
      <vt:lpstr> Variable types: </vt:lpstr>
      <vt:lpstr>Simple MATLAB scripts </vt:lpstr>
      <vt:lpstr>Variable workspace shows the currently used variables</vt:lpstr>
      <vt:lpstr>  Problem: write a program to compute the potential, Kinetic energy  and the total energy of a point particle near the earth surface.   </vt:lpstr>
      <vt:lpstr>PowerPoint Presentation</vt:lpstr>
      <vt:lpstr>Calculation of equivalent resistance</vt:lpstr>
      <vt:lpstr>Chapter 2 Strings and Arrays</vt:lpstr>
      <vt:lpstr>PowerPoint Presentation</vt:lpstr>
      <vt:lpstr>Vector: one dimensional array of data or strings</vt:lpstr>
      <vt:lpstr>Statistical functions</vt:lpstr>
      <vt:lpstr>PowerPoint Presentation</vt:lpstr>
      <vt:lpstr>Vector-vector multiplication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Matlab- Chapter 1 MATLAB is normally operated from within the MATLAB integrated development environment (IDE).</dc:title>
  <dc:creator>Thamira Hindo</dc:creator>
  <cp:lastModifiedBy>Thamira Hindo</cp:lastModifiedBy>
  <cp:revision>129</cp:revision>
  <dcterms:created xsi:type="dcterms:W3CDTF">2006-08-16T00:00:00Z</dcterms:created>
  <dcterms:modified xsi:type="dcterms:W3CDTF">2016-09-29T18:38:46Z</dcterms:modified>
</cp:coreProperties>
</file>