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445" r:id="rId2"/>
    <p:sldId id="448" r:id="rId3"/>
    <p:sldId id="460" r:id="rId4"/>
    <p:sldId id="461" r:id="rId5"/>
    <p:sldId id="446" r:id="rId6"/>
    <p:sldId id="451" r:id="rId7"/>
    <p:sldId id="452" r:id="rId8"/>
    <p:sldId id="453" r:id="rId9"/>
    <p:sldId id="466" r:id="rId10"/>
    <p:sldId id="467" r:id="rId11"/>
    <p:sldId id="468" r:id="rId12"/>
    <p:sldId id="454" r:id="rId13"/>
    <p:sldId id="465" r:id="rId14"/>
    <p:sldId id="455" r:id="rId15"/>
    <p:sldId id="456" r:id="rId16"/>
    <p:sldId id="458" r:id="rId17"/>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4634" autoAdjust="0"/>
  </p:normalViewPr>
  <p:slideViewPr>
    <p:cSldViewPr snapToGrid="0">
      <p:cViewPr varScale="1">
        <p:scale>
          <a:sx n="52" d="100"/>
          <a:sy n="52" d="100"/>
        </p:scale>
        <p:origin x="918" y="66"/>
      </p:cViewPr>
      <p:guideLst>
        <p:guide orient="horz" pos="2160"/>
        <p:guide pos="2880"/>
      </p:guideLst>
    </p:cSldViewPr>
  </p:slideViewPr>
  <p:outlineViewPr>
    <p:cViewPr>
      <p:scale>
        <a:sx n="33" d="100"/>
        <a:sy n="33" d="100"/>
      </p:scale>
      <p:origin x="48" y="135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3025" tIns="46513" rIns="93025" bIns="46513"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3025" tIns="46513" rIns="93025" bIns="46513" rtlCol="0"/>
          <a:lstStyle>
            <a:lvl1pPr algn="r" fontAlgn="auto">
              <a:spcBef>
                <a:spcPts val="0"/>
              </a:spcBef>
              <a:spcAft>
                <a:spcPts val="0"/>
              </a:spcAft>
              <a:defRPr sz="1200">
                <a:latin typeface="+mn-lt"/>
              </a:defRPr>
            </a:lvl1pPr>
          </a:lstStyle>
          <a:p>
            <a:pPr>
              <a:defRPr/>
            </a:pPr>
            <a:fld id="{0B97A6B9-6BA9-48AA-8D83-819D80AB18F8}" type="datetimeFigureOut">
              <a:rPr lang="en-US"/>
              <a:pPr>
                <a:defRPr/>
              </a:pPr>
              <a:t>10/6/2016</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3025" tIns="46513" rIns="93025" bIns="46513"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3025" tIns="46513" rIns="93025" bIns="46513" rtlCol="0" anchor="b"/>
          <a:lstStyle>
            <a:lvl1pPr algn="r" fontAlgn="auto">
              <a:spcBef>
                <a:spcPts val="0"/>
              </a:spcBef>
              <a:spcAft>
                <a:spcPts val="0"/>
              </a:spcAft>
              <a:defRPr sz="1200">
                <a:latin typeface="+mn-lt"/>
              </a:defRPr>
            </a:lvl1pPr>
          </a:lstStyle>
          <a:p>
            <a:pPr>
              <a:defRPr/>
            </a:pPr>
            <a:fld id="{77F6597C-8259-45D9-B360-A07F30DEB54D}" type="slidenum">
              <a:rPr lang="en-US"/>
              <a:pPr>
                <a:defRPr/>
              </a:pPr>
              <a:t>‹#›</a:t>
            </a:fld>
            <a:endParaRPr lang="en-US"/>
          </a:p>
        </p:txBody>
      </p:sp>
    </p:spTree>
    <p:extLst>
      <p:ext uri="{BB962C8B-B14F-4D97-AF65-F5344CB8AC3E}">
        <p14:creationId xmlns:p14="http://schemas.microsoft.com/office/powerpoint/2010/main" val="160132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3025" tIns="46513" rIns="93025" bIns="46513"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3025" tIns="46513" rIns="93025" bIns="46513" rtlCol="0"/>
          <a:lstStyle>
            <a:lvl1pPr algn="r" fontAlgn="auto">
              <a:spcBef>
                <a:spcPts val="0"/>
              </a:spcBef>
              <a:spcAft>
                <a:spcPts val="0"/>
              </a:spcAft>
              <a:defRPr sz="1200">
                <a:latin typeface="+mn-lt"/>
              </a:defRPr>
            </a:lvl1pPr>
          </a:lstStyle>
          <a:p>
            <a:pPr>
              <a:defRPr/>
            </a:pPr>
            <a:fld id="{EB652986-39F2-4078-9A0D-8004418C7E1F}" type="datetimeFigureOut">
              <a:rPr lang="en-US"/>
              <a:pPr>
                <a:defRPr/>
              </a:pPr>
              <a:t>10/6/2016</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25" tIns="46513" rIns="93025" bIns="46513" rtlCol="0" anchor="ctr"/>
          <a:lstStyle/>
          <a:p>
            <a:pPr lvl="0"/>
            <a:endParaRPr lang="en-US" noProof="0"/>
          </a:p>
        </p:txBody>
      </p:sp>
      <p:sp>
        <p:nvSpPr>
          <p:cNvPr id="5" name="Notes Placeholder 4"/>
          <p:cNvSpPr>
            <a:spLocks noGrp="1"/>
          </p:cNvSpPr>
          <p:nvPr>
            <p:ph type="body" sz="quarter" idx="3"/>
          </p:nvPr>
        </p:nvSpPr>
        <p:spPr>
          <a:xfrm>
            <a:off x="700088" y="4410075"/>
            <a:ext cx="5597525" cy="4176713"/>
          </a:xfrm>
          <a:prstGeom prst="rect">
            <a:avLst/>
          </a:prstGeom>
        </p:spPr>
        <p:txBody>
          <a:bodyPr vert="horz" lIns="93025" tIns="46513" rIns="93025" bIns="4651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18563"/>
            <a:ext cx="3032125" cy="463550"/>
          </a:xfrm>
          <a:prstGeom prst="rect">
            <a:avLst/>
          </a:prstGeom>
        </p:spPr>
        <p:txBody>
          <a:bodyPr vert="horz" lIns="93025" tIns="46513" rIns="93025" bIns="46513"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lIns="93025" tIns="46513" rIns="93025" bIns="46513" rtlCol="0" anchor="b"/>
          <a:lstStyle>
            <a:lvl1pPr algn="r" fontAlgn="auto">
              <a:spcBef>
                <a:spcPts val="0"/>
              </a:spcBef>
              <a:spcAft>
                <a:spcPts val="0"/>
              </a:spcAft>
              <a:defRPr sz="1200">
                <a:latin typeface="+mn-lt"/>
              </a:defRPr>
            </a:lvl1pPr>
          </a:lstStyle>
          <a:p>
            <a:pPr>
              <a:defRPr/>
            </a:pPr>
            <a:fld id="{BCD7C64F-3231-458C-8C71-57B02E411C67}" type="slidenum">
              <a:rPr lang="en-US"/>
              <a:pPr>
                <a:defRPr/>
              </a:pPr>
              <a:t>‹#›</a:t>
            </a:fld>
            <a:endParaRPr lang="en-US"/>
          </a:p>
        </p:txBody>
      </p:sp>
    </p:spTree>
    <p:extLst>
      <p:ext uri="{BB962C8B-B14F-4D97-AF65-F5344CB8AC3E}">
        <p14:creationId xmlns:p14="http://schemas.microsoft.com/office/powerpoint/2010/main" val="2666589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D7C64F-3231-458C-8C71-57B02E411C67}" type="slidenum">
              <a:rPr lang="en-US" smtClean="0"/>
              <a:pPr>
                <a:defRPr/>
              </a:pPr>
              <a:t>5</a:t>
            </a:fld>
            <a:endParaRPr lang="en-US"/>
          </a:p>
        </p:txBody>
      </p:sp>
    </p:spTree>
    <p:extLst>
      <p:ext uri="{BB962C8B-B14F-4D97-AF65-F5344CB8AC3E}">
        <p14:creationId xmlns:p14="http://schemas.microsoft.com/office/powerpoint/2010/main" val="350316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84B2A-AACE-49FF-B829-403978EC7C3B}" type="slidenum">
              <a:rPr lang="en-US" altLang="en-US"/>
              <a:pPr/>
              <a:t>12</a:t>
            </a:fld>
            <a:endParaRPr lang="en-US" altLang="en-US"/>
          </a:p>
        </p:txBody>
      </p:sp>
      <p:sp>
        <p:nvSpPr>
          <p:cNvPr id="72706" name="Rectangle 2"/>
          <p:cNvSpPr>
            <a:spLocks noGrp="1" noRot="1" noChangeAspect="1" noChangeArrowheads="1" noTextEdit="1"/>
          </p:cNvSpPr>
          <p:nvPr>
            <p:ph type="sldImg"/>
          </p:nvPr>
        </p:nvSpPr>
        <p:spPr>
          <a:xfrm>
            <a:off x="779463" y="384175"/>
            <a:ext cx="5438775" cy="4079875"/>
          </a:xfrm>
          <a:ln/>
        </p:spPr>
      </p:sp>
      <p:sp>
        <p:nvSpPr>
          <p:cNvPr id="72707" name="Rectangle 3"/>
          <p:cNvSpPr>
            <a:spLocks noGrp="1" noChangeArrowheads="1"/>
          </p:cNvSpPr>
          <p:nvPr>
            <p:ph type="body" idx="1"/>
          </p:nvPr>
        </p:nvSpPr>
        <p:spPr/>
        <p:txBody>
          <a:bodyPr/>
          <a:lstStyle/>
          <a:p>
            <a:pPr defTabSz="927659">
              <a:spcBef>
                <a:spcPct val="0"/>
              </a:spcBef>
            </a:pPr>
            <a:r>
              <a:rPr lang="en-US" altLang="en-US" sz="1000">
                <a:latin typeface="Times New Roman" pitchFamily="18" charset="0"/>
              </a:rPr>
              <a:t>You can display multiple plots in the same window with the SUBPLOT command:</a:t>
            </a:r>
          </a:p>
          <a:p>
            <a:pPr defTabSz="927659">
              <a:spcBef>
                <a:spcPct val="0"/>
              </a:spcBef>
            </a:pPr>
            <a:endParaRPr lang="en-US" altLang="en-US" sz="1000">
              <a:latin typeface="Times New Roman" pitchFamily="18" charset="0"/>
            </a:endParaRPr>
          </a:p>
          <a:p>
            <a:pPr defTabSz="927659">
              <a:spcBef>
                <a:spcPct val="0"/>
              </a:spcBef>
            </a:pPr>
            <a:r>
              <a:rPr lang="en-US" altLang="en-US" sz="1000">
                <a:latin typeface="Courier New" pitchFamily="49" charset="0"/>
              </a:rPr>
              <a:t>» subplot(m, n, p)</a:t>
            </a:r>
          </a:p>
          <a:p>
            <a:pPr defTabSz="927659">
              <a:spcBef>
                <a:spcPct val="0"/>
              </a:spcBef>
            </a:pPr>
            <a:endParaRPr lang="en-US" altLang="en-US" sz="1000">
              <a:latin typeface="Times New Roman" pitchFamily="18" charset="0"/>
            </a:endParaRPr>
          </a:p>
          <a:p>
            <a:pPr defTabSz="927659">
              <a:spcBef>
                <a:spcPct val="0"/>
              </a:spcBef>
            </a:pPr>
            <a:r>
              <a:rPr lang="en-US" altLang="en-US" sz="1000">
                <a:latin typeface="Times New Roman" pitchFamily="18" charset="0"/>
              </a:rPr>
              <a:t>The above call to SUBPLOT will divide the current Figure window into an m-by-n matrix of small subplots.  The p'th subplot will be the current plot.  The plots are numbered along first the top row of the Figure window, then the second row, and so on.  For example, the following statement will display an Axes in the upper left hand corner of the Figure window:</a:t>
            </a:r>
          </a:p>
          <a:p>
            <a:pPr defTabSz="927659">
              <a:spcBef>
                <a:spcPct val="0"/>
              </a:spcBef>
            </a:pPr>
            <a:r>
              <a:rPr lang="en-US" altLang="en-US" sz="1000">
                <a:latin typeface="Courier New" pitchFamily="49" charset="0"/>
              </a:rPr>
              <a:t>» subplot(2,2,1)</a:t>
            </a:r>
          </a:p>
          <a:p>
            <a:pPr defTabSz="927659">
              <a:spcBef>
                <a:spcPct val="0"/>
              </a:spcBef>
            </a:pPr>
            <a:endParaRPr lang="en-US" altLang="en-US" sz="1000">
              <a:latin typeface="Times New Roman" pitchFamily="18" charset="0"/>
            </a:endParaRPr>
          </a:p>
          <a:p>
            <a:pPr defTabSz="927659">
              <a:spcBef>
                <a:spcPct val="0"/>
              </a:spcBef>
            </a:pPr>
            <a:r>
              <a:rPr lang="en-US" altLang="en-US" sz="1000">
                <a:latin typeface="Times New Roman" pitchFamily="18" charset="0"/>
              </a:rPr>
              <a:t>And the following statement, will display an Axes in the lower left hand corner of the Figure window:</a:t>
            </a:r>
          </a:p>
          <a:p>
            <a:pPr defTabSz="927659">
              <a:spcBef>
                <a:spcPct val="0"/>
              </a:spcBef>
            </a:pPr>
            <a:r>
              <a:rPr lang="en-US" altLang="en-US" sz="1000">
                <a:latin typeface="Courier New" pitchFamily="49" charset="0"/>
              </a:rPr>
              <a:t>» subplot(2,2,3)</a:t>
            </a:r>
          </a:p>
          <a:p>
            <a:pPr defTabSz="927659">
              <a:spcBef>
                <a:spcPct val="0"/>
              </a:spcBef>
            </a:pPr>
            <a:endParaRPr lang="en-US" altLang="en-US" sz="10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56544-2E76-410B-AD19-C7A2E4057E80}" type="slidenum">
              <a:rPr lang="en-US" altLang="en-US"/>
              <a:pPr/>
              <a:t>13</a:t>
            </a:fld>
            <a:endParaRPr lang="en-US" altLang="en-US"/>
          </a:p>
        </p:txBody>
      </p:sp>
      <p:sp>
        <p:nvSpPr>
          <p:cNvPr id="76802" name="Rectangle 2"/>
          <p:cNvSpPr>
            <a:spLocks noGrp="1" noRot="1" noChangeAspect="1" noChangeArrowheads="1" noTextEdit="1"/>
          </p:cNvSpPr>
          <p:nvPr>
            <p:ph type="sldImg"/>
          </p:nvPr>
        </p:nvSpPr>
        <p:spPr>
          <a:xfrm>
            <a:off x="779463" y="384175"/>
            <a:ext cx="5438775" cy="4079875"/>
          </a:xfrm>
          <a:ln/>
        </p:spPr>
      </p:sp>
      <p:sp>
        <p:nvSpPr>
          <p:cNvPr id="76803" name="Rectangle 3"/>
          <p:cNvSpPr>
            <a:spLocks noGrp="1" noChangeArrowheads="1"/>
          </p:cNvSpPr>
          <p:nvPr>
            <p:ph type="body" idx="1"/>
          </p:nvPr>
        </p:nvSpPr>
        <p:spPr/>
        <p:txBody>
          <a:bodyPr>
            <a:normAutofit lnSpcReduction="10000"/>
          </a:bodyPr>
          <a:lstStyle/>
          <a:p>
            <a:pPr defTabSz="927659">
              <a:spcBef>
                <a:spcPct val="0"/>
              </a:spcBef>
            </a:pPr>
            <a:r>
              <a:rPr lang="en-US" altLang="en-US" sz="1000">
                <a:latin typeface="Times New Roman" pitchFamily="18" charset="0"/>
              </a:rPr>
              <a:t>MATLAB provides a variety of functions for representing 3-D surface data. The following list summarizes these functions:</a:t>
            </a:r>
          </a:p>
          <a:p>
            <a:pPr defTabSz="927659">
              <a:spcBef>
                <a:spcPct val="0"/>
              </a:spcBef>
            </a:pPr>
            <a:endParaRPr lang="en-US" altLang="en-US" sz="1000">
              <a:latin typeface="Times New Roman" pitchFamily="18" charset="0"/>
            </a:endParaRPr>
          </a:p>
          <a:p>
            <a:pPr marL="927659" lvl="1" indent="-811701" defTabSz="927659">
              <a:spcBef>
                <a:spcPct val="0"/>
              </a:spcBef>
            </a:pPr>
            <a:r>
              <a:rPr lang="en-US" altLang="en-US" sz="1000">
                <a:latin typeface="Times New Roman" pitchFamily="18" charset="0"/>
              </a:rPr>
              <a:t>CONTOUR	- creates a 2-D representation of 3-D surface data. The third dimension is represented by the contour lines (join points of equal height) and colormap.</a:t>
            </a:r>
          </a:p>
          <a:p>
            <a:pPr marL="927659" lvl="1" indent="-811701" defTabSz="927659">
              <a:spcBef>
                <a:spcPct val="0"/>
              </a:spcBef>
            </a:pPr>
            <a:r>
              <a:rPr lang="en-US" altLang="en-US" sz="1000">
                <a:latin typeface="Times New Roman" pitchFamily="18" charset="0"/>
              </a:rPr>
              <a:t>CONTOUR3	- creates a 3-D version of the contour plot.</a:t>
            </a:r>
          </a:p>
          <a:p>
            <a:pPr marL="927659" lvl="1" indent="-811701" defTabSz="927659">
              <a:spcBef>
                <a:spcPct val="0"/>
              </a:spcBef>
            </a:pPr>
            <a:r>
              <a:rPr lang="en-US" altLang="en-US" sz="1000">
                <a:latin typeface="Times New Roman" pitchFamily="18" charset="0"/>
              </a:rPr>
              <a:t>PLOT3 	- plots 3-D lines representing the data contained in the columns of the input matrices. Each line is given a different color.</a:t>
            </a:r>
          </a:p>
          <a:p>
            <a:pPr marL="927659" lvl="1" indent="-811701" defTabSz="927659">
              <a:spcBef>
                <a:spcPct val="0"/>
              </a:spcBef>
            </a:pPr>
            <a:r>
              <a:rPr lang="en-US" altLang="en-US" sz="1000">
                <a:latin typeface="Times New Roman" pitchFamily="18" charset="0"/>
              </a:rPr>
              <a:t>MESH 	- creates 3-D perspective plots of matrix elements, displayed as height above a reference plane.  It generates a colored, wire-framed view of the surface.</a:t>
            </a:r>
          </a:p>
          <a:p>
            <a:pPr marL="927659" lvl="1" indent="-811701" defTabSz="927659">
              <a:spcBef>
                <a:spcPct val="0"/>
              </a:spcBef>
            </a:pPr>
            <a:r>
              <a:rPr lang="en-US" altLang="en-US" sz="1000">
                <a:latin typeface="Times New Roman" pitchFamily="18" charset="0"/>
              </a:rPr>
              <a:t>WATERFALL	- plots 3-D lines representing the data contained in the rows of the input matrices. Each line is joined to the reference plane creating a “curtain plot”.</a:t>
            </a:r>
          </a:p>
          <a:p>
            <a:pPr marL="927659" lvl="1" indent="-811701" defTabSz="927659">
              <a:spcBef>
                <a:spcPct val="0"/>
              </a:spcBef>
            </a:pPr>
            <a:r>
              <a:rPr lang="en-US" altLang="en-US" sz="1000">
                <a:latin typeface="Times New Roman" pitchFamily="18" charset="0"/>
              </a:rPr>
              <a:t>SURF 	- creates 3-D perspective plots of matrix elements, displayed as height above an underlying plane.  It generates a colored, faceted view of the surface.</a:t>
            </a:r>
          </a:p>
          <a:p>
            <a:pPr defTabSz="927659">
              <a:spcBef>
                <a:spcPct val="0"/>
              </a:spcBef>
            </a:pPr>
            <a:endParaRPr lang="en-US" altLang="en-US" sz="1000">
              <a:latin typeface="Times New Roman" pitchFamily="18" charset="0"/>
            </a:endParaRPr>
          </a:p>
          <a:p>
            <a:pPr defTabSz="927659">
              <a:spcBef>
                <a:spcPct val="0"/>
              </a:spcBef>
            </a:pPr>
            <a:r>
              <a:rPr lang="en-US" altLang="en-US" sz="1000" u="sng">
                <a:latin typeface="Times New Roman" pitchFamily="18" charset="0"/>
              </a:rPr>
              <a:t>NOTE:</a:t>
            </a:r>
          </a:p>
          <a:p>
            <a:pPr defTabSz="927659">
              <a:spcBef>
                <a:spcPct val="0"/>
              </a:spcBef>
            </a:pPr>
            <a:r>
              <a:rPr lang="en-US" altLang="en-US" sz="1000">
                <a:latin typeface="Times New Roman" pitchFamily="18" charset="0"/>
              </a:rPr>
              <a:t>To plot surfaces requires equal-sized 2-D matrices for each dimension (x-, y- and z-values for each point in the relevant portion of the x-y plane). If the z-value is a function of x and y, it is suggested to first create rectangular X and Y matrices which map out all of the points within the portion of the x-y plane to be used. To create these matrices, use:</a:t>
            </a:r>
          </a:p>
          <a:p>
            <a:pPr defTabSz="927659">
              <a:spcBef>
                <a:spcPct val="0"/>
              </a:spcBef>
            </a:pPr>
            <a:endParaRPr lang="en-US" altLang="en-US" sz="1000">
              <a:latin typeface="Times New Roman" pitchFamily="18" charset="0"/>
            </a:endParaRPr>
          </a:p>
          <a:p>
            <a:pPr marL="927659" lvl="1" indent="-811701" defTabSz="927659">
              <a:spcBef>
                <a:spcPct val="0"/>
              </a:spcBef>
            </a:pPr>
            <a:r>
              <a:rPr lang="en-US" altLang="en-US" sz="1000">
                <a:latin typeface="Times New Roman" pitchFamily="18" charset="0"/>
              </a:rPr>
              <a:t>MESHGRID 	- transforms the vector ranges (x &amp; y) into matrices representing the specified portion of the x-y plane. </a:t>
            </a:r>
          </a:p>
          <a:p>
            <a:pPr marL="927659" lvl="1" indent="-811701" defTabSz="927659">
              <a:spcBef>
                <a:spcPct val="0"/>
              </a:spcBef>
            </a:pPr>
            <a:endParaRPr lang="en-US" altLang="en-US" sz="1000">
              <a:latin typeface="Times New Roman" pitchFamily="18" charset="0"/>
            </a:endParaRPr>
          </a:p>
          <a:p>
            <a:pPr marL="927659" lvl="1" indent="-811701" defTabSz="927659">
              <a:spcBef>
                <a:spcPct val="0"/>
              </a:spcBef>
            </a:pPr>
            <a:endParaRPr lang="en-US" altLang="en-US" sz="1000">
              <a:latin typeface="Times New Roman" pitchFamily="18" charset="0"/>
            </a:endParaRPr>
          </a:p>
          <a:p>
            <a:pPr marL="927659" lvl="1" indent="-811701" defTabSz="927659">
              <a:spcBef>
                <a:spcPct val="0"/>
              </a:spcBef>
            </a:pPr>
            <a:endParaRPr lang="en-US" altLang="en-US" sz="1000">
              <a:latin typeface="Times New Roman" pitchFamily="18" charset="0"/>
            </a:endParaRPr>
          </a:p>
          <a:p>
            <a:pPr defTabSz="927659">
              <a:spcBef>
                <a:spcPct val="0"/>
              </a:spcBef>
            </a:pPr>
            <a:r>
              <a:rPr lang="en-US" altLang="en-US" sz="1000">
                <a:latin typeface="Times New Roman" pitchFamily="18" charset="0"/>
              </a:rPr>
              <a:t>For further details, refer to the documentation and online help for each of these commands.</a:t>
            </a:r>
            <a:endParaRPr lang="en-US" altLang="en-US" sz="1000">
              <a:solidFill>
                <a:srgbClr val="FF3300"/>
              </a:solidFill>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C1AD4-2E47-45AA-8896-20343BDE4B50}" type="slidenum">
              <a:rPr lang="en-US" altLang="en-US"/>
              <a:pPr/>
              <a:t>14</a:t>
            </a:fld>
            <a:endParaRPr lang="en-US" altLang="en-US"/>
          </a:p>
        </p:txBody>
      </p:sp>
      <p:sp>
        <p:nvSpPr>
          <p:cNvPr id="83970" name="Rectangle 1026"/>
          <p:cNvSpPr>
            <a:spLocks noGrp="1" noRot="1" noChangeAspect="1" noChangeArrowheads="1" noTextEdit="1"/>
          </p:cNvSpPr>
          <p:nvPr>
            <p:ph type="sldImg"/>
          </p:nvPr>
        </p:nvSpPr>
        <p:spPr>
          <a:xfrm>
            <a:off x="779463" y="384175"/>
            <a:ext cx="5438775" cy="4079875"/>
          </a:xfrm>
          <a:ln cap="flat"/>
        </p:spPr>
      </p:sp>
      <p:sp>
        <p:nvSpPr>
          <p:cNvPr id="83971" name="Rectangle 1027"/>
          <p:cNvSpPr>
            <a:spLocks noGrp="1" noChangeArrowheads="1"/>
          </p:cNvSpPr>
          <p:nvPr>
            <p:ph type="body" idx="1"/>
          </p:nvPr>
        </p:nvSpPr>
        <p:spPr>
          <a:noFill/>
          <a:ln/>
        </p:spPr>
        <p:txBody>
          <a:bodyPr/>
          <a:lstStyle/>
          <a:p>
            <a:pPr>
              <a:lnSpc>
                <a:spcPct val="100000"/>
              </a:lnSpc>
            </a:pPr>
            <a:r>
              <a:rPr lang="en-US" altLang="en-US" sz="1000">
                <a:latin typeface="Times New Roman" pitchFamily="18" charset="0"/>
              </a:rPr>
              <a:t>PLOT3D can be used to create line plots of 3-D vectors. The syntax is similar to the PLOT command, with the addition of an input argument for the z-data (representing the height above the x-y plane). The the color, linestyle and marker type are specified in the same way as for the 2-D command.</a:t>
            </a:r>
          </a:p>
          <a:p>
            <a:endParaRPr lang="en-US" altLang="en-US" sz="1000">
              <a:latin typeface="Times New Roman" pitchFamily="18" charset="0"/>
            </a:endParaRPr>
          </a:p>
          <a:p>
            <a:r>
              <a:rPr lang="en-US" altLang="en-US" sz="1000" u="sng">
                <a:latin typeface="Times New Roman" pitchFamily="18" charset="0"/>
              </a:rPr>
              <a:t>UTILITY COMMANDS FOR 3-D PLOTTING:</a:t>
            </a:r>
          </a:p>
          <a:p>
            <a:pPr marL="927659" lvl="1" indent="-811701"/>
            <a:r>
              <a:rPr lang="en-US" altLang="en-US" sz="1000">
                <a:latin typeface="Times New Roman" pitchFamily="18" charset="0"/>
              </a:rPr>
              <a:t>ZLABEL 	- creates a label for the z-axis.</a:t>
            </a:r>
          </a:p>
          <a:p>
            <a:pPr marL="927659" lvl="1" indent="-811701"/>
            <a:r>
              <a:rPr lang="en-US" altLang="en-US" sz="1000">
                <a:latin typeface="Times New Roman" pitchFamily="18" charset="0"/>
              </a:rPr>
              <a:t>ROTATE3D	- allows the user to rotate the plot to view from different angles</a:t>
            </a:r>
          </a:p>
          <a:p>
            <a:pPr marL="927659" lvl="1" indent="-811701"/>
            <a:r>
              <a:rPr lang="en-US" altLang="en-US" sz="1000">
                <a:latin typeface="Times New Roman" pitchFamily="18" charset="0"/>
              </a:rPr>
              <a:t>	(Default angle: Azimuth: -38</a:t>
            </a:r>
            <a:r>
              <a:rPr lang="en-US" altLang="en-US" sz="1000">
                <a:latin typeface="Times New Roman" pitchFamily="18" charset="0"/>
                <a:sym typeface="Symbol" pitchFamily="18" charset="2"/>
              </a:rPr>
              <a:t></a:t>
            </a:r>
            <a:r>
              <a:rPr lang="en-US" altLang="en-US" sz="1000">
                <a:latin typeface="Times New Roman" pitchFamily="18" charset="0"/>
              </a:rPr>
              <a:t>, Elevation: 30</a:t>
            </a:r>
            <a:r>
              <a:rPr lang="en-US" altLang="en-US" sz="1000">
                <a:latin typeface="Times New Roman" pitchFamily="18" charset="0"/>
                <a:sym typeface="Symbol" pitchFamily="18" charset="2"/>
              </a:rPr>
              <a:t></a:t>
            </a:r>
            <a:r>
              <a:rPr lang="en-US" altLang="en-US" sz="1000">
                <a:latin typeface="Times New Roman" pitchFamily="18" charset="0"/>
              </a:rPr>
              <a:t>)</a:t>
            </a:r>
          </a:p>
          <a:p>
            <a:pPr marL="927659" lvl="1" indent="-811701"/>
            <a:r>
              <a:rPr lang="en-US" altLang="en-US" sz="1000">
                <a:latin typeface="Times New Roman" pitchFamily="18" charset="0"/>
              </a:rPr>
              <a:t>AXIS VIS3D	- freezes aspect ratio properties to enable rotation of 3-D object.</a:t>
            </a:r>
          </a:p>
          <a:p>
            <a:pPr marL="927659" lvl="1" indent="-811701"/>
            <a:endParaRPr lang="en-US" altLang="en-US" sz="1000">
              <a:latin typeface="Times New Roman" pitchFamily="18" charset="0"/>
            </a:endParaRPr>
          </a:p>
          <a:p>
            <a:r>
              <a:rPr lang="en-US" altLang="en-US" sz="1000" u="sng">
                <a:latin typeface="Times New Roman" pitchFamily="18" charset="0"/>
              </a:rPr>
              <a:t>ANOTHER INTERESTING COMMAND:</a:t>
            </a:r>
          </a:p>
          <a:p>
            <a:endParaRPr lang="en-US" altLang="en-US" sz="1000" u="sng">
              <a:latin typeface="Times New Roman" pitchFamily="18" charset="0"/>
            </a:endParaRPr>
          </a:p>
          <a:p>
            <a:pPr marL="927659" lvl="1" indent="-811701"/>
            <a:r>
              <a:rPr lang="en-US" altLang="en-US" sz="1000">
                <a:latin typeface="Times New Roman" pitchFamily="18" charset="0"/>
              </a:rPr>
              <a:t>COMET3	- produces a comet-like trajectory of 3-D data points.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6EDFB-17F7-45D7-901E-728AC1C71092}" type="slidenum">
              <a:rPr lang="en-US" altLang="en-US"/>
              <a:pPr/>
              <a:t>15</a:t>
            </a:fld>
            <a:endParaRPr lang="en-US" altLang="en-US"/>
          </a:p>
        </p:txBody>
      </p:sp>
      <p:sp>
        <p:nvSpPr>
          <p:cNvPr id="44036" name="Rectangle 4"/>
          <p:cNvSpPr>
            <a:spLocks noGrp="1" noRot="1" noChangeAspect="1" noChangeArrowheads="1" noTextEdit="1"/>
          </p:cNvSpPr>
          <p:nvPr>
            <p:ph type="sldImg"/>
          </p:nvPr>
        </p:nvSpPr>
        <p:spPr>
          <a:xfrm>
            <a:off x="779463" y="384175"/>
            <a:ext cx="5438775" cy="4079875"/>
          </a:xfrm>
          <a:ln/>
        </p:spPr>
      </p:sp>
      <p:sp>
        <p:nvSpPr>
          <p:cNvPr id="44037" name="Rectangle 5"/>
          <p:cNvSpPr>
            <a:spLocks noGrp="1" noChangeArrowheads="1"/>
          </p:cNvSpPr>
          <p:nvPr>
            <p:ph type="body" idx="1"/>
          </p:nvPr>
        </p:nvSpPr>
        <p:spPr/>
        <p:txBody>
          <a:bodyPr/>
          <a:lstStyle/>
          <a:p>
            <a:pPr defTabSz="927659"/>
            <a:endParaRPr lang="pt-B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49AF5-4B03-418C-96B8-BA011994E507}" type="slidenum">
              <a:rPr lang="en-US" altLang="en-US"/>
              <a:pPr/>
              <a:t>16</a:t>
            </a:fld>
            <a:endParaRPr lang="en-US" altLang="en-US"/>
          </a:p>
        </p:txBody>
      </p:sp>
      <p:sp>
        <p:nvSpPr>
          <p:cNvPr id="48132" name="Rectangle 4"/>
          <p:cNvSpPr>
            <a:spLocks noGrp="1" noRot="1" noChangeAspect="1" noChangeArrowheads="1" noTextEdit="1"/>
          </p:cNvSpPr>
          <p:nvPr>
            <p:ph type="sldImg"/>
          </p:nvPr>
        </p:nvSpPr>
        <p:spPr>
          <a:xfrm>
            <a:off x="779463" y="384175"/>
            <a:ext cx="5438775" cy="4079875"/>
          </a:xfrm>
          <a:ln/>
        </p:spPr>
      </p:sp>
      <p:sp>
        <p:nvSpPr>
          <p:cNvPr id="48133" name="Rectangle 5"/>
          <p:cNvSpPr>
            <a:spLocks noGrp="1" noChangeArrowheads="1"/>
          </p:cNvSpPr>
          <p:nvPr>
            <p:ph type="body" idx="1"/>
          </p:nvPr>
        </p:nvSpPr>
        <p:spPr/>
        <p:txBody>
          <a:bodyPr/>
          <a:lstStyle/>
          <a:p>
            <a:pPr defTabSz="927659"/>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9"/>
          <p:cNvSpPr txBox="1"/>
          <p:nvPr userDrawn="1"/>
        </p:nvSpPr>
        <p:spPr>
          <a:xfrm>
            <a:off x="113145" y="214746"/>
            <a:ext cx="6096000" cy="400110"/>
          </a:xfrm>
          <a:prstGeom prst="rect">
            <a:avLst/>
          </a:prstGeom>
          <a:noFill/>
        </p:spPr>
        <p:txBody>
          <a:bodyPr>
            <a:spAutoFit/>
          </a:bodyPr>
          <a:lstStyle/>
          <a:p>
            <a:pPr fontAlgn="auto">
              <a:spcBef>
                <a:spcPts val="0"/>
              </a:spcBef>
              <a:spcAft>
                <a:spcPts val="0"/>
              </a:spcAft>
              <a:defRPr/>
            </a:pPr>
            <a:r>
              <a:rPr lang="en-US" sz="2000" b="1" dirty="0" smtClean="0">
                <a:solidFill>
                  <a:schemeClr val="tx2"/>
                </a:solidFill>
                <a:latin typeface="Arial" pitchFamily="34" charset="0"/>
                <a:cs typeface="Arial" pitchFamily="34" charset="0"/>
              </a:rPr>
              <a:t>MATLAB GUI Tools</a:t>
            </a:r>
            <a:r>
              <a:rPr lang="en-US" sz="2000" b="1" baseline="0" dirty="0" smtClean="0">
                <a:solidFill>
                  <a:schemeClr val="tx2"/>
                </a:solidFill>
                <a:latin typeface="Arial" pitchFamily="34" charset="0"/>
                <a:cs typeface="Arial" pitchFamily="34" charset="0"/>
              </a:rPr>
              <a:t> Workshop</a:t>
            </a:r>
            <a:endParaRPr lang="en-US" sz="2000" b="1" dirty="0">
              <a:solidFill>
                <a:schemeClr val="tx2"/>
              </a:solidFill>
              <a:latin typeface="Arial" pitchFamily="34" charset="0"/>
              <a:cs typeface="Arial" pitchFamily="34" charset="0"/>
            </a:endParaRPr>
          </a:p>
        </p:txBody>
      </p:sp>
      <p:cxnSp>
        <p:nvCxnSpPr>
          <p:cNvPr id="7" name="Straight Connector 10"/>
          <p:cNvCxnSpPr/>
          <p:nvPr userDrawn="1"/>
        </p:nvCxnSpPr>
        <p:spPr>
          <a:xfrm>
            <a:off x="0" y="817563"/>
            <a:ext cx="9144000" cy="0"/>
          </a:xfrm>
          <a:prstGeom prst="line">
            <a:avLst/>
          </a:prstGeom>
          <a:ln w="38100">
            <a:gradFill flip="none" rotWithShape="1">
              <a:gsLst>
                <a:gs pos="0">
                  <a:schemeClr val="bg2">
                    <a:lumMod val="50000"/>
                  </a:schemeClr>
                </a:gs>
                <a:gs pos="50000">
                  <a:schemeClr val="bg2">
                    <a:lumMod val="75000"/>
                  </a:schemeClr>
                </a:gs>
                <a:gs pos="10000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353127" y="2990273"/>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p:nvPr>
        </p:nvSpPr>
        <p:spPr>
          <a:xfrm>
            <a:off x="429491" y="1507693"/>
            <a:ext cx="8229600" cy="715962"/>
          </a:xfrm>
        </p:spPr>
        <p:txBody>
          <a:bodyPr/>
          <a:lstStyle>
            <a:lvl1pPr>
              <a:defRPr b="1"/>
            </a:lvl1pPr>
          </a:lstStyle>
          <a:p>
            <a:r>
              <a:rPr lang="en-US" dirty="0" smtClean="0"/>
              <a:t>Click to edit Master title style</a:t>
            </a: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1228445" y="5970397"/>
            <a:ext cx="2041236" cy="554182"/>
          </a:xfrm>
          <a:prstGeom prst="rect">
            <a:avLst/>
          </a:prstGeom>
          <a:noFill/>
          <a:ln w="9525">
            <a:noFill/>
            <a:miter lim="800000"/>
            <a:headEnd/>
            <a:tailEnd/>
          </a:ln>
        </p:spPr>
      </p:pic>
      <p:pic>
        <p:nvPicPr>
          <p:cNvPr id="214018" name="Picture 2" descr="TrinitySchoolAtGreenlawnLogo.jpg"/>
          <p:cNvPicPr>
            <a:picLocks noChangeAspect="1" noChangeArrowheads="1"/>
          </p:cNvPicPr>
          <p:nvPr userDrawn="1"/>
        </p:nvPicPr>
        <p:blipFill>
          <a:blip r:embed="rId3" cstate="print"/>
          <a:srcRect/>
          <a:stretch>
            <a:fillRect/>
          </a:stretch>
        </p:blipFill>
        <p:spPr bwMode="auto">
          <a:xfrm>
            <a:off x="3508377" y="5766665"/>
            <a:ext cx="1091334" cy="1091335"/>
          </a:xfrm>
          <a:prstGeom prst="rect">
            <a:avLst/>
          </a:prstGeom>
          <a:noFill/>
        </p:spPr>
      </p:pic>
      <p:pic>
        <p:nvPicPr>
          <p:cNvPr id="214020" name="Picture 4" descr="https://www.nsf.gov/images/logos/nsf1.gif"/>
          <p:cNvPicPr>
            <a:picLocks noChangeAspect="1" noChangeArrowheads="1"/>
          </p:cNvPicPr>
          <p:nvPr userDrawn="1"/>
        </p:nvPicPr>
        <p:blipFill>
          <a:blip r:embed="rId4" cstate="print"/>
          <a:srcRect/>
          <a:stretch>
            <a:fillRect/>
          </a:stretch>
        </p:blipFill>
        <p:spPr bwMode="auto">
          <a:xfrm>
            <a:off x="4875356" y="5763823"/>
            <a:ext cx="998970" cy="1004988"/>
          </a:xfrm>
          <a:prstGeom prst="rect">
            <a:avLst/>
          </a:prstGeom>
          <a:noFill/>
        </p:spPr>
      </p:pic>
      <p:pic>
        <p:nvPicPr>
          <p:cNvPr id="214022" name="Picture 6" descr="http://2012.igem.org/wiki/images/3/3f/MathWorks_logo.png"/>
          <p:cNvPicPr>
            <a:picLocks noChangeAspect="1" noChangeArrowheads="1"/>
          </p:cNvPicPr>
          <p:nvPr userDrawn="1"/>
        </p:nvPicPr>
        <p:blipFill>
          <a:blip r:embed="rId5" cstate="print"/>
          <a:srcRect/>
          <a:stretch>
            <a:fillRect/>
          </a:stretch>
        </p:blipFill>
        <p:spPr bwMode="auto">
          <a:xfrm>
            <a:off x="6168443" y="6100428"/>
            <a:ext cx="1996499" cy="395318"/>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15"/>
          <p:cNvCxnSpPr/>
          <p:nvPr userDrawn="1"/>
        </p:nvCxnSpPr>
        <p:spPr>
          <a:xfrm>
            <a:off x="0" y="6261100"/>
            <a:ext cx="9144000" cy="0"/>
          </a:xfrm>
          <a:prstGeom prst="line">
            <a:avLst/>
          </a:prstGeom>
          <a:ln w="12700">
            <a:gradFill flip="none" rotWithShape="1">
              <a:gsLst>
                <a:gs pos="0">
                  <a:schemeClr val="bg2">
                    <a:lumMod val="50000"/>
                  </a:schemeClr>
                </a:gs>
                <a:gs pos="50000">
                  <a:schemeClr val="bg2">
                    <a:lumMod val="75000"/>
                  </a:schemeClr>
                </a:gs>
                <a:gs pos="10000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0"/>
          </p:nvPr>
        </p:nvSpPr>
        <p:spPr>
          <a:xfrm>
            <a:off x="8280416" y="6398564"/>
            <a:ext cx="457200" cy="365125"/>
          </a:xfrm>
          <a:prstGeom prst="rect">
            <a:avLst/>
          </a:prstGeom>
        </p:spPr>
        <p:txBody>
          <a:bodyPr/>
          <a:lstStyle>
            <a:lvl1pPr algn="r" fontAlgn="auto">
              <a:spcBef>
                <a:spcPts val="0"/>
              </a:spcBef>
              <a:spcAft>
                <a:spcPts val="0"/>
              </a:spcAft>
              <a:defRPr sz="1200" b="1">
                <a:solidFill>
                  <a:schemeClr val="tx2"/>
                </a:solidFill>
                <a:latin typeface="Arial" pitchFamily="34" charset="0"/>
                <a:cs typeface="Arial" pitchFamily="34" charset="0"/>
              </a:defRPr>
            </a:lvl1pPr>
          </a:lstStyle>
          <a:p>
            <a:pPr>
              <a:defRPr/>
            </a:pPr>
            <a:fld id="{16067930-01E3-4455-A924-25CA6EA4CB1C}" type="slidenum">
              <a:rPr lang="en-US"/>
              <a:pPr>
                <a:defRPr/>
              </a:pPr>
              <a:t>‹#›</a:t>
            </a:fld>
            <a:endParaRPr lang="en-US" dirty="0"/>
          </a:p>
        </p:txBody>
      </p:sp>
      <p:cxnSp>
        <p:nvCxnSpPr>
          <p:cNvPr id="9" name="Straight Connector 19"/>
          <p:cNvCxnSpPr/>
          <p:nvPr userDrawn="1"/>
        </p:nvCxnSpPr>
        <p:spPr>
          <a:xfrm>
            <a:off x="0" y="865188"/>
            <a:ext cx="9144000" cy="0"/>
          </a:xfrm>
          <a:prstGeom prst="line">
            <a:avLst/>
          </a:prstGeom>
          <a:ln w="38100">
            <a:gradFill flip="none" rotWithShape="1">
              <a:gsLst>
                <a:gs pos="0">
                  <a:schemeClr val="bg2">
                    <a:lumMod val="50000"/>
                  </a:schemeClr>
                </a:gs>
                <a:gs pos="50000">
                  <a:schemeClr val="bg2">
                    <a:lumMod val="75000"/>
                  </a:schemeClr>
                </a:gs>
                <a:gs pos="10000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fld id="{B06F733B-33EF-455D-914D-65B1ADD925E6}" type="slidenum">
              <a:rPr lang="en-US"/>
              <a:pPr/>
              <a:t>‹#›</a:t>
            </a:fld>
            <a:endParaRPr lang="en-US"/>
          </a:p>
        </p:txBody>
      </p:sp>
    </p:spTree>
    <p:extLst>
      <p:ext uri="{BB962C8B-B14F-4D97-AF65-F5344CB8AC3E}">
        <p14:creationId xmlns:p14="http://schemas.microsoft.com/office/powerpoint/2010/main" val="269605792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22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lvl1pPr algn="ctr" rtl="0" eaLnBrk="0" fontAlgn="base" hangingPunct="0">
        <a:spcBef>
          <a:spcPct val="0"/>
        </a:spcBef>
        <a:spcAft>
          <a:spcPct val="0"/>
        </a:spcAft>
        <a:defRPr sz="3200" kern="12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3200">
          <a:solidFill>
            <a:schemeClr val="tx2"/>
          </a:solidFill>
          <a:latin typeface="Arial" charset="0"/>
          <a:cs typeface="Arial" charset="0"/>
        </a:defRPr>
      </a:lvl2pPr>
      <a:lvl3pPr algn="ctr" rtl="0" eaLnBrk="0" fontAlgn="base" hangingPunct="0">
        <a:spcBef>
          <a:spcPct val="0"/>
        </a:spcBef>
        <a:spcAft>
          <a:spcPct val="0"/>
        </a:spcAft>
        <a:defRPr sz="3200">
          <a:solidFill>
            <a:schemeClr val="tx2"/>
          </a:solidFill>
          <a:latin typeface="Arial" charset="0"/>
          <a:cs typeface="Arial" charset="0"/>
        </a:defRPr>
      </a:lvl3pPr>
      <a:lvl4pPr algn="ctr" rtl="0" eaLnBrk="0" fontAlgn="base" hangingPunct="0">
        <a:spcBef>
          <a:spcPct val="0"/>
        </a:spcBef>
        <a:spcAft>
          <a:spcPct val="0"/>
        </a:spcAft>
        <a:defRPr sz="3200">
          <a:solidFill>
            <a:schemeClr val="tx2"/>
          </a:solidFill>
          <a:latin typeface="Arial" charset="0"/>
          <a:cs typeface="Arial" charset="0"/>
        </a:defRPr>
      </a:lvl4pPr>
      <a:lvl5pPr algn="ctr" rtl="0" eaLnBrk="0" fontAlgn="base" hangingPunct="0">
        <a:spcBef>
          <a:spcPct val="0"/>
        </a:spcBef>
        <a:spcAft>
          <a:spcPct val="0"/>
        </a:spcAft>
        <a:defRPr sz="3200">
          <a:solidFill>
            <a:schemeClr val="tx2"/>
          </a:solidFill>
          <a:latin typeface="Arial" charset="0"/>
          <a:cs typeface="Arial" charset="0"/>
        </a:defRPr>
      </a:lvl5pPr>
      <a:lvl6pPr marL="457200" algn="ctr" rtl="0" fontAlgn="base">
        <a:spcBef>
          <a:spcPct val="0"/>
        </a:spcBef>
        <a:spcAft>
          <a:spcPct val="0"/>
        </a:spcAft>
        <a:defRPr sz="3200">
          <a:solidFill>
            <a:schemeClr val="tx2"/>
          </a:solidFill>
          <a:latin typeface="Arial" charset="0"/>
          <a:cs typeface="Arial" charset="0"/>
        </a:defRPr>
      </a:lvl6pPr>
      <a:lvl7pPr marL="914400" algn="ctr" rtl="0" fontAlgn="base">
        <a:spcBef>
          <a:spcPct val="0"/>
        </a:spcBef>
        <a:spcAft>
          <a:spcPct val="0"/>
        </a:spcAft>
        <a:defRPr sz="3200">
          <a:solidFill>
            <a:schemeClr val="tx2"/>
          </a:solidFill>
          <a:latin typeface="Arial" charset="0"/>
          <a:cs typeface="Arial" charset="0"/>
        </a:defRPr>
      </a:lvl7pPr>
      <a:lvl8pPr marL="1371600" algn="ctr" rtl="0" fontAlgn="base">
        <a:spcBef>
          <a:spcPct val="0"/>
        </a:spcBef>
        <a:spcAft>
          <a:spcPct val="0"/>
        </a:spcAft>
        <a:defRPr sz="3200">
          <a:solidFill>
            <a:schemeClr val="tx2"/>
          </a:solidFill>
          <a:latin typeface="Arial" charset="0"/>
          <a:cs typeface="Arial" charset="0"/>
        </a:defRPr>
      </a:lvl8pPr>
      <a:lvl9pPr marL="1828800" algn="ctr" rtl="0" fontAlgn="base">
        <a:spcBef>
          <a:spcPct val="0"/>
        </a:spcBef>
        <a:spcAft>
          <a:spcPct val="0"/>
        </a:spcAft>
        <a:defRPr sz="32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athworks.com/help/matlab/ref/bar.html#inputarg_x" TargetMode="External"/><Relationship Id="rId2" Type="http://schemas.openxmlformats.org/officeDocument/2006/relationships/hyperlink" Target="http://www.mathworks.com/help/matlab/ref/bar.html#inputarg_y"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01093"/>
          </a:xfrm>
        </p:spPr>
        <p:txBody>
          <a:bodyPr/>
          <a:lstStyle/>
          <a:p>
            <a:r>
              <a:rPr lang="en-US" dirty="0" smtClean="0"/>
              <a:t>Basic plotting</a:t>
            </a:r>
            <a:endParaRPr lang="en-US" dirty="0"/>
          </a:p>
        </p:txBody>
      </p:sp>
      <p:sp>
        <p:nvSpPr>
          <p:cNvPr id="3" name="Content Placeholder 2"/>
          <p:cNvSpPr>
            <a:spLocks noGrp="1"/>
          </p:cNvSpPr>
          <p:nvPr>
            <p:ph idx="1"/>
          </p:nvPr>
        </p:nvSpPr>
        <p:spPr>
          <a:xfrm>
            <a:off x="95003" y="859809"/>
            <a:ext cx="9048997" cy="5554640"/>
          </a:xfrm>
        </p:spPr>
        <p:txBody>
          <a:bodyPr/>
          <a:lstStyle/>
          <a:p>
            <a:r>
              <a:rPr lang="en-US" dirty="0" smtClean="0"/>
              <a:t>Express relationship between two vectors with </a:t>
            </a:r>
            <a:r>
              <a:rPr lang="en-US" b="1" dirty="0" smtClean="0"/>
              <a:t>plot</a:t>
            </a:r>
            <a:r>
              <a:rPr lang="en-US" dirty="0" smtClean="0"/>
              <a:t>.</a:t>
            </a:r>
          </a:p>
          <a:p>
            <a:pPr marL="0" indent="0">
              <a:buNone/>
            </a:pPr>
            <a:r>
              <a:rPr lang="en-US" b="1" dirty="0" smtClean="0"/>
              <a:t>plot</a:t>
            </a:r>
            <a:r>
              <a:rPr lang="en-US" dirty="0" smtClean="0"/>
              <a:t>(&lt;vector of x-value&gt;, </a:t>
            </a:r>
            <a:r>
              <a:rPr lang="en-US" dirty="0"/>
              <a:t>&lt; vector of </a:t>
            </a:r>
            <a:r>
              <a:rPr lang="en-US" dirty="0" smtClean="0"/>
              <a:t>y-value&gt;,</a:t>
            </a:r>
          </a:p>
          <a:p>
            <a:pPr marL="0" indent="0">
              <a:buNone/>
            </a:pPr>
            <a:r>
              <a:rPr lang="en-US" dirty="0"/>
              <a:t> </a:t>
            </a:r>
            <a:r>
              <a:rPr lang="en-US" dirty="0" smtClean="0"/>
              <a:t>                              &lt;style option string&gt;,  &lt;‘</a:t>
            </a:r>
            <a:r>
              <a:rPr lang="en-US" dirty="0"/>
              <a:t>'</a:t>
            </a:r>
            <a:r>
              <a:rPr lang="en-US" dirty="0" err="1"/>
              <a:t>lineWidth</a:t>
            </a:r>
            <a:r>
              <a:rPr lang="en-US" dirty="0" smtClean="0"/>
              <a:t>',</a:t>
            </a:r>
            <a:r>
              <a:rPr lang="en-US" dirty="0"/>
              <a:t> </a:t>
            </a:r>
            <a:r>
              <a:rPr lang="en-US" dirty="0" smtClean="0"/>
              <a:t>number&gt;)</a:t>
            </a:r>
          </a:p>
          <a:p>
            <a:pPr marL="0" indent="0">
              <a:buNone/>
            </a:pPr>
            <a:r>
              <a:rPr lang="en-US" dirty="0" smtClean="0"/>
              <a:t>Style </a:t>
            </a:r>
            <a:r>
              <a:rPr lang="en-US" dirty="0"/>
              <a:t>option </a:t>
            </a:r>
            <a:r>
              <a:rPr lang="en-US" dirty="0" smtClean="0"/>
              <a:t>string is </a:t>
            </a:r>
            <a:r>
              <a:rPr lang="en-US" b="1" dirty="0">
                <a:solidFill>
                  <a:srgbClr val="C00000"/>
                </a:solidFill>
              </a:rPr>
              <a:t>Control line </a:t>
            </a:r>
            <a:r>
              <a:rPr lang="en-US" b="1" dirty="0" smtClean="0">
                <a:solidFill>
                  <a:srgbClr val="C00000"/>
                </a:solidFill>
              </a:rPr>
              <a:t>type</a:t>
            </a:r>
            <a:r>
              <a:rPr lang="en-US" dirty="0" smtClean="0"/>
              <a:t>, </a:t>
            </a:r>
            <a:r>
              <a:rPr lang="en-US" b="1" dirty="0" smtClean="0">
                <a:solidFill>
                  <a:schemeClr val="tx2">
                    <a:lumMod val="50000"/>
                  </a:schemeClr>
                </a:solidFill>
              </a:rPr>
              <a:t>data markers </a:t>
            </a:r>
            <a:r>
              <a:rPr lang="en-US" dirty="0" smtClean="0"/>
              <a:t>and </a:t>
            </a:r>
            <a:r>
              <a:rPr lang="en-US" b="1" dirty="0" smtClean="0">
                <a:solidFill>
                  <a:schemeClr val="accent6">
                    <a:lumMod val="50000"/>
                  </a:schemeClr>
                </a:solidFill>
              </a:rPr>
              <a:t>colors</a:t>
            </a:r>
          </a:p>
          <a:p>
            <a:pPr marL="0" indent="0">
              <a:buNone/>
            </a:pPr>
            <a:r>
              <a:rPr lang="en-US" b="1" dirty="0" smtClean="0"/>
              <a:t> </a:t>
            </a:r>
          </a:p>
          <a:p>
            <a:r>
              <a:rPr lang="en-US" dirty="0" smtClean="0"/>
              <a:t>Control axes limits with </a:t>
            </a:r>
            <a:r>
              <a:rPr lang="en-US" b="1" dirty="0" smtClean="0"/>
              <a:t>axis</a:t>
            </a:r>
            <a:r>
              <a:rPr lang="en-US" dirty="0" smtClean="0"/>
              <a:t> command.</a:t>
            </a:r>
          </a:p>
          <a:p>
            <a:pPr marL="0" indent="0">
              <a:buNone/>
            </a:pPr>
            <a:r>
              <a:rPr lang="en-US" dirty="0" smtClean="0"/>
              <a:t>                    </a:t>
            </a:r>
            <a:r>
              <a:rPr lang="en-US" b="1" dirty="0" smtClean="0"/>
              <a:t>axis</a:t>
            </a:r>
            <a:r>
              <a:rPr lang="en-US" dirty="0" smtClean="0"/>
              <a:t>([</a:t>
            </a:r>
            <a:r>
              <a:rPr lang="en-US" dirty="0" err="1" smtClean="0"/>
              <a:t>xmin</a:t>
            </a:r>
            <a:r>
              <a:rPr lang="en-US" dirty="0" smtClean="0"/>
              <a:t>, </a:t>
            </a:r>
            <a:r>
              <a:rPr lang="en-US" dirty="0" err="1" smtClean="0"/>
              <a:t>xmax</a:t>
            </a:r>
            <a:r>
              <a:rPr lang="en-US" dirty="0" smtClean="0"/>
              <a:t>, </a:t>
            </a:r>
            <a:r>
              <a:rPr lang="en-US" dirty="0" err="1" smtClean="0"/>
              <a:t>ymin</a:t>
            </a:r>
            <a:r>
              <a:rPr lang="en-US" dirty="0" smtClean="0"/>
              <a:t>, </a:t>
            </a:r>
            <a:r>
              <a:rPr lang="en-US" dirty="0" err="1" smtClean="0"/>
              <a:t>ymax</a:t>
            </a:r>
            <a:r>
              <a:rPr lang="en-US" dirty="0" smtClean="0"/>
              <a:t>])</a:t>
            </a:r>
          </a:p>
          <a:p>
            <a:r>
              <a:rPr lang="en-US" dirty="0" smtClean="0"/>
              <a:t>Label axes with </a:t>
            </a:r>
            <a:r>
              <a:rPr lang="en-US" b="1" dirty="0" err="1" smtClean="0"/>
              <a:t>xlabel</a:t>
            </a:r>
            <a:r>
              <a:rPr lang="en-US" b="1" dirty="0" smtClean="0"/>
              <a:t>(‘text’)</a:t>
            </a:r>
            <a:r>
              <a:rPr lang="en-US" dirty="0" smtClean="0"/>
              <a:t>, </a:t>
            </a:r>
            <a:r>
              <a:rPr lang="en-US" b="1" dirty="0" err="1" smtClean="0"/>
              <a:t>ylabel</a:t>
            </a:r>
            <a:r>
              <a:rPr lang="en-US" b="1" dirty="0" smtClean="0"/>
              <a:t>(‘text’), title(‘text’)</a:t>
            </a:r>
          </a:p>
          <a:p>
            <a:r>
              <a:rPr lang="en-US" b="1" u="sng" dirty="0" smtClean="0"/>
              <a:t>Example: 2D </a:t>
            </a:r>
            <a:r>
              <a:rPr lang="en-US" b="1" u="sng" dirty="0"/>
              <a:t>Plotting </a:t>
            </a:r>
            <a:r>
              <a:rPr lang="en-US" b="1" u="sng" dirty="0" smtClean="0"/>
              <a:t>having </a:t>
            </a:r>
            <a:r>
              <a:rPr lang="en-US" b="1" u="sng" dirty="0"/>
              <a:t>real numerical </a:t>
            </a:r>
            <a:r>
              <a:rPr lang="en-US" b="1" u="sng" dirty="0" smtClean="0"/>
              <a:t>data  </a:t>
            </a:r>
          </a:p>
          <a:p>
            <a:r>
              <a:rPr lang="en-US" dirty="0" smtClean="0"/>
              <a:t>V1=[1,3,4,6,5,2], V2=[1,2,2,3,4,2]</a:t>
            </a:r>
          </a:p>
          <a:p>
            <a:r>
              <a:rPr lang="en-US" b="1" dirty="0" smtClean="0"/>
              <a:t>plot</a:t>
            </a:r>
            <a:r>
              <a:rPr lang="en-US" dirty="0" smtClean="0"/>
              <a:t>(v1,v2,’-o’)</a:t>
            </a:r>
          </a:p>
          <a:p>
            <a:r>
              <a:rPr lang="en-US" b="1" dirty="0"/>
              <a:t>a</a:t>
            </a:r>
            <a:r>
              <a:rPr lang="en-US" b="1" dirty="0" smtClean="0"/>
              <a:t>xis</a:t>
            </a:r>
            <a:r>
              <a:rPr lang="en-US" dirty="0" smtClean="0"/>
              <a:t>([0 7 0 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idx="1"/>
          </p:nvPr>
        </p:nvSpPr>
        <p:spPr>
          <a:xfrm>
            <a:off x="-1" y="829293"/>
            <a:ext cx="8952931" cy="5059363"/>
          </a:xfrm>
        </p:spPr>
        <p:txBody>
          <a:bodyPr/>
          <a:lstStyle/>
          <a:p>
            <a:pPr marL="0" indent="0">
              <a:buNone/>
            </a:pPr>
            <a:r>
              <a:rPr lang="en-US" sz="2000" b="1" dirty="0" smtClean="0">
                <a:solidFill>
                  <a:srgbClr val="002060"/>
                </a:solidFill>
              </a:rPr>
              <a:t>%% </a:t>
            </a:r>
            <a:r>
              <a:rPr lang="en-US" sz="2000" b="1" dirty="0" err="1" smtClean="0">
                <a:solidFill>
                  <a:srgbClr val="002060"/>
                </a:solidFill>
              </a:rPr>
              <a:t>randn</a:t>
            </a:r>
            <a:r>
              <a:rPr lang="en-US" sz="2000" b="1" dirty="0" smtClean="0">
                <a:solidFill>
                  <a:srgbClr val="002060"/>
                </a:solidFill>
              </a:rPr>
              <a:t>  generate </a:t>
            </a:r>
            <a:r>
              <a:rPr lang="en-US" sz="2000" b="1" dirty="0">
                <a:solidFill>
                  <a:srgbClr val="002060"/>
                </a:solidFill>
              </a:rPr>
              <a:t>Normally distributed pseudorandom numbers</a:t>
            </a:r>
          </a:p>
          <a:p>
            <a:r>
              <a:rPr lang="en-US" sz="2000" dirty="0" smtClean="0"/>
              <a:t>Ndata=1000</a:t>
            </a:r>
          </a:p>
          <a:p>
            <a:r>
              <a:rPr lang="en-US" sz="2000" dirty="0" smtClean="0"/>
              <a:t>q0= 1.5;</a:t>
            </a:r>
          </a:p>
          <a:p>
            <a:r>
              <a:rPr lang="en-US" sz="2000" dirty="0" err="1"/>
              <a:t>s</a:t>
            </a:r>
            <a:r>
              <a:rPr lang="en-US" sz="2000" smtClean="0"/>
              <a:t>igmaq</a:t>
            </a:r>
            <a:r>
              <a:rPr lang="en-US" sz="2000" dirty="0" smtClean="0"/>
              <a:t>=0.25;</a:t>
            </a:r>
          </a:p>
          <a:p>
            <a:r>
              <a:rPr lang="en-US" sz="2000" dirty="0" err="1" smtClean="0"/>
              <a:t>qmin</a:t>
            </a:r>
            <a:r>
              <a:rPr lang="en-US" sz="2000" dirty="0" smtClean="0"/>
              <a:t>=0.0;</a:t>
            </a:r>
          </a:p>
          <a:p>
            <a:r>
              <a:rPr lang="en-US" sz="2000" dirty="0" err="1"/>
              <a:t>q</a:t>
            </a:r>
            <a:r>
              <a:rPr lang="en-US" sz="2000" dirty="0" err="1" smtClean="0"/>
              <a:t>max</a:t>
            </a:r>
            <a:r>
              <a:rPr lang="en-US" sz="2000" dirty="0" smtClean="0"/>
              <a:t>=2.5;</a:t>
            </a:r>
          </a:p>
          <a:p>
            <a:r>
              <a:rPr lang="en-US" sz="2000" dirty="0" smtClean="0"/>
              <a:t> </a:t>
            </a:r>
            <a:r>
              <a:rPr lang="en-US" sz="2000" dirty="0" err="1" smtClean="0"/>
              <a:t>nbins</a:t>
            </a:r>
            <a:r>
              <a:rPr lang="en-US" sz="2000" dirty="0" smtClean="0"/>
              <a:t>=25;</a:t>
            </a:r>
          </a:p>
          <a:p>
            <a:r>
              <a:rPr lang="en-US" sz="2000" dirty="0" smtClean="0"/>
              <a:t>%%generate data</a:t>
            </a:r>
          </a:p>
          <a:p>
            <a:r>
              <a:rPr lang="en-US" sz="2000" dirty="0" err="1"/>
              <a:t>q</a:t>
            </a:r>
            <a:r>
              <a:rPr lang="en-US" sz="2000" dirty="0" err="1" smtClean="0"/>
              <a:t>data</a:t>
            </a:r>
            <a:r>
              <a:rPr lang="en-US" sz="2000" dirty="0" smtClean="0"/>
              <a:t>=q0+sigmaq*</a:t>
            </a:r>
            <a:r>
              <a:rPr lang="en-US" sz="2000" dirty="0" err="1" smtClean="0"/>
              <a:t>randn</a:t>
            </a:r>
            <a:r>
              <a:rPr lang="en-US" sz="2000" dirty="0" smtClean="0"/>
              <a:t>(1,Ndata);</a:t>
            </a:r>
          </a:p>
          <a:p>
            <a:r>
              <a:rPr lang="en-US" sz="2000" dirty="0" smtClean="0"/>
              <a:t>%% plot histogram</a:t>
            </a:r>
          </a:p>
          <a:p>
            <a:r>
              <a:rPr lang="en-US" sz="2000" dirty="0" err="1"/>
              <a:t>h</a:t>
            </a:r>
            <a:r>
              <a:rPr lang="en-US" sz="2000" dirty="0" err="1" smtClean="0"/>
              <a:t>ist</a:t>
            </a:r>
            <a:r>
              <a:rPr lang="en-US" sz="2000" dirty="0" smtClean="0"/>
              <a:t>(</a:t>
            </a:r>
            <a:r>
              <a:rPr lang="en-US" sz="2000" dirty="0" err="1" smtClean="0"/>
              <a:t>qdata</a:t>
            </a:r>
            <a:r>
              <a:rPr lang="en-US" sz="2000" dirty="0" smtClean="0"/>
              <a:t>, </a:t>
            </a:r>
            <a:r>
              <a:rPr lang="en-US" sz="2000" dirty="0" err="1" smtClean="0"/>
              <a:t>nbins</a:t>
            </a:r>
            <a:r>
              <a:rPr lang="en-US" sz="2000" dirty="0" smtClean="0"/>
              <a:t>);</a:t>
            </a:r>
          </a:p>
          <a:p>
            <a:r>
              <a:rPr lang="en-US" sz="2000" dirty="0" err="1"/>
              <a:t>x</a:t>
            </a:r>
            <a:r>
              <a:rPr lang="en-US" sz="2000" dirty="0" err="1" smtClean="0"/>
              <a:t>label</a:t>
            </a:r>
            <a:r>
              <a:rPr lang="en-US" sz="2000" dirty="0" smtClean="0"/>
              <a:t>(‘value of q’)</a:t>
            </a:r>
          </a:p>
          <a:p>
            <a:r>
              <a:rPr lang="en-US" sz="2000" dirty="0" err="1"/>
              <a:t>y</a:t>
            </a:r>
            <a:r>
              <a:rPr lang="en-US" sz="2000" dirty="0" err="1" smtClean="0"/>
              <a:t>label</a:t>
            </a:r>
            <a:r>
              <a:rPr lang="en-US" sz="2000" dirty="0" smtClean="0"/>
              <a:t>(‘Number of data points in bins’)</a:t>
            </a:r>
          </a:p>
          <a:p>
            <a:r>
              <a:rPr lang="en-US" sz="2000" dirty="0" smtClean="0"/>
              <a:t>axis([qmin,qmax,0,inf]);</a:t>
            </a:r>
            <a:endParaRPr lang="en-US" sz="2000" dirty="0"/>
          </a:p>
        </p:txBody>
      </p:sp>
      <p:sp>
        <p:nvSpPr>
          <p:cNvPr id="4" name="Slide Number Placeholder 3"/>
          <p:cNvSpPr>
            <a:spLocks noGrp="1"/>
          </p:cNvSpPr>
          <p:nvPr>
            <p:ph type="sldNum" sz="quarter" idx="10"/>
          </p:nvPr>
        </p:nvSpPr>
        <p:spPr/>
        <p:txBody>
          <a:bodyPr/>
          <a:lstStyle/>
          <a:p>
            <a:pPr>
              <a:defRPr/>
            </a:pPr>
            <a:fld id="{16067930-01E3-4455-A924-25CA6EA4CB1C}" type="slidenum">
              <a:rPr lang="en-US" smtClean="0"/>
              <a:pPr>
                <a:defRPr/>
              </a:pPr>
              <a:t>10</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013" y="2595254"/>
            <a:ext cx="4096987" cy="347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60420" y="1402279"/>
            <a:ext cx="5118265" cy="481446"/>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solidFill>
              </a:rPr>
              <a:t>Notation when </a:t>
            </a:r>
            <a:r>
              <a:rPr lang="en-US" b="1" dirty="0" smtClean="0">
                <a:solidFill>
                  <a:schemeClr val="tx2"/>
                </a:solidFill>
              </a:rPr>
              <a:t>x </a:t>
            </a:r>
            <a:r>
              <a:rPr lang="en-US" b="1" dirty="0">
                <a:solidFill>
                  <a:schemeClr val="tx2"/>
                </a:solidFill>
              </a:rPr>
              <a:t>is normally distributed with mean </a:t>
            </a:r>
            <a:r>
              <a:rPr lang="en-US" b="1" i="1" dirty="0">
                <a:solidFill>
                  <a:schemeClr val="tx2"/>
                </a:solidFill>
                <a:latin typeface="Symbol" pitchFamily="18" charset="2"/>
              </a:rPr>
              <a:t>m</a:t>
            </a:r>
            <a:r>
              <a:rPr lang="en-US" b="1" dirty="0">
                <a:solidFill>
                  <a:schemeClr val="tx2"/>
                </a:solidFill>
              </a:rPr>
              <a:t> and standard deviation </a:t>
            </a:r>
            <a:r>
              <a:rPr lang="en-US" b="1" i="1" dirty="0">
                <a:solidFill>
                  <a:schemeClr val="tx2"/>
                </a:solidFill>
                <a:latin typeface="Symbol" pitchFamily="18" charset="2"/>
              </a:rPr>
              <a:t>s</a:t>
            </a:r>
            <a:r>
              <a:rPr lang="en-US" b="1" dirty="0">
                <a:solidFill>
                  <a:schemeClr val="tx2"/>
                </a:solidFill>
              </a:rPr>
              <a:t> </a:t>
            </a:r>
            <a:r>
              <a:rPr lang="en-US" b="1" dirty="0" smtClean="0">
                <a:solidFill>
                  <a:schemeClr val="tx2"/>
                </a:solidFill>
              </a:rPr>
              <a:t>: </a:t>
            </a:r>
            <a:endParaRPr lang="en-US" b="1" dirty="0">
              <a:solidFill>
                <a:schemeClr val="tx2"/>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912902064"/>
              </p:ext>
            </p:extLst>
          </p:nvPr>
        </p:nvGraphicFramePr>
        <p:xfrm>
          <a:off x="5564188" y="1897063"/>
          <a:ext cx="2398712" cy="623887"/>
        </p:xfrm>
        <a:graphic>
          <a:graphicData uri="http://schemas.openxmlformats.org/presentationml/2006/ole">
            <mc:AlternateContent xmlns:mc="http://schemas.openxmlformats.org/markup-compatibility/2006">
              <mc:Choice xmlns:v="urn:schemas-microsoft-com:vml" Requires="v">
                <p:oleObj spid="_x0000_s7223" name="Equation" r:id="rId4" imgW="774360" imgH="203040" progId="Equation.3">
                  <p:embed/>
                </p:oleObj>
              </mc:Choice>
              <mc:Fallback>
                <p:oleObj name="Equation" r:id="rId4" imgW="774360" imgH="203040" progId="Equation.3">
                  <p:embed/>
                  <p:pic>
                    <p:nvPicPr>
                      <p:cNvPr id="0" name="Object 4"/>
                      <p:cNvPicPr>
                        <a:picLocks noChangeAspect="1" noChangeArrowheads="1"/>
                      </p:cNvPicPr>
                      <p:nvPr/>
                    </p:nvPicPr>
                    <p:blipFill>
                      <a:blip r:embed="rId5"/>
                      <a:srcRect/>
                      <a:stretch>
                        <a:fillRect/>
                      </a:stretch>
                    </p:blipFill>
                    <p:spPr bwMode="auto">
                      <a:xfrm>
                        <a:off x="5564188" y="1897063"/>
                        <a:ext cx="2398712"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859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US" sz="1800" dirty="0"/>
              <a:t>Ndata=1000</a:t>
            </a:r>
          </a:p>
          <a:p>
            <a:r>
              <a:rPr lang="en-US" sz="1800" dirty="0"/>
              <a:t>q0= 1.5;</a:t>
            </a:r>
          </a:p>
          <a:p>
            <a:r>
              <a:rPr lang="en-US" sz="1800" dirty="0" err="1"/>
              <a:t>Sigmaq</a:t>
            </a:r>
            <a:r>
              <a:rPr lang="en-US" sz="1800" dirty="0"/>
              <a:t>=0.25;</a:t>
            </a:r>
          </a:p>
          <a:p>
            <a:r>
              <a:rPr lang="en-US" sz="1800" dirty="0" err="1"/>
              <a:t>qmin</a:t>
            </a:r>
            <a:r>
              <a:rPr lang="en-US" sz="1800" dirty="0"/>
              <a:t>=0.0;</a:t>
            </a:r>
          </a:p>
          <a:p>
            <a:r>
              <a:rPr lang="en-US" sz="1800" dirty="0" err="1"/>
              <a:t>qmax</a:t>
            </a:r>
            <a:r>
              <a:rPr lang="en-US" sz="1800" dirty="0"/>
              <a:t>=2.5;</a:t>
            </a:r>
          </a:p>
          <a:p>
            <a:r>
              <a:rPr lang="en-US" sz="1800" dirty="0"/>
              <a:t> </a:t>
            </a:r>
            <a:r>
              <a:rPr lang="en-US" sz="1800" dirty="0" err="1"/>
              <a:t>nbins</a:t>
            </a:r>
            <a:r>
              <a:rPr lang="en-US" sz="1800" dirty="0"/>
              <a:t>=25;</a:t>
            </a:r>
          </a:p>
          <a:p>
            <a:r>
              <a:rPr lang="en-US" sz="1800" dirty="0"/>
              <a:t>%%generate data</a:t>
            </a:r>
          </a:p>
          <a:p>
            <a:r>
              <a:rPr lang="en-US" sz="1800" dirty="0" err="1"/>
              <a:t>qdata</a:t>
            </a:r>
            <a:r>
              <a:rPr lang="en-US" sz="1800" dirty="0"/>
              <a:t>=q0+sigmaq*</a:t>
            </a:r>
            <a:r>
              <a:rPr lang="en-US" sz="1800" dirty="0" err="1"/>
              <a:t>randn</a:t>
            </a:r>
            <a:r>
              <a:rPr lang="en-US" sz="1800" dirty="0"/>
              <a:t>(1,Ndata);</a:t>
            </a:r>
          </a:p>
          <a:p>
            <a:r>
              <a:rPr lang="en-US" sz="1800" dirty="0"/>
              <a:t>%% plot histogram</a:t>
            </a:r>
          </a:p>
          <a:p>
            <a:r>
              <a:rPr lang="en-US" sz="1800" dirty="0" smtClean="0"/>
              <a:t>[</a:t>
            </a:r>
            <a:r>
              <a:rPr lang="en-US" sz="1800" dirty="0" err="1" smtClean="0"/>
              <a:t>nq</a:t>
            </a:r>
            <a:r>
              <a:rPr lang="en-US" sz="1800" dirty="0" smtClean="0"/>
              <a:t> </a:t>
            </a:r>
            <a:r>
              <a:rPr lang="en-US" sz="1800" dirty="0" err="1" smtClean="0"/>
              <a:t>qs</a:t>
            </a:r>
            <a:r>
              <a:rPr lang="en-US" sz="1800" dirty="0" smtClean="0"/>
              <a:t>]= </a:t>
            </a:r>
            <a:r>
              <a:rPr lang="en-US" sz="1800" dirty="0" err="1" smtClean="0"/>
              <a:t>hist</a:t>
            </a:r>
            <a:r>
              <a:rPr lang="en-US" sz="1800" dirty="0" smtClean="0"/>
              <a:t>(</a:t>
            </a:r>
            <a:r>
              <a:rPr lang="en-US" sz="1800" dirty="0" err="1" smtClean="0"/>
              <a:t>qdata</a:t>
            </a:r>
            <a:r>
              <a:rPr lang="en-US" sz="1800" dirty="0"/>
              <a:t>, </a:t>
            </a:r>
            <a:r>
              <a:rPr lang="en-US" sz="1800" dirty="0" err="1"/>
              <a:t>nbins</a:t>
            </a:r>
            <a:r>
              <a:rPr lang="en-US" sz="1800" dirty="0" smtClean="0"/>
              <a:t>);</a:t>
            </a:r>
          </a:p>
          <a:p>
            <a:r>
              <a:rPr lang="en-US" sz="1800" dirty="0"/>
              <a:t>b</a:t>
            </a:r>
            <a:r>
              <a:rPr lang="en-US" sz="1800" dirty="0" smtClean="0"/>
              <a:t>ar(</a:t>
            </a:r>
            <a:r>
              <a:rPr lang="en-US" sz="1800" dirty="0" err="1" smtClean="0"/>
              <a:t>qs,nq</a:t>
            </a:r>
            <a:r>
              <a:rPr lang="en-US" sz="1800" dirty="0" smtClean="0"/>
              <a:t>)</a:t>
            </a:r>
            <a:endParaRPr lang="en-US" sz="1800" dirty="0"/>
          </a:p>
          <a:p>
            <a:r>
              <a:rPr lang="en-US" sz="1800" dirty="0" err="1"/>
              <a:t>xlabel</a:t>
            </a:r>
            <a:r>
              <a:rPr lang="en-US" sz="1800" dirty="0"/>
              <a:t>(‘value of q’)</a:t>
            </a:r>
          </a:p>
          <a:p>
            <a:r>
              <a:rPr lang="en-US" sz="1800" dirty="0" err="1"/>
              <a:t>ylabel</a:t>
            </a:r>
            <a:r>
              <a:rPr lang="en-US" sz="1800" dirty="0"/>
              <a:t>(‘Number of data points in bins’)</a:t>
            </a:r>
          </a:p>
          <a:p>
            <a:r>
              <a:rPr lang="en-US" sz="1800" dirty="0"/>
              <a:t>axis([qmin,qmax,0,inf]);</a:t>
            </a:r>
          </a:p>
          <a:p>
            <a:r>
              <a:rPr lang="en-US" sz="1800" dirty="0" smtClean="0"/>
              <a:t>%% plot normal distributed function</a:t>
            </a:r>
          </a:p>
          <a:p>
            <a:r>
              <a:rPr lang="en-US" sz="1800" dirty="0" err="1" smtClean="0"/>
              <a:t>Nq</a:t>
            </a:r>
            <a:r>
              <a:rPr lang="en-US" sz="1800" dirty="0" smtClean="0"/>
              <a:t>=200</a:t>
            </a:r>
          </a:p>
          <a:p>
            <a:r>
              <a:rPr lang="en-US" sz="1800" dirty="0" err="1"/>
              <a:t>q</a:t>
            </a:r>
            <a:r>
              <a:rPr lang="en-US" sz="1800" dirty="0" err="1" smtClean="0"/>
              <a:t>a</a:t>
            </a:r>
            <a:r>
              <a:rPr lang="en-US" sz="1800" dirty="0" smtClean="0"/>
              <a:t>=</a:t>
            </a:r>
            <a:r>
              <a:rPr lang="en-US" sz="1800" dirty="0" err="1" smtClean="0"/>
              <a:t>linspace</a:t>
            </a:r>
            <a:r>
              <a:rPr lang="en-US" sz="1800" dirty="0" smtClean="0"/>
              <a:t>(</a:t>
            </a:r>
            <a:r>
              <a:rPr lang="en-US" sz="1800" dirty="0" err="1" smtClean="0"/>
              <a:t>qmin,qmax,Nq</a:t>
            </a:r>
            <a:r>
              <a:rPr lang="en-US" sz="1800" dirty="0" smtClean="0"/>
              <a:t>);</a:t>
            </a:r>
          </a:p>
          <a:p>
            <a:r>
              <a:rPr lang="en-US" sz="1800" dirty="0" err="1"/>
              <a:t>p</a:t>
            </a:r>
            <a:r>
              <a:rPr lang="en-US" sz="1800" dirty="0" err="1" smtClean="0"/>
              <a:t>q</a:t>
            </a:r>
            <a:r>
              <a:rPr lang="en-US" sz="1800" dirty="0" smtClean="0"/>
              <a:t>=max(</a:t>
            </a:r>
            <a:r>
              <a:rPr lang="en-US" sz="1800" dirty="0" err="1" smtClean="0"/>
              <a:t>nq</a:t>
            </a:r>
            <a:r>
              <a:rPr lang="en-US" sz="1800" dirty="0" smtClean="0"/>
              <a:t>)*</a:t>
            </a:r>
            <a:r>
              <a:rPr lang="en-US" sz="1800" dirty="0" err="1" smtClean="0"/>
              <a:t>exp</a:t>
            </a:r>
            <a:r>
              <a:rPr lang="en-US" sz="1800" dirty="0" smtClean="0"/>
              <a:t>(-(qa-q0).^2/(2*sigmaq^2));</a:t>
            </a:r>
          </a:p>
          <a:p>
            <a:r>
              <a:rPr lang="en-US" sz="1800" dirty="0"/>
              <a:t>h</a:t>
            </a:r>
            <a:r>
              <a:rPr lang="en-US" sz="1800" dirty="0" smtClean="0"/>
              <a:t>old on ;</a:t>
            </a:r>
          </a:p>
          <a:p>
            <a:r>
              <a:rPr lang="en-US" sz="1800" dirty="0"/>
              <a:t>p</a:t>
            </a:r>
            <a:r>
              <a:rPr lang="en-US" sz="1800" dirty="0" smtClean="0"/>
              <a:t>lot(qa,pq,’k’,’LineWidth’,2)</a:t>
            </a:r>
          </a:p>
          <a:p>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16067930-01E3-4455-A924-25CA6EA4CB1C}" type="slidenum">
              <a:rPr lang="en-US" smtClean="0"/>
              <a:pPr>
                <a:defRPr/>
              </a:pPr>
              <a:t>11</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10421849"/>
              </p:ext>
            </p:extLst>
          </p:nvPr>
        </p:nvGraphicFramePr>
        <p:xfrm>
          <a:off x="4455994" y="1032680"/>
          <a:ext cx="4419600" cy="1335088"/>
        </p:xfrm>
        <a:graphic>
          <a:graphicData uri="http://schemas.openxmlformats.org/presentationml/2006/ole">
            <mc:AlternateContent xmlns:mc="http://schemas.openxmlformats.org/markup-compatibility/2006">
              <mc:Choice xmlns:v="urn:schemas-microsoft-com:vml" Requires="v">
                <p:oleObj spid="_x0000_s8212" name="Equation" r:id="rId3" imgW="1473200" imgH="444500" progId="Equation.3">
                  <p:embed/>
                </p:oleObj>
              </mc:Choice>
              <mc:Fallback>
                <p:oleObj name="Equation" r:id="rId3" imgW="14732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994" y="1032680"/>
                        <a:ext cx="44196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199797" y="2606722"/>
            <a:ext cx="3848669" cy="830997"/>
          </a:xfrm>
          <a:prstGeom prst="rect">
            <a:avLst/>
          </a:prstGeom>
          <a:noFill/>
        </p:spPr>
        <p:txBody>
          <a:bodyPr wrap="square" rtlCol="0">
            <a:spAutoFit/>
          </a:bodyPr>
          <a:lstStyle/>
          <a:p>
            <a:r>
              <a:rPr lang="en-US" sz="2400" b="1" dirty="0" smtClean="0">
                <a:latin typeface="Arial" pitchFamily="34" charset="0"/>
                <a:cs typeface="Arial" pitchFamily="34" charset="0"/>
              </a:rPr>
              <a:t>The </a:t>
            </a:r>
            <a:r>
              <a:rPr lang="en-US" sz="2400" b="1" dirty="0" err="1" smtClean="0">
                <a:latin typeface="Arial" pitchFamily="34" charset="0"/>
                <a:cs typeface="Arial" pitchFamily="34" charset="0"/>
              </a:rPr>
              <a:t>coef</a:t>
            </a:r>
            <a:r>
              <a:rPr lang="en-US" sz="2400" b="1" dirty="0" smtClean="0">
                <a:latin typeface="Arial" pitchFamily="34" charset="0"/>
                <a:cs typeface="Arial" pitchFamily="34" charset="0"/>
              </a:rPr>
              <a:t>.: max number of data points in bin</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1148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4" name="Picture 2062" descr="C:\UFGRS\MATLAB\fig1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4572000" cy="4090988"/>
          </a:xfrm>
          <a:prstGeom prst="rect">
            <a:avLst/>
          </a:prstGeom>
          <a:noFill/>
          <a:extLst>
            <a:ext uri="{909E8E84-426E-40DD-AFC4-6F175D3DCCD1}">
              <a14:hiddenFill xmlns:a14="http://schemas.microsoft.com/office/drawing/2010/main">
                <a:solidFill>
                  <a:srgbClr val="FFFFFF"/>
                </a:solidFill>
              </a14:hiddenFill>
            </a:ext>
          </a:extLst>
        </p:spPr>
      </p:pic>
      <p:sp>
        <p:nvSpPr>
          <p:cNvPr id="71683" name="Rectangle 2051"/>
          <p:cNvSpPr>
            <a:spLocks noGrp="1" noChangeArrowheads="1"/>
          </p:cNvSpPr>
          <p:nvPr>
            <p:ph type="title"/>
          </p:nvPr>
        </p:nvSpPr>
        <p:spPr>
          <a:noFill/>
          <a:ln/>
        </p:spPr>
        <p:txBody>
          <a:bodyPr/>
          <a:lstStyle/>
          <a:p>
            <a:r>
              <a:rPr lang="en-US" altLang="en-US" dirty="0"/>
              <a:t>Subplots</a:t>
            </a:r>
          </a:p>
        </p:txBody>
      </p:sp>
      <p:sp>
        <p:nvSpPr>
          <p:cNvPr id="71684" name="Rectangle 2052"/>
          <p:cNvSpPr>
            <a:spLocks noChangeArrowheads="1"/>
          </p:cNvSpPr>
          <p:nvPr/>
        </p:nvSpPr>
        <p:spPr bwMode="auto">
          <a:xfrm>
            <a:off x="685800" y="1038415"/>
            <a:ext cx="7864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000" b="1" dirty="0">
                <a:solidFill>
                  <a:srgbClr val="002060"/>
                </a:solidFill>
              </a:rPr>
              <a:t>SUBPLOT- display multiple axes in the same figure window</a:t>
            </a:r>
            <a:endParaRPr lang="en-US" altLang="en-US" sz="2400" b="1" dirty="0">
              <a:solidFill>
                <a:srgbClr val="002060"/>
              </a:solidFill>
            </a:endParaRPr>
          </a:p>
        </p:txBody>
      </p:sp>
      <p:sp>
        <p:nvSpPr>
          <p:cNvPr id="71685" name="Arc 2053"/>
          <p:cNvSpPr>
            <a:spLocks/>
          </p:cNvSpPr>
          <p:nvPr/>
        </p:nvSpPr>
        <p:spPr bwMode="auto">
          <a:xfrm>
            <a:off x="2651125" y="2290763"/>
            <a:ext cx="3297238" cy="838200"/>
          </a:xfrm>
          <a:custGeom>
            <a:avLst/>
            <a:gdLst>
              <a:gd name="G0" fmla="+- 21587 0 0"/>
              <a:gd name="G1" fmla="+- 21600 0 0"/>
              <a:gd name="G2" fmla="+- 21600 0 0"/>
              <a:gd name="T0" fmla="*/ 0 w 21587"/>
              <a:gd name="T1" fmla="*/ 20857 h 21600"/>
              <a:gd name="T2" fmla="*/ 21577 w 21587"/>
              <a:gd name="T3" fmla="*/ 0 h 21600"/>
              <a:gd name="T4" fmla="*/ 21587 w 21587"/>
              <a:gd name="T5" fmla="*/ 21600 h 21600"/>
            </a:gdLst>
            <a:ahLst/>
            <a:cxnLst>
              <a:cxn ang="0">
                <a:pos x="T0" y="T1"/>
              </a:cxn>
              <a:cxn ang="0">
                <a:pos x="T2" y="T3"/>
              </a:cxn>
              <a:cxn ang="0">
                <a:pos x="T4" y="T5"/>
              </a:cxn>
            </a:cxnLst>
            <a:rect l="0" t="0" r="r" b="b"/>
            <a:pathLst>
              <a:path w="21587" h="21600" fill="none" extrusionOk="0">
                <a:moveTo>
                  <a:pt x="-1" y="20856"/>
                </a:moveTo>
                <a:cubicBezTo>
                  <a:pt x="400" y="9227"/>
                  <a:pt x="9940" y="5"/>
                  <a:pt x="21577" y="0"/>
                </a:cubicBezTo>
              </a:path>
              <a:path w="21587" h="21600" stroke="0" extrusionOk="0">
                <a:moveTo>
                  <a:pt x="-1" y="20856"/>
                </a:moveTo>
                <a:cubicBezTo>
                  <a:pt x="400" y="9227"/>
                  <a:pt x="9940" y="5"/>
                  <a:pt x="21577" y="0"/>
                </a:cubicBezTo>
                <a:lnTo>
                  <a:pt x="21587" y="21600"/>
                </a:lnTo>
                <a:close/>
              </a:path>
            </a:pathLst>
          </a:custGeom>
          <a:noFill/>
          <a:ln w="25400" cap="rnd">
            <a:solidFill>
              <a:srgbClr val="FF3300"/>
            </a:solidFill>
            <a:round/>
            <a:headEnd type="stealth"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Arc 2054"/>
          <p:cNvSpPr>
            <a:spLocks/>
          </p:cNvSpPr>
          <p:nvPr/>
        </p:nvSpPr>
        <p:spPr bwMode="auto">
          <a:xfrm>
            <a:off x="6478588" y="3051175"/>
            <a:ext cx="1220787" cy="304800"/>
          </a:xfrm>
          <a:custGeom>
            <a:avLst/>
            <a:gdLst>
              <a:gd name="G0" fmla="+- 28 0 0"/>
              <a:gd name="G1" fmla="+- 21600 0 0"/>
              <a:gd name="G2" fmla="+- 21600 0 0"/>
              <a:gd name="T0" fmla="*/ 0 w 21628"/>
              <a:gd name="T1" fmla="*/ 0 h 21600"/>
              <a:gd name="T2" fmla="*/ 21628 w 21628"/>
              <a:gd name="T3" fmla="*/ 21600 h 21600"/>
              <a:gd name="T4" fmla="*/ 28 w 21628"/>
              <a:gd name="T5" fmla="*/ 21600 h 21600"/>
            </a:gdLst>
            <a:ahLst/>
            <a:cxnLst>
              <a:cxn ang="0">
                <a:pos x="T0" y="T1"/>
              </a:cxn>
              <a:cxn ang="0">
                <a:pos x="T2" y="T3"/>
              </a:cxn>
              <a:cxn ang="0">
                <a:pos x="T4" y="T5"/>
              </a:cxn>
            </a:cxnLst>
            <a:rect l="0" t="0" r="r" b="b"/>
            <a:pathLst>
              <a:path w="21628" h="21600" fill="none" extrusionOk="0">
                <a:moveTo>
                  <a:pt x="0" y="0"/>
                </a:moveTo>
                <a:cubicBezTo>
                  <a:pt x="9" y="0"/>
                  <a:pt x="18" y="-1"/>
                  <a:pt x="28" y="0"/>
                </a:cubicBezTo>
                <a:cubicBezTo>
                  <a:pt x="11957" y="0"/>
                  <a:pt x="21628" y="9670"/>
                  <a:pt x="21628" y="21600"/>
                </a:cubicBezTo>
              </a:path>
              <a:path w="21628" h="21600" stroke="0" extrusionOk="0">
                <a:moveTo>
                  <a:pt x="0" y="0"/>
                </a:moveTo>
                <a:cubicBezTo>
                  <a:pt x="9" y="0"/>
                  <a:pt x="18" y="-1"/>
                  <a:pt x="28" y="0"/>
                </a:cubicBezTo>
                <a:cubicBezTo>
                  <a:pt x="11957" y="0"/>
                  <a:pt x="21628" y="9670"/>
                  <a:pt x="21628" y="21600"/>
                </a:cubicBezTo>
                <a:lnTo>
                  <a:pt x="28" y="21600"/>
                </a:lnTo>
                <a:close/>
              </a:path>
            </a:pathLst>
          </a:custGeom>
          <a:noFill/>
          <a:ln w="25400" cap="rnd">
            <a:solidFill>
              <a:srgbClr val="FF33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Arc 2055"/>
          <p:cNvSpPr>
            <a:spLocks/>
          </p:cNvSpPr>
          <p:nvPr/>
        </p:nvSpPr>
        <p:spPr bwMode="auto">
          <a:xfrm>
            <a:off x="6249988" y="4803775"/>
            <a:ext cx="1296987" cy="304800"/>
          </a:xfrm>
          <a:custGeom>
            <a:avLst/>
            <a:gdLst>
              <a:gd name="G0" fmla="+- 26 0 0"/>
              <a:gd name="G1" fmla="+- 21600 0 0"/>
              <a:gd name="G2" fmla="+- 21600 0 0"/>
              <a:gd name="T0" fmla="*/ 0 w 21626"/>
              <a:gd name="T1" fmla="*/ 0 h 21600"/>
              <a:gd name="T2" fmla="*/ 21626 w 21626"/>
              <a:gd name="T3" fmla="*/ 21600 h 21600"/>
              <a:gd name="T4" fmla="*/ 26 w 21626"/>
              <a:gd name="T5" fmla="*/ 21600 h 21600"/>
            </a:gdLst>
            <a:ahLst/>
            <a:cxnLst>
              <a:cxn ang="0">
                <a:pos x="T0" y="T1"/>
              </a:cxn>
              <a:cxn ang="0">
                <a:pos x="T2" y="T3"/>
              </a:cxn>
              <a:cxn ang="0">
                <a:pos x="T4" y="T5"/>
              </a:cxn>
            </a:cxnLst>
            <a:rect l="0" t="0" r="r" b="b"/>
            <a:pathLst>
              <a:path w="21626" h="21600" fill="none" extrusionOk="0">
                <a:moveTo>
                  <a:pt x="0" y="0"/>
                </a:moveTo>
                <a:cubicBezTo>
                  <a:pt x="8" y="0"/>
                  <a:pt x="17" y="-1"/>
                  <a:pt x="26" y="0"/>
                </a:cubicBezTo>
                <a:cubicBezTo>
                  <a:pt x="11955" y="0"/>
                  <a:pt x="21626" y="9670"/>
                  <a:pt x="21626" y="21600"/>
                </a:cubicBezTo>
              </a:path>
              <a:path w="21626" h="21600" stroke="0" extrusionOk="0">
                <a:moveTo>
                  <a:pt x="0" y="0"/>
                </a:moveTo>
                <a:cubicBezTo>
                  <a:pt x="8" y="0"/>
                  <a:pt x="17" y="-1"/>
                  <a:pt x="26" y="0"/>
                </a:cubicBezTo>
                <a:cubicBezTo>
                  <a:pt x="11955" y="0"/>
                  <a:pt x="21626" y="9670"/>
                  <a:pt x="21626" y="21600"/>
                </a:cubicBezTo>
                <a:lnTo>
                  <a:pt x="26" y="21600"/>
                </a:lnTo>
                <a:close/>
              </a:path>
            </a:pathLst>
          </a:custGeom>
          <a:noFill/>
          <a:ln w="25400" cap="rnd">
            <a:solidFill>
              <a:srgbClr val="FF33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8" name="Rectangle 2056"/>
          <p:cNvSpPr>
            <a:spLocks noChangeArrowheads="1"/>
          </p:cNvSpPr>
          <p:nvPr/>
        </p:nvSpPr>
        <p:spPr bwMode="auto">
          <a:xfrm>
            <a:off x="5867400" y="2133600"/>
            <a:ext cx="2971800" cy="4313238"/>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subplot(2,2,1); </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plot(1:10)</a:t>
            </a:r>
          </a:p>
          <a:p>
            <a:pPr eaLnBrk="0" hangingPunct="0">
              <a:lnSpc>
                <a:spcPct val="90000"/>
              </a:lnSpc>
              <a:spcBef>
                <a:spcPct val="30000"/>
              </a:spcBef>
              <a:spcAft>
                <a:spcPct val="10000"/>
              </a:spcAft>
            </a:pPr>
            <a:endParaRPr lang="en-US" altLang="en-US" sz="1200" b="1" dirty="0">
              <a:latin typeface="Courier New" pitchFamily="49" charset="0"/>
            </a:endParaRP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subplot(2,2,2)</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x = 0:.1:2*pi;</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plot(</a:t>
            </a:r>
            <a:r>
              <a:rPr lang="en-US" altLang="en-US" sz="1800" b="1" dirty="0" err="1">
                <a:latin typeface="Courier New" pitchFamily="49" charset="0"/>
              </a:rPr>
              <a:t>x,sin</a:t>
            </a:r>
            <a:r>
              <a:rPr lang="en-US" altLang="en-US" sz="1800" b="1" dirty="0">
                <a:latin typeface="Courier New" pitchFamily="49" charset="0"/>
              </a:rPr>
              <a:t>(x))</a:t>
            </a:r>
          </a:p>
          <a:p>
            <a:pPr eaLnBrk="0" hangingPunct="0">
              <a:lnSpc>
                <a:spcPct val="90000"/>
              </a:lnSpc>
              <a:spcBef>
                <a:spcPct val="30000"/>
              </a:spcBef>
              <a:spcAft>
                <a:spcPct val="10000"/>
              </a:spcAft>
            </a:pPr>
            <a:endParaRPr lang="en-US" altLang="en-US" sz="1200" b="1" dirty="0">
              <a:latin typeface="Courier New" pitchFamily="49" charset="0"/>
            </a:endParaRP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subplot(2,2,3)</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x = 0:.1:2*pi;</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plot(</a:t>
            </a:r>
            <a:r>
              <a:rPr lang="en-US" altLang="en-US" sz="1800" b="1" dirty="0" err="1">
                <a:latin typeface="Courier New" pitchFamily="49" charset="0"/>
              </a:rPr>
              <a:t>x,exp</a:t>
            </a:r>
            <a:r>
              <a:rPr lang="en-US" altLang="en-US" sz="1800" b="1" dirty="0">
                <a:latin typeface="Courier New" pitchFamily="49" charset="0"/>
              </a:rPr>
              <a:t>(-x),’r’)</a:t>
            </a:r>
          </a:p>
          <a:p>
            <a:pPr eaLnBrk="0" hangingPunct="0">
              <a:lnSpc>
                <a:spcPct val="90000"/>
              </a:lnSpc>
              <a:spcBef>
                <a:spcPct val="30000"/>
              </a:spcBef>
              <a:spcAft>
                <a:spcPct val="10000"/>
              </a:spcAft>
            </a:pPr>
            <a:endParaRPr lang="en-US" altLang="en-US" sz="1200" b="1" dirty="0">
              <a:latin typeface="Courier New" pitchFamily="49" charset="0"/>
            </a:endParaRP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subplot(2,2,4)</a:t>
            </a:r>
          </a:p>
          <a:p>
            <a:pPr eaLnBrk="0" hangingPunct="0">
              <a:lnSpc>
                <a:spcPct val="90000"/>
              </a:lnSpc>
              <a:spcBef>
                <a:spcPct val="30000"/>
              </a:spcBef>
              <a:spcAft>
                <a:spcPct val="10000"/>
              </a:spcAft>
              <a:buFont typeface="Arial" charset="0"/>
              <a:buChar char="»"/>
            </a:pPr>
            <a:r>
              <a:rPr lang="en-US" altLang="en-US" sz="1800" b="1" dirty="0">
                <a:latin typeface="Courier New" pitchFamily="49" charset="0"/>
              </a:rPr>
              <a:t>plot(peaks)</a:t>
            </a:r>
          </a:p>
        </p:txBody>
      </p:sp>
      <p:sp>
        <p:nvSpPr>
          <p:cNvPr id="71689" name="Arc 2057"/>
          <p:cNvSpPr>
            <a:spLocks/>
          </p:cNvSpPr>
          <p:nvPr/>
        </p:nvSpPr>
        <p:spPr bwMode="auto">
          <a:xfrm>
            <a:off x="2511425" y="4432300"/>
            <a:ext cx="3354388" cy="381000"/>
          </a:xfrm>
          <a:custGeom>
            <a:avLst/>
            <a:gdLst>
              <a:gd name="G0" fmla="+- 21581 0 0"/>
              <a:gd name="G1" fmla="+- 21600 0 0"/>
              <a:gd name="G2" fmla="+- 21600 0 0"/>
              <a:gd name="T0" fmla="*/ 0 w 37840"/>
              <a:gd name="T1" fmla="*/ 20705 h 21600"/>
              <a:gd name="T2" fmla="*/ 37840 w 37840"/>
              <a:gd name="T3" fmla="*/ 7380 h 21600"/>
              <a:gd name="T4" fmla="*/ 21581 w 37840"/>
              <a:gd name="T5" fmla="*/ 21600 h 21600"/>
            </a:gdLst>
            <a:ahLst/>
            <a:cxnLst>
              <a:cxn ang="0">
                <a:pos x="T0" y="T1"/>
              </a:cxn>
              <a:cxn ang="0">
                <a:pos x="T2" y="T3"/>
              </a:cxn>
              <a:cxn ang="0">
                <a:pos x="T4" y="T5"/>
              </a:cxn>
            </a:cxnLst>
            <a:rect l="0" t="0" r="r" b="b"/>
            <a:pathLst>
              <a:path w="37840" h="21600" fill="none" extrusionOk="0">
                <a:moveTo>
                  <a:pt x="-1" y="20704"/>
                </a:moveTo>
                <a:cubicBezTo>
                  <a:pt x="479" y="9133"/>
                  <a:pt x="9999" y="-1"/>
                  <a:pt x="21581" y="0"/>
                </a:cubicBezTo>
                <a:cubicBezTo>
                  <a:pt x="27811" y="0"/>
                  <a:pt x="33738" y="2690"/>
                  <a:pt x="37839" y="7380"/>
                </a:cubicBezTo>
              </a:path>
              <a:path w="37840" h="21600" stroke="0" extrusionOk="0">
                <a:moveTo>
                  <a:pt x="-1" y="20704"/>
                </a:moveTo>
                <a:cubicBezTo>
                  <a:pt x="479" y="9133"/>
                  <a:pt x="9999" y="-1"/>
                  <a:pt x="21581" y="0"/>
                </a:cubicBezTo>
                <a:cubicBezTo>
                  <a:pt x="27811" y="0"/>
                  <a:pt x="33738" y="2690"/>
                  <a:pt x="37839" y="7380"/>
                </a:cubicBezTo>
                <a:lnTo>
                  <a:pt x="21581" y="21600"/>
                </a:lnTo>
                <a:close/>
              </a:path>
            </a:pathLst>
          </a:custGeom>
          <a:noFill/>
          <a:ln w="25400" cap="rnd">
            <a:solidFill>
              <a:srgbClr val="FF3300"/>
            </a:solidFill>
            <a:round/>
            <a:headEnd type="stealth"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0" name="Line 2058"/>
          <p:cNvSpPr>
            <a:spLocks noChangeShapeType="1"/>
          </p:cNvSpPr>
          <p:nvPr/>
        </p:nvSpPr>
        <p:spPr bwMode="auto">
          <a:xfrm flipH="1">
            <a:off x="5029200" y="5867400"/>
            <a:ext cx="838200" cy="0"/>
          </a:xfrm>
          <a:prstGeom prst="line">
            <a:avLst/>
          </a:prstGeom>
          <a:noFill/>
          <a:ln w="254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Line 2059"/>
          <p:cNvSpPr>
            <a:spLocks noChangeShapeType="1"/>
          </p:cNvSpPr>
          <p:nvPr/>
        </p:nvSpPr>
        <p:spPr bwMode="auto">
          <a:xfrm flipH="1">
            <a:off x="5029200" y="3352800"/>
            <a:ext cx="838200" cy="0"/>
          </a:xfrm>
          <a:prstGeom prst="line">
            <a:avLst/>
          </a:prstGeom>
          <a:noFill/>
          <a:ln w="254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Rectangle 2061"/>
          <p:cNvSpPr>
            <a:spLocks noChangeArrowheads="1"/>
          </p:cNvSpPr>
          <p:nvPr/>
        </p:nvSpPr>
        <p:spPr bwMode="auto">
          <a:xfrm>
            <a:off x="762000" y="1608622"/>
            <a:ext cx="5346335" cy="461665"/>
          </a:xfrm>
          <a:prstGeom prst="rect">
            <a:avLst/>
          </a:prstGeom>
          <a:noFill/>
          <a:ln w="1905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FF0000"/>
                </a:solidFill>
                <a:latin typeface="Courier New" pitchFamily="49" charset="0"/>
              </a:rPr>
              <a:t>subplot(#rows, #cols, index)</a:t>
            </a:r>
          </a:p>
        </p:txBody>
      </p:sp>
    </p:spTree>
    <p:extLst>
      <p:ext uri="{BB962C8B-B14F-4D97-AF65-F5344CB8AC3E}">
        <p14:creationId xmlns:p14="http://schemas.microsoft.com/office/powerpoint/2010/main" val="1004812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en-US"/>
              <a:t>3-D Surface Plotting</a:t>
            </a:r>
          </a:p>
        </p:txBody>
      </p:sp>
      <p:sp>
        <p:nvSpPr>
          <p:cNvPr id="75779" name="Rectangle 3"/>
          <p:cNvSpPr>
            <a:spLocks noChangeArrowheads="1"/>
          </p:cNvSpPr>
          <p:nvPr/>
        </p:nvSpPr>
        <p:spPr bwMode="auto">
          <a:xfrm>
            <a:off x="6364288" y="1981200"/>
            <a:ext cx="2778125"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5792" name="Picture 16" descr="C:\Ufrgs\MATLAB\fig1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7341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9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a:lstStyle/>
          <a:p>
            <a:r>
              <a:rPr lang="en-US" altLang="en-US"/>
              <a:t>3-D Line Plotting</a:t>
            </a:r>
          </a:p>
        </p:txBody>
      </p:sp>
      <p:sp>
        <p:nvSpPr>
          <p:cNvPr id="82954" name="Rectangle 10"/>
          <p:cNvSpPr>
            <a:spLocks noChangeArrowheads="1"/>
          </p:cNvSpPr>
          <p:nvPr/>
        </p:nvSpPr>
        <p:spPr bwMode="auto">
          <a:xfrm>
            <a:off x="609600" y="2931854"/>
            <a:ext cx="2463800" cy="1450975"/>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lnSpc>
                <a:spcPct val="90000"/>
              </a:lnSpc>
              <a:spcBef>
                <a:spcPct val="30000"/>
              </a:spcBef>
              <a:spcAft>
                <a:spcPct val="10000"/>
              </a:spcAft>
            </a:pPr>
            <a:r>
              <a:rPr lang="en-US" altLang="en-US" sz="1800" b="1" dirty="0">
                <a:solidFill>
                  <a:schemeClr val="tx2"/>
                </a:solidFill>
                <a:latin typeface="Courier New" pitchFamily="49" charset="0"/>
              </a:rPr>
              <a:t>» z = 0:0.1:40;</a:t>
            </a:r>
          </a:p>
          <a:p>
            <a:pPr eaLnBrk="0" hangingPunct="0">
              <a:lnSpc>
                <a:spcPct val="90000"/>
              </a:lnSpc>
              <a:spcBef>
                <a:spcPct val="30000"/>
              </a:spcBef>
              <a:spcAft>
                <a:spcPct val="10000"/>
              </a:spcAft>
            </a:pPr>
            <a:r>
              <a:rPr lang="en-US" altLang="en-US" sz="1800" b="1" dirty="0">
                <a:solidFill>
                  <a:schemeClr val="tx2"/>
                </a:solidFill>
                <a:latin typeface="Courier New" pitchFamily="49" charset="0"/>
              </a:rPr>
              <a:t>» x = </a:t>
            </a:r>
            <a:r>
              <a:rPr lang="en-US" altLang="en-US" sz="1800" b="1" dirty="0" err="1">
                <a:solidFill>
                  <a:schemeClr val="tx2"/>
                </a:solidFill>
                <a:latin typeface="Courier New" pitchFamily="49" charset="0"/>
              </a:rPr>
              <a:t>cos</a:t>
            </a:r>
            <a:r>
              <a:rPr lang="en-US" altLang="en-US" sz="1800" b="1" dirty="0">
                <a:solidFill>
                  <a:schemeClr val="tx2"/>
                </a:solidFill>
                <a:latin typeface="Courier New" pitchFamily="49" charset="0"/>
              </a:rPr>
              <a:t>(z); </a:t>
            </a:r>
          </a:p>
          <a:p>
            <a:pPr eaLnBrk="0" hangingPunct="0">
              <a:lnSpc>
                <a:spcPct val="90000"/>
              </a:lnSpc>
              <a:spcBef>
                <a:spcPct val="30000"/>
              </a:spcBef>
              <a:spcAft>
                <a:spcPct val="10000"/>
              </a:spcAft>
            </a:pPr>
            <a:r>
              <a:rPr lang="en-US" altLang="en-US" sz="1800" b="1" dirty="0">
                <a:solidFill>
                  <a:schemeClr val="tx2"/>
                </a:solidFill>
                <a:latin typeface="Courier New" pitchFamily="49" charset="0"/>
              </a:rPr>
              <a:t>» y = sin(z);</a:t>
            </a:r>
          </a:p>
          <a:p>
            <a:pPr eaLnBrk="0" hangingPunct="0">
              <a:lnSpc>
                <a:spcPct val="90000"/>
              </a:lnSpc>
              <a:spcBef>
                <a:spcPct val="30000"/>
              </a:spcBef>
              <a:spcAft>
                <a:spcPct val="10000"/>
              </a:spcAft>
            </a:pPr>
            <a:r>
              <a:rPr lang="en-US" altLang="en-US" sz="1800" b="1" dirty="0">
                <a:solidFill>
                  <a:schemeClr val="tx2"/>
                </a:solidFill>
                <a:latin typeface="Courier New" pitchFamily="49" charset="0"/>
              </a:rPr>
              <a:t>» plot3(</a:t>
            </a:r>
            <a:r>
              <a:rPr lang="en-US" altLang="en-US" sz="1800" b="1" dirty="0" err="1">
                <a:solidFill>
                  <a:schemeClr val="tx2"/>
                </a:solidFill>
                <a:latin typeface="Courier New" pitchFamily="49" charset="0"/>
              </a:rPr>
              <a:t>x,y,z</a:t>
            </a:r>
            <a:r>
              <a:rPr lang="en-US" altLang="en-US" sz="1800" b="1" dirty="0">
                <a:solidFill>
                  <a:schemeClr val="tx2"/>
                </a:solidFill>
                <a:latin typeface="Courier New" pitchFamily="49" charset="0"/>
              </a:rPr>
              <a:t>)</a:t>
            </a:r>
          </a:p>
        </p:txBody>
      </p:sp>
      <p:sp>
        <p:nvSpPr>
          <p:cNvPr id="82956" name="Rectangle 12"/>
          <p:cNvSpPr>
            <a:spLocks noChangeArrowheads="1"/>
          </p:cNvSpPr>
          <p:nvPr/>
        </p:nvSpPr>
        <p:spPr bwMode="auto">
          <a:xfrm>
            <a:off x="609599" y="1098626"/>
            <a:ext cx="5743575" cy="42537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2075" tIns="46038" rIns="92075" bIns="46038">
            <a:spAutoFit/>
          </a:bodyPr>
          <a:lstStyle/>
          <a:p>
            <a:pPr eaLnBrk="0" hangingPunct="0">
              <a:lnSpc>
                <a:spcPct val="90000"/>
              </a:lnSpc>
              <a:spcBef>
                <a:spcPct val="30000"/>
              </a:spcBef>
              <a:spcAft>
                <a:spcPct val="10000"/>
              </a:spcAft>
            </a:pPr>
            <a:r>
              <a:rPr lang="en-US" altLang="en-US" sz="2400" b="1" dirty="0">
                <a:solidFill>
                  <a:srgbClr val="FF0000"/>
                </a:solidFill>
                <a:latin typeface="Courier New" pitchFamily="49" charset="0"/>
              </a:rPr>
              <a:t>plot3(</a:t>
            </a:r>
            <a:r>
              <a:rPr lang="en-US" altLang="en-US" sz="2400" b="1" dirty="0" err="1">
                <a:solidFill>
                  <a:srgbClr val="FF0000"/>
                </a:solidFill>
                <a:latin typeface="Courier New" pitchFamily="49" charset="0"/>
              </a:rPr>
              <a:t>xdata</a:t>
            </a:r>
            <a:r>
              <a:rPr lang="en-US" altLang="en-US" sz="2400" b="1" dirty="0">
                <a:solidFill>
                  <a:srgbClr val="FF0000"/>
                </a:solidFill>
                <a:latin typeface="Courier New" pitchFamily="49" charset="0"/>
              </a:rPr>
              <a:t>, </a:t>
            </a:r>
            <a:r>
              <a:rPr lang="en-US" altLang="en-US" sz="2400" b="1" dirty="0" err="1">
                <a:solidFill>
                  <a:srgbClr val="FF0000"/>
                </a:solidFill>
                <a:latin typeface="Courier New" pitchFamily="49" charset="0"/>
              </a:rPr>
              <a:t>ydata</a:t>
            </a:r>
            <a:r>
              <a:rPr lang="en-US" altLang="en-US" sz="2400" b="1" dirty="0">
                <a:solidFill>
                  <a:srgbClr val="FF0000"/>
                </a:solidFill>
                <a:latin typeface="Courier New" pitchFamily="49" charset="0"/>
              </a:rPr>
              <a:t>, </a:t>
            </a:r>
            <a:r>
              <a:rPr lang="en-US" altLang="en-US" sz="2400" b="1" dirty="0" err="1" smtClean="0">
                <a:solidFill>
                  <a:srgbClr val="FF0000"/>
                </a:solidFill>
                <a:latin typeface="Courier New" pitchFamily="49" charset="0"/>
              </a:rPr>
              <a:t>zdata</a:t>
            </a:r>
            <a:r>
              <a:rPr lang="en-US" altLang="en-US" sz="2400" b="1" dirty="0" smtClean="0">
                <a:solidFill>
                  <a:srgbClr val="FF0000"/>
                </a:solidFill>
                <a:latin typeface="Courier New" pitchFamily="49" charset="0"/>
              </a:rPr>
              <a:t>)</a:t>
            </a:r>
            <a:endParaRPr lang="en-US" altLang="en-US" sz="2400" b="1" dirty="0">
              <a:solidFill>
                <a:srgbClr val="FF0000"/>
              </a:solidFill>
              <a:latin typeface="Courier New" pitchFamily="49" charset="0"/>
            </a:endParaRPr>
          </a:p>
        </p:txBody>
      </p:sp>
      <p:pic>
        <p:nvPicPr>
          <p:cNvPr id="82963" name="Picture 19" descr="C:\Ufrgs\MATLAB\fig1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46291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49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en-US" dirty="0"/>
              <a:t>Exercise: 3-D Plotting</a:t>
            </a:r>
          </a:p>
        </p:txBody>
      </p:sp>
      <p:sp>
        <p:nvSpPr>
          <p:cNvPr id="43024" name="Rectangle 16"/>
          <p:cNvSpPr>
            <a:spLocks noGrp="1" noChangeArrowheads="1"/>
          </p:cNvSpPr>
          <p:nvPr>
            <p:ph type="body" idx="1"/>
          </p:nvPr>
        </p:nvSpPr>
        <p:spPr/>
        <p:txBody>
          <a:bodyPr/>
          <a:lstStyle/>
          <a:p>
            <a:pPr>
              <a:tabLst>
                <a:tab pos="1485900" algn="l"/>
              </a:tabLst>
            </a:pPr>
            <a:r>
              <a:rPr lang="en-US" altLang="en-US" dirty="0"/>
              <a:t>Data from a water jet experiment suggests the following non-linear model for the 2-D stress in the cantilever beam’s horizontal plane.</a:t>
            </a:r>
          </a:p>
          <a:p>
            <a:pPr lvl="1">
              <a:tabLst>
                <a:tab pos="1485900" algn="l"/>
              </a:tabLst>
            </a:pPr>
            <a:endParaRPr lang="en-US" altLang="en-US" dirty="0">
              <a:sym typeface="Symbol" pitchFamily="18" charset="2"/>
            </a:endParaRPr>
          </a:p>
          <a:p>
            <a:pPr lvl="1">
              <a:tabLst>
                <a:tab pos="1485900" algn="l"/>
              </a:tabLst>
            </a:pPr>
            <a:endParaRPr lang="en-US" altLang="en-US" dirty="0">
              <a:sym typeface="Symbol" pitchFamily="18" charset="2"/>
            </a:endParaRPr>
          </a:p>
          <a:p>
            <a:pPr lvl="1">
              <a:buFont typeface="Arial" charset="0"/>
              <a:buNone/>
              <a:tabLst>
                <a:tab pos="1485900" algn="l"/>
              </a:tabLst>
            </a:pPr>
            <a:r>
              <a:rPr lang="en-US" altLang="en-US" dirty="0">
                <a:sym typeface="Symbol" pitchFamily="18" charset="2"/>
              </a:rPr>
              <a:t>where: </a:t>
            </a:r>
            <a:r>
              <a:rPr lang="en-US" altLang="en-US" sz="2800" b="1" dirty="0">
                <a:sym typeface="Symbol" pitchFamily="18" charset="2"/>
              </a:rPr>
              <a:t></a:t>
            </a:r>
            <a:r>
              <a:rPr lang="en-US" altLang="en-US" dirty="0">
                <a:sym typeface="Symbol" pitchFamily="18" charset="2"/>
              </a:rPr>
              <a:t> = localized planar stress </a:t>
            </a:r>
            <a:r>
              <a:rPr lang="en-US" altLang="en-US" dirty="0" smtClean="0">
                <a:sym typeface="Symbol" pitchFamily="18" charset="2"/>
              </a:rPr>
              <a:t>[Pa</a:t>
            </a:r>
            <a:r>
              <a:rPr lang="en-US" altLang="en-US" dirty="0">
                <a:sym typeface="Symbol" pitchFamily="18" charset="2"/>
              </a:rPr>
              <a:t>]</a:t>
            </a:r>
          </a:p>
          <a:p>
            <a:pPr lvl="1">
              <a:buFont typeface="Arial" charset="0"/>
              <a:buNone/>
              <a:tabLst>
                <a:tab pos="1485900" algn="l"/>
              </a:tabLst>
            </a:pPr>
            <a:r>
              <a:rPr lang="en-US" altLang="en-US" dirty="0">
                <a:sym typeface="Symbol" pitchFamily="18" charset="2"/>
              </a:rPr>
              <a:t>		x = distance from end of beam [10</a:t>
            </a:r>
            <a:r>
              <a:rPr lang="en-US" altLang="en-US" baseline="30000" dirty="0">
                <a:sym typeface="Symbol" pitchFamily="18" charset="2"/>
              </a:rPr>
              <a:t>-1</a:t>
            </a:r>
            <a:r>
              <a:rPr lang="en-US" altLang="en-US" dirty="0">
                <a:sym typeface="Symbol" pitchFamily="18" charset="2"/>
              </a:rPr>
              <a:t>m]</a:t>
            </a:r>
          </a:p>
          <a:p>
            <a:pPr lvl="1">
              <a:buFont typeface="Arial" charset="0"/>
              <a:buNone/>
              <a:tabLst>
                <a:tab pos="1485900" algn="l"/>
              </a:tabLst>
            </a:pPr>
            <a:r>
              <a:rPr lang="en-US" altLang="en-US" dirty="0">
                <a:sym typeface="Symbol" pitchFamily="18" charset="2"/>
              </a:rPr>
              <a:t>		y = distance from centerline of beam [10</a:t>
            </a:r>
            <a:r>
              <a:rPr lang="en-US" altLang="en-US" baseline="30000" dirty="0">
                <a:sym typeface="Symbol" pitchFamily="18" charset="2"/>
              </a:rPr>
              <a:t>-1</a:t>
            </a:r>
            <a:r>
              <a:rPr lang="en-US" altLang="en-US" dirty="0">
                <a:sym typeface="Symbol" pitchFamily="18" charset="2"/>
              </a:rPr>
              <a:t>m]</a:t>
            </a:r>
          </a:p>
          <a:p>
            <a:pPr>
              <a:tabLst>
                <a:tab pos="1485900" algn="l"/>
              </a:tabLst>
            </a:pPr>
            <a:r>
              <a:rPr lang="en-US" altLang="en-US" dirty="0">
                <a:sym typeface="Symbol" pitchFamily="18" charset="2"/>
              </a:rPr>
              <a:t>For the particular setup used:</a:t>
            </a:r>
          </a:p>
          <a:p>
            <a:pPr lvl="1">
              <a:lnSpc>
                <a:spcPct val="70000"/>
              </a:lnSpc>
              <a:buFont typeface="Arial" charset="0"/>
              <a:buNone/>
              <a:tabLst>
                <a:tab pos="1485900" algn="l"/>
              </a:tabLst>
            </a:pPr>
            <a:r>
              <a:rPr lang="en-US" altLang="en-US" dirty="0">
                <a:sym typeface="Symbol" pitchFamily="18" charset="2"/>
              </a:rPr>
              <a:t>(x = {0 to 6}, y = {-3 to 3},  =  =  = 1,  = </a:t>
            </a:r>
            <a:r>
              <a:rPr lang="en-US" altLang="en-US" sz="2800" dirty="0">
                <a:sym typeface="Symbol" pitchFamily="18" charset="2"/>
              </a:rPr>
              <a:t>-</a:t>
            </a:r>
            <a:r>
              <a:rPr lang="en-US" altLang="en-US" dirty="0">
                <a:sym typeface="Symbol" pitchFamily="18" charset="2"/>
              </a:rPr>
              <a:t>0.2)</a:t>
            </a:r>
          </a:p>
          <a:p>
            <a:pPr>
              <a:tabLst>
                <a:tab pos="1485900" algn="l"/>
              </a:tabLst>
            </a:pPr>
            <a:r>
              <a:rPr lang="en-US" altLang="en-US" dirty="0">
                <a:sym typeface="Symbol" pitchFamily="18" charset="2"/>
              </a:rPr>
              <a:t>Plot the resulting stress distribution</a:t>
            </a:r>
          </a:p>
        </p:txBody>
      </p:sp>
      <p:sp>
        <p:nvSpPr>
          <p:cNvPr id="43064" name="Rectangle 56"/>
          <p:cNvSpPr>
            <a:spLocks noChangeArrowheads="1"/>
          </p:cNvSpPr>
          <p:nvPr/>
        </p:nvSpPr>
        <p:spPr bwMode="auto">
          <a:xfrm>
            <a:off x="3880884" y="2421120"/>
            <a:ext cx="3611563" cy="547688"/>
          </a:xfrm>
          <a:prstGeom prst="rect">
            <a:avLst/>
          </a:prstGeom>
          <a:noFill/>
          <a:ln w="28575">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Arial" charset="0"/>
                <a:sym typeface="Symbol" pitchFamily="18" charset="2"/>
              </a:rPr>
              <a:t> </a:t>
            </a:r>
            <a:r>
              <a:rPr lang="en-US" altLang="en-US" sz="2400">
                <a:latin typeface="Arial" charset="0"/>
                <a:sym typeface="Symbol" pitchFamily="18" charset="2"/>
              </a:rPr>
              <a:t>= e</a:t>
            </a:r>
            <a:r>
              <a:rPr lang="en-US" altLang="en-US" sz="2400" baseline="30000">
                <a:latin typeface="Arial" charset="0"/>
                <a:sym typeface="Symbol" pitchFamily="18" charset="2"/>
              </a:rPr>
              <a:t>-x</a:t>
            </a:r>
            <a:r>
              <a:rPr lang="en-US" altLang="en-US" sz="2400">
                <a:latin typeface="Arial" charset="0"/>
                <a:sym typeface="Symbol" pitchFamily="18" charset="2"/>
              </a:rPr>
              <a:t>[sin(x)*cos(y)]</a:t>
            </a:r>
          </a:p>
        </p:txBody>
      </p:sp>
      <p:grpSp>
        <p:nvGrpSpPr>
          <p:cNvPr id="43068" name="Group 60"/>
          <p:cNvGrpSpPr>
            <a:grpSpLocks/>
          </p:cNvGrpSpPr>
          <p:nvPr/>
        </p:nvGrpSpPr>
        <p:grpSpPr bwMode="auto">
          <a:xfrm>
            <a:off x="304800" y="1333611"/>
            <a:ext cx="1981200" cy="2057400"/>
            <a:chOff x="192" y="864"/>
            <a:chExt cx="1248" cy="1296"/>
          </a:xfrm>
        </p:grpSpPr>
        <p:grpSp>
          <p:nvGrpSpPr>
            <p:cNvPr id="43063" name="Group 55"/>
            <p:cNvGrpSpPr>
              <a:grpSpLocks/>
            </p:cNvGrpSpPr>
            <p:nvPr/>
          </p:nvGrpSpPr>
          <p:grpSpPr bwMode="auto">
            <a:xfrm>
              <a:off x="192" y="864"/>
              <a:ext cx="1248" cy="1029"/>
              <a:chOff x="555" y="1776"/>
              <a:chExt cx="1248" cy="1029"/>
            </a:xfrm>
          </p:grpSpPr>
          <p:sp>
            <p:nvSpPr>
              <p:cNvPr id="43025" name="Rectangle 17"/>
              <p:cNvSpPr>
                <a:spLocks noChangeArrowheads="1"/>
              </p:cNvSpPr>
              <p:nvPr/>
            </p:nvSpPr>
            <p:spPr bwMode="auto">
              <a:xfrm rot="-5400000">
                <a:off x="1155" y="2157"/>
                <a:ext cx="48" cy="1248"/>
              </a:xfrm>
              <a:prstGeom prst="rect">
                <a:avLst/>
              </a:prstGeom>
              <a:solidFill>
                <a:schemeClr val="bg2"/>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2" name="Freeform 44"/>
              <p:cNvSpPr>
                <a:spLocks/>
              </p:cNvSpPr>
              <p:nvPr/>
            </p:nvSpPr>
            <p:spPr bwMode="auto">
              <a:xfrm>
                <a:off x="672" y="1776"/>
                <a:ext cx="232"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3" name="Freeform 45"/>
              <p:cNvSpPr>
                <a:spLocks/>
              </p:cNvSpPr>
              <p:nvPr/>
            </p:nvSpPr>
            <p:spPr bwMode="auto">
              <a:xfrm>
                <a:off x="720" y="1776"/>
                <a:ext cx="184"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Freeform 46"/>
              <p:cNvSpPr>
                <a:spLocks/>
              </p:cNvSpPr>
              <p:nvPr/>
            </p:nvSpPr>
            <p:spPr bwMode="auto">
              <a:xfrm>
                <a:off x="768" y="1776"/>
                <a:ext cx="136"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5" name="Freeform 47"/>
              <p:cNvSpPr>
                <a:spLocks/>
              </p:cNvSpPr>
              <p:nvPr/>
            </p:nvSpPr>
            <p:spPr bwMode="auto">
              <a:xfrm>
                <a:off x="816" y="1776"/>
                <a:ext cx="88"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6" name="Freeform 48"/>
              <p:cNvSpPr>
                <a:spLocks/>
              </p:cNvSpPr>
              <p:nvPr/>
            </p:nvSpPr>
            <p:spPr bwMode="auto">
              <a:xfrm>
                <a:off x="857" y="1776"/>
                <a:ext cx="47"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7" name="Freeform 49"/>
              <p:cNvSpPr>
                <a:spLocks/>
              </p:cNvSpPr>
              <p:nvPr/>
            </p:nvSpPr>
            <p:spPr bwMode="auto">
              <a:xfrm flipH="1">
                <a:off x="904" y="1776"/>
                <a:ext cx="56"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8" name="Freeform 50"/>
              <p:cNvSpPr>
                <a:spLocks/>
              </p:cNvSpPr>
              <p:nvPr/>
            </p:nvSpPr>
            <p:spPr bwMode="auto">
              <a:xfrm flipH="1">
                <a:off x="904" y="1776"/>
                <a:ext cx="104"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9" name="Freeform 51"/>
              <p:cNvSpPr>
                <a:spLocks/>
              </p:cNvSpPr>
              <p:nvPr/>
            </p:nvSpPr>
            <p:spPr bwMode="auto">
              <a:xfrm flipH="1">
                <a:off x="904" y="1776"/>
                <a:ext cx="152"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0" name="Freeform 52"/>
              <p:cNvSpPr>
                <a:spLocks/>
              </p:cNvSpPr>
              <p:nvPr/>
            </p:nvSpPr>
            <p:spPr bwMode="auto">
              <a:xfrm flipH="1">
                <a:off x="904" y="1776"/>
                <a:ext cx="200"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1" name="Freeform 53"/>
              <p:cNvSpPr>
                <a:spLocks/>
              </p:cNvSpPr>
              <p:nvPr/>
            </p:nvSpPr>
            <p:spPr bwMode="auto">
              <a:xfrm flipH="1">
                <a:off x="904" y="1776"/>
                <a:ext cx="248" cy="979"/>
              </a:xfrm>
              <a:custGeom>
                <a:avLst/>
                <a:gdLst>
                  <a:gd name="T0" fmla="*/ 221 w 232"/>
                  <a:gd name="T1" fmla="*/ 0 h 979"/>
                  <a:gd name="T2" fmla="*/ 195 w 232"/>
                  <a:gd name="T3" fmla="*/ 659 h 979"/>
                  <a:gd name="T4" fmla="*/ 0 w 232"/>
                  <a:gd name="T5" fmla="*/ 979 h 979"/>
                </a:gdLst>
                <a:ahLst/>
                <a:cxnLst>
                  <a:cxn ang="0">
                    <a:pos x="T0" y="T1"/>
                  </a:cxn>
                  <a:cxn ang="0">
                    <a:pos x="T2" y="T3"/>
                  </a:cxn>
                  <a:cxn ang="0">
                    <a:pos x="T4" y="T5"/>
                  </a:cxn>
                </a:cxnLst>
                <a:rect l="0" t="0" r="r" b="b"/>
                <a:pathLst>
                  <a:path w="232" h="979">
                    <a:moveTo>
                      <a:pt x="221" y="0"/>
                    </a:moveTo>
                    <a:cubicBezTo>
                      <a:pt x="217" y="110"/>
                      <a:pt x="232" y="496"/>
                      <a:pt x="195" y="659"/>
                    </a:cubicBezTo>
                    <a:cubicBezTo>
                      <a:pt x="158" y="822"/>
                      <a:pt x="41" y="912"/>
                      <a:pt x="0" y="979"/>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2" name="Freeform 54"/>
              <p:cNvSpPr>
                <a:spLocks/>
              </p:cNvSpPr>
              <p:nvPr/>
            </p:nvSpPr>
            <p:spPr bwMode="auto">
              <a:xfrm>
                <a:off x="905" y="1779"/>
                <a:ext cx="3" cy="975"/>
              </a:xfrm>
              <a:custGeom>
                <a:avLst/>
                <a:gdLst>
                  <a:gd name="T0" fmla="*/ 0 w 3"/>
                  <a:gd name="T1" fmla="*/ 0 h 975"/>
                  <a:gd name="T2" fmla="*/ 3 w 3"/>
                  <a:gd name="T3" fmla="*/ 975 h 975"/>
                </a:gdLst>
                <a:ahLst/>
                <a:cxnLst>
                  <a:cxn ang="0">
                    <a:pos x="T0" y="T1"/>
                  </a:cxn>
                  <a:cxn ang="0">
                    <a:pos x="T2" y="T3"/>
                  </a:cxn>
                </a:cxnLst>
                <a:rect l="0" t="0" r="r" b="b"/>
                <a:pathLst>
                  <a:path w="3" h="975">
                    <a:moveTo>
                      <a:pt x="0" y="0"/>
                    </a:moveTo>
                    <a:cubicBezTo>
                      <a:pt x="0" y="162"/>
                      <a:pt x="3" y="772"/>
                      <a:pt x="3" y="975"/>
                    </a:cubicBezTo>
                  </a:path>
                </a:pathLst>
              </a:custGeom>
              <a:noFill/>
              <a:ln w="127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65" name="Line 57"/>
            <p:cNvSpPr>
              <a:spLocks noChangeShapeType="1"/>
            </p:cNvSpPr>
            <p:nvPr/>
          </p:nvSpPr>
          <p:spPr bwMode="auto">
            <a:xfrm>
              <a:off x="192" y="1920"/>
              <a:ext cx="0" cy="240"/>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Line 58"/>
            <p:cNvSpPr>
              <a:spLocks noChangeShapeType="1"/>
            </p:cNvSpPr>
            <p:nvPr/>
          </p:nvSpPr>
          <p:spPr bwMode="auto">
            <a:xfrm>
              <a:off x="192" y="2064"/>
              <a:ext cx="288"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Text Box 59"/>
            <p:cNvSpPr txBox="1">
              <a:spLocks noChangeArrowheads="1"/>
            </p:cNvSpPr>
            <p:nvPr/>
          </p:nvSpPr>
          <p:spPr bwMode="auto">
            <a:xfrm>
              <a:off x="432" y="192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x</a:t>
              </a:r>
            </a:p>
          </p:txBody>
        </p:sp>
      </p:grpSp>
    </p:spTree>
    <p:extLst>
      <p:ext uri="{BB962C8B-B14F-4D97-AF65-F5344CB8AC3E}">
        <p14:creationId xmlns:p14="http://schemas.microsoft.com/office/powerpoint/2010/main" val="226244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0" name="Picture 6" descr="C:\Ufrgs\MATLAB\fig1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1304260"/>
            <a:ext cx="4352925" cy="3892550"/>
          </a:xfrm>
          <a:prstGeom prst="rect">
            <a:avLst/>
          </a:prstGeom>
          <a:noFill/>
          <a:extLst>
            <a:ext uri="{909E8E84-426E-40DD-AFC4-6F175D3DCCD1}">
              <a14:hiddenFill xmlns:a14="http://schemas.microsoft.com/office/drawing/2010/main">
                <a:solidFill>
                  <a:srgbClr val="FFFFFF"/>
                </a:solidFill>
              </a14:hiddenFill>
            </a:ext>
          </a:extLst>
        </p:spPr>
      </p:pic>
      <p:sp>
        <p:nvSpPr>
          <p:cNvPr id="47106" name="Rectangle 2"/>
          <p:cNvSpPr>
            <a:spLocks noGrp="1" noChangeArrowheads="1"/>
          </p:cNvSpPr>
          <p:nvPr>
            <p:ph type="title"/>
          </p:nvPr>
        </p:nvSpPr>
        <p:spPr>
          <a:noFill/>
          <a:ln/>
        </p:spPr>
        <p:txBody>
          <a:bodyPr/>
          <a:lstStyle/>
          <a:p>
            <a:r>
              <a:rPr lang="en-US" altLang="en-US"/>
              <a:t>Solution: 3-D Plotting</a:t>
            </a:r>
          </a:p>
        </p:txBody>
      </p:sp>
      <p:sp>
        <p:nvSpPr>
          <p:cNvPr id="47107" name="Rectangle 3"/>
          <p:cNvSpPr>
            <a:spLocks noGrp="1" noChangeArrowheads="1"/>
          </p:cNvSpPr>
          <p:nvPr>
            <p:ph type="body" idx="1"/>
          </p:nvPr>
        </p:nvSpPr>
        <p:spPr>
          <a:xfrm>
            <a:off x="200246" y="1206796"/>
            <a:ext cx="4495800" cy="2133600"/>
          </a:xfrm>
          <a:solidFill>
            <a:srgbClr val="FFFFFF"/>
          </a:solidFill>
          <a:ln w="12700" cap="flat">
            <a:solidFill>
              <a:schemeClr val="tx1"/>
            </a:solidFill>
            <a:miter lim="800000"/>
            <a:headEnd/>
            <a:tailEnd/>
          </a:ln>
          <a:effectLst>
            <a:outerShdw dist="107763" dir="2700000" algn="ctr" rotWithShape="0">
              <a:schemeClr val="bg2"/>
            </a:outerShdw>
          </a:effectLst>
        </p:spPr>
        <p:txBody>
          <a:bodyPr/>
          <a:lstStyle/>
          <a:p>
            <a:pPr>
              <a:buFontTx/>
              <a:buChar char="»"/>
            </a:pPr>
            <a:r>
              <a:rPr lang="en-US" altLang="en-US" sz="1800" dirty="0">
                <a:solidFill>
                  <a:schemeClr val="tx1"/>
                </a:solidFill>
                <a:latin typeface="Courier New" pitchFamily="49" charset="0"/>
              </a:rPr>
              <a:t>B = -0.2;</a:t>
            </a:r>
          </a:p>
          <a:p>
            <a:pPr>
              <a:buFontTx/>
              <a:buChar char="»"/>
            </a:pPr>
            <a:r>
              <a:rPr lang="en-US" altLang="en-US" sz="1800" dirty="0">
                <a:solidFill>
                  <a:schemeClr val="tx1"/>
                </a:solidFill>
                <a:latin typeface="Courier New" pitchFamily="49" charset="0"/>
              </a:rPr>
              <a:t>x = 0:0.1:2*pi;</a:t>
            </a:r>
          </a:p>
          <a:p>
            <a:pPr>
              <a:buFontTx/>
              <a:buChar char="»"/>
            </a:pPr>
            <a:r>
              <a:rPr lang="en-US" altLang="en-US" sz="1800" dirty="0">
                <a:solidFill>
                  <a:schemeClr val="tx1"/>
                </a:solidFill>
                <a:latin typeface="Courier New" pitchFamily="49" charset="0"/>
              </a:rPr>
              <a:t>y = -pi/2:0.1:pi/2;</a:t>
            </a:r>
          </a:p>
          <a:p>
            <a:pPr>
              <a:buFontTx/>
              <a:buChar char="»"/>
            </a:pPr>
            <a:r>
              <a:rPr lang="en-US" altLang="en-US" sz="1800" dirty="0">
                <a:solidFill>
                  <a:schemeClr val="tx1"/>
                </a:solidFill>
                <a:latin typeface="Courier New" pitchFamily="49" charset="0"/>
              </a:rPr>
              <a:t>[</a:t>
            </a:r>
            <a:r>
              <a:rPr lang="en-US" altLang="en-US" sz="1800" dirty="0" err="1">
                <a:solidFill>
                  <a:schemeClr val="tx1"/>
                </a:solidFill>
                <a:latin typeface="Courier New" pitchFamily="49" charset="0"/>
              </a:rPr>
              <a:t>x,y</a:t>
            </a:r>
            <a:r>
              <a:rPr lang="en-US" altLang="en-US" sz="1800" dirty="0">
                <a:solidFill>
                  <a:schemeClr val="tx1"/>
                </a:solidFill>
                <a:latin typeface="Courier New" pitchFamily="49" charset="0"/>
              </a:rPr>
              <a:t>] = </a:t>
            </a:r>
            <a:r>
              <a:rPr lang="en-US" altLang="en-US" sz="1800" dirty="0" err="1">
                <a:solidFill>
                  <a:schemeClr val="tx1"/>
                </a:solidFill>
                <a:latin typeface="Courier New" pitchFamily="49" charset="0"/>
              </a:rPr>
              <a:t>meshgrid</a:t>
            </a:r>
            <a:r>
              <a:rPr lang="en-US" altLang="en-US" sz="1800" dirty="0">
                <a:solidFill>
                  <a:schemeClr val="tx1"/>
                </a:solidFill>
                <a:latin typeface="Courier New" pitchFamily="49" charset="0"/>
              </a:rPr>
              <a:t>(</a:t>
            </a:r>
            <a:r>
              <a:rPr lang="en-US" altLang="en-US" sz="1800" dirty="0" err="1">
                <a:solidFill>
                  <a:schemeClr val="tx1"/>
                </a:solidFill>
                <a:latin typeface="Courier New" pitchFamily="49" charset="0"/>
              </a:rPr>
              <a:t>x,y</a:t>
            </a:r>
            <a:r>
              <a:rPr lang="en-US" altLang="en-US" sz="1800" dirty="0">
                <a:solidFill>
                  <a:schemeClr val="tx1"/>
                </a:solidFill>
                <a:latin typeface="Courier New" pitchFamily="49" charset="0"/>
              </a:rPr>
              <a:t>);</a:t>
            </a:r>
          </a:p>
          <a:p>
            <a:pPr>
              <a:buFontTx/>
              <a:buChar char="»"/>
            </a:pPr>
            <a:r>
              <a:rPr lang="en-US" altLang="en-US" sz="1800" dirty="0">
                <a:solidFill>
                  <a:schemeClr val="tx1"/>
                </a:solidFill>
                <a:latin typeface="Courier New" pitchFamily="49" charset="0"/>
              </a:rPr>
              <a:t>z = </a:t>
            </a:r>
            <a:r>
              <a:rPr lang="en-US" altLang="en-US" sz="1800" dirty="0" err="1">
                <a:solidFill>
                  <a:schemeClr val="tx1"/>
                </a:solidFill>
                <a:latin typeface="Courier New" pitchFamily="49" charset="0"/>
              </a:rPr>
              <a:t>exp</a:t>
            </a:r>
            <a:r>
              <a:rPr lang="en-US" altLang="en-US" sz="1800" dirty="0">
                <a:solidFill>
                  <a:schemeClr val="tx1"/>
                </a:solidFill>
                <a:latin typeface="Courier New" pitchFamily="49" charset="0"/>
              </a:rPr>
              <a:t>(B*x).*sin(x).*</a:t>
            </a:r>
            <a:r>
              <a:rPr lang="en-US" altLang="en-US" sz="1800" dirty="0" err="1">
                <a:solidFill>
                  <a:schemeClr val="tx1"/>
                </a:solidFill>
                <a:latin typeface="Courier New" pitchFamily="49" charset="0"/>
              </a:rPr>
              <a:t>cos</a:t>
            </a:r>
            <a:r>
              <a:rPr lang="en-US" altLang="en-US" sz="1800" dirty="0">
                <a:solidFill>
                  <a:schemeClr val="tx1"/>
                </a:solidFill>
                <a:latin typeface="Courier New" pitchFamily="49" charset="0"/>
              </a:rPr>
              <a:t>(y);</a:t>
            </a:r>
          </a:p>
          <a:p>
            <a:pPr>
              <a:buFontTx/>
              <a:buChar char="»"/>
            </a:pPr>
            <a:r>
              <a:rPr lang="en-US" altLang="en-US" sz="1800" dirty="0">
                <a:solidFill>
                  <a:schemeClr val="tx1"/>
                </a:solidFill>
                <a:latin typeface="Courier New" pitchFamily="49" charset="0"/>
              </a:rPr>
              <a:t>surf(</a:t>
            </a:r>
            <a:r>
              <a:rPr lang="en-US" altLang="en-US" sz="1800" dirty="0" err="1">
                <a:solidFill>
                  <a:schemeClr val="tx1"/>
                </a:solidFill>
                <a:latin typeface="Courier New" pitchFamily="49" charset="0"/>
              </a:rPr>
              <a:t>x,y,z</a:t>
            </a:r>
            <a:r>
              <a:rPr lang="en-US" altLang="en-US" sz="1800" dirty="0" smtClean="0">
                <a:solidFill>
                  <a:schemeClr val="tx1"/>
                </a:solidFill>
                <a:latin typeface="Courier New" pitchFamily="49" charset="0"/>
              </a:rPr>
              <a:t>)</a:t>
            </a:r>
          </a:p>
          <a:p>
            <a:pPr>
              <a:buFontTx/>
              <a:buChar char="»"/>
            </a:pPr>
            <a:endParaRPr lang="en-US" altLang="en-US" sz="1800" dirty="0">
              <a:solidFill>
                <a:schemeClr val="tx1"/>
              </a:solidFill>
              <a:latin typeface="Courier New" pitchFamily="49" charset="0"/>
            </a:endParaRPr>
          </a:p>
        </p:txBody>
      </p:sp>
      <p:sp>
        <p:nvSpPr>
          <p:cNvPr id="2" name="TextBox 1"/>
          <p:cNvSpPr txBox="1"/>
          <p:nvPr/>
        </p:nvSpPr>
        <p:spPr>
          <a:xfrm>
            <a:off x="265814" y="3476847"/>
            <a:ext cx="4423144" cy="1323439"/>
          </a:xfrm>
          <a:prstGeom prst="rect">
            <a:avLst/>
          </a:prstGeom>
          <a:noFill/>
        </p:spPr>
        <p:txBody>
          <a:bodyPr wrap="square" rtlCol="0">
            <a:spAutoFit/>
          </a:bodyPr>
          <a:lstStyle/>
          <a:p>
            <a:r>
              <a:rPr lang="en-US" sz="1600" dirty="0">
                <a:latin typeface="Times New Roman" pitchFamily="18" charset="0"/>
                <a:cs typeface="Times New Roman" pitchFamily="18" charset="0"/>
              </a:rPr>
              <a:t>[</a:t>
            </a:r>
            <a:r>
              <a:rPr lang="en-US" sz="2000" dirty="0">
                <a:latin typeface="Times New Roman" pitchFamily="18" charset="0"/>
                <a:cs typeface="Times New Roman" pitchFamily="18" charset="0"/>
              </a:rPr>
              <a:t>X,Y] = </a:t>
            </a:r>
            <a:r>
              <a:rPr lang="en-US" sz="2000" dirty="0" err="1">
                <a:latin typeface="Times New Roman" pitchFamily="18" charset="0"/>
                <a:cs typeface="Times New Roman" pitchFamily="18" charset="0"/>
              </a:rPr>
              <a:t>meshgrid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xgv,ygv</a:t>
            </a:r>
            <a:r>
              <a:rPr lang="en-US" sz="2000" dirty="0">
                <a:latin typeface="Times New Roman" pitchFamily="18" charset="0"/>
                <a:cs typeface="Times New Roman" pitchFamily="18" charset="0"/>
              </a:rPr>
              <a:t>) replicates the grid vectors </a:t>
            </a:r>
            <a:r>
              <a:rPr lang="en-US" sz="2000" dirty="0" err="1" smtClean="0">
                <a:latin typeface="Times New Roman" pitchFamily="18" charset="0"/>
                <a:cs typeface="Times New Roman" pitchFamily="18" charset="0"/>
              </a:rPr>
              <a:t>xgv</a:t>
            </a:r>
            <a:r>
              <a:rPr lang="en-US" sz="2000" dirty="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ygv</a:t>
            </a:r>
            <a:r>
              <a:rPr lang="en-US" sz="2000" dirty="0">
                <a:latin typeface="Times New Roman" pitchFamily="18" charset="0"/>
                <a:cs typeface="Times New Roman" pitchFamily="18" charset="0"/>
              </a:rPr>
              <a:t> to produce a full grid. This grid is represented by the output coordinate arrays </a:t>
            </a:r>
            <a:r>
              <a:rPr lang="en-US" sz="2000"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Y</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284640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122238"/>
            <a:ext cx="8802806" cy="715962"/>
          </a:xfrm>
        </p:spPr>
        <p:txBody>
          <a:bodyPr/>
          <a:lstStyle/>
          <a:p>
            <a:r>
              <a:rPr lang="en-US" sz="2800" b="1" u="sng" dirty="0"/>
              <a:t>Example: 2D Plotting having real numerical data  </a:t>
            </a:r>
            <a:br>
              <a:rPr lang="en-US" sz="2800" b="1" u="sng" dirty="0"/>
            </a:b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81823408"/>
              </p:ext>
            </p:extLst>
          </p:nvPr>
        </p:nvGraphicFramePr>
        <p:xfrm>
          <a:off x="600499" y="1330705"/>
          <a:ext cx="7964888" cy="694184"/>
        </p:xfrm>
        <a:graphic>
          <a:graphicData uri="http://schemas.openxmlformats.org/drawingml/2006/table">
            <a:tbl>
              <a:tblPr firstRow="1" firstCol="1" lastRow="1" lastCol="1" bandRow="1" bandCol="1">
                <a:tableStyleId>{5C22544A-7EE6-4342-B048-85BDC9FD1C3A}</a:tableStyleId>
              </a:tblPr>
              <a:tblGrid>
                <a:gridCol w="2455976">
                  <a:extLst>
                    <a:ext uri="{9D8B030D-6E8A-4147-A177-3AD203B41FA5}">
                      <a16:colId xmlns:a16="http://schemas.microsoft.com/office/drawing/2014/main" val="20000"/>
                    </a:ext>
                  </a:extLst>
                </a:gridCol>
                <a:gridCol w="661542">
                  <a:extLst>
                    <a:ext uri="{9D8B030D-6E8A-4147-A177-3AD203B41FA5}">
                      <a16:colId xmlns:a16="http://schemas.microsoft.com/office/drawing/2014/main" val="20001"/>
                    </a:ext>
                  </a:extLst>
                </a:gridCol>
                <a:gridCol w="825084">
                  <a:extLst>
                    <a:ext uri="{9D8B030D-6E8A-4147-A177-3AD203B41FA5}">
                      <a16:colId xmlns:a16="http://schemas.microsoft.com/office/drawing/2014/main" val="20002"/>
                    </a:ext>
                  </a:extLst>
                </a:gridCol>
                <a:gridCol w="1010728">
                  <a:extLst>
                    <a:ext uri="{9D8B030D-6E8A-4147-A177-3AD203B41FA5}">
                      <a16:colId xmlns:a16="http://schemas.microsoft.com/office/drawing/2014/main" val="20003"/>
                    </a:ext>
                  </a:extLst>
                </a:gridCol>
                <a:gridCol w="948848">
                  <a:extLst>
                    <a:ext uri="{9D8B030D-6E8A-4147-A177-3AD203B41FA5}">
                      <a16:colId xmlns:a16="http://schemas.microsoft.com/office/drawing/2014/main" val="20004"/>
                    </a:ext>
                  </a:extLst>
                </a:gridCol>
                <a:gridCol w="1072610">
                  <a:extLst>
                    <a:ext uri="{9D8B030D-6E8A-4147-A177-3AD203B41FA5}">
                      <a16:colId xmlns:a16="http://schemas.microsoft.com/office/drawing/2014/main" val="20005"/>
                    </a:ext>
                  </a:extLst>
                </a:gridCol>
                <a:gridCol w="990100">
                  <a:extLst>
                    <a:ext uri="{9D8B030D-6E8A-4147-A177-3AD203B41FA5}">
                      <a16:colId xmlns:a16="http://schemas.microsoft.com/office/drawing/2014/main" val="20006"/>
                    </a:ext>
                  </a:extLst>
                </a:gridCol>
              </a:tblGrid>
              <a:tr h="225172">
                <a:tc>
                  <a:txBody>
                    <a:bodyPr/>
                    <a:lstStyle/>
                    <a:p>
                      <a:pPr marL="0" marR="0">
                        <a:spcBef>
                          <a:spcPts val="0"/>
                        </a:spcBef>
                        <a:spcAft>
                          <a:spcPts val="0"/>
                        </a:spcAft>
                      </a:pPr>
                      <a:r>
                        <a:rPr lang="en-US" sz="1600" dirty="0">
                          <a:solidFill>
                            <a:schemeClr val="tx1"/>
                          </a:solidFill>
                          <a:effectLst/>
                        </a:rPr>
                        <a:t>Current (amperes)</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0</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5</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a:solidFill>
                            <a:schemeClr val="tx1"/>
                          </a:solidFill>
                          <a:effectLst/>
                        </a:rPr>
                        <a:t>10</a:t>
                      </a:r>
                      <a:endParaRPr lang="en-US" sz="16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a:solidFill>
                            <a:schemeClr val="tx1"/>
                          </a:solidFill>
                          <a:effectLst/>
                        </a:rPr>
                        <a:t>15</a:t>
                      </a:r>
                      <a:endParaRPr lang="en-US" sz="16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a:solidFill>
                            <a:schemeClr val="tx1"/>
                          </a:solidFill>
                          <a:effectLst/>
                        </a:rPr>
                        <a:t>20</a:t>
                      </a:r>
                      <a:endParaRPr lang="en-US" sz="16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a:solidFill>
                            <a:schemeClr val="tx1"/>
                          </a:solidFill>
                          <a:effectLst/>
                        </a:rPr>
                        <a:t>25</a:t>
                      </a:r>
                      <a:endParaRPr lang="en-US" sz="16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0344">
                <a:tc>
                  <a:txBody>
                    <a:bodyPr/>
                    <a:lstStyle/>
                    <a:p>
                      <a:pPr marL="0" marR="0">
                        <a:spcBef>
                          <a:spcPts val="0"/>
                        </a:spcBef>
                        <a:spcAft>
                          <a:spcPts val="0"/>
                        </a:spcAft>
                      </a:pPr>
                      <a:r>
                        <a:rPr lang="en-US" sz="1600" dirty="0">
                          <a:solidFill>
                            <a:schemeClr val="tx1"/>
                          </a:solidFill>
                          <a:effectLst/>
                        </a:rPr>
                        <a:t>Power Dissipation (watts)</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0</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175</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700</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1575</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2800</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4375</a:t>
                      </a:r>
                      <a:endParaRPr lang="en-US" sz="16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9" name="Rectangle 8"/>
          <p:cNvSpPr/>
          <p:nvPr/>
        </p:nvSpPr>
        <p:spPr>
          <a:xfrm>
            <a:off x="350668" y="2129006"/>
            <a:ext cx="4572000" cy="3570208"/>
          </a:xfrm>
          <a:prstGeom prst="rect">
            <a:avLst/>
          </a:prstGeom>
        </p:spPr>
        <p:txBody>
          <a:bodyPr>
            <a:spAutoFit/>
          </a:bodyPr>
          <a:lstStyle/>
          <a:p>
            <a:r>
              <a:rPr lang="en-US" sz="1600" dirty="0"/>
              <a:t>% </a:t>
            </a:r>
            <a:r>
              <a:rPr lang="en-US" sz="1600" dirty="0" err="1"/>
              <a:t>PlotCurrent.m</a:t>
            </a:r>
            <a:endParaRPr lang="en-US" sz="1600" dirty="0"/>
          </a:p>
          <a:p>
            <a:r>
              <a:rPr lang="en-US" sz="1600" dirty="0"/>
              <a:t>%  Plots Current </a:t>
            </a:r>
            <a:r>
              <a:rPr lang="en-US" sz="1600" dirty="0" err="1"/>
              <a:t>vs</a:t>
            </a:r>
            <a:r>
              <a:rPr lang="en-US" sz="1600" dirty="0"/>
              <a:t> Power Dissipation</a:t>
            </a:r>
          </a:p>
          <a:p>
            <a:r>
              <a:rPr lang="en-US" sz="1600" dirty="0"/>
              <a:t>%  Author:  Felix</a:t>
            </a:r>
          </a:p>
          <a:p>
            <a:r>
              <a:rPr lang="en-US" sz="1600" dirty="0"/>
              <a:t> </a:t>
            </a:r>
            <a:r>
              <a:rPr lang="en-US" sz="1600" dirty="0" smtClean="0"/>
              <a:t>%----------------------------------------------------</a:t>
            </a:r>
            <a:endParaRPr lang="en-US" sz="1600" dirty="0"/>
          </a:p>
          <a:p>
            <a:r>
              <a:rPr lang="en-US" sz="1600" dirty="0"/>
              <a:t>%% set parameters</a:t>
            </a:r>
          </a:p>
          <a:p>
            <a:r>
              <a:rPr lang="en-US" sz="1600" dirty="0"/>
              <a:t>Current = 0:5:25;  % amps</a:t>
            </a:r>
          </a:p>
          <a:p>
            <a:r>
              <a:rPr lang="en-US" sz="1600" dirty="0" err="1"/>
              <a:t>PowerDis</a:t>
            </a:r>
            <a:r>
              <a:rPr lang="en-US" sz="1600" dirty="0"/>
              <a:t> = [0 175 700 1575 2800 4375];</a:t>
            </a:r>
          </a:p>
          <a:p>
            <a:r>
              <a:rPr lang="en-US" sz="1600" dirty="0"/>
              <a:t> </a:t>
            </a:r>
            <a:r>
              <a:rPr lang="en-US" sz="1600" dirty="0" smtClean="0"/>
              <a:t>%------------------------------------------------------</a:t>
            </a:r>
            <a:endParaRPr lang="en-US" sz="1600" dirty="0"/>
          </a:p>
          <a:p>
            <a:r>
              <a:rPr lang="en-US" sz="1600" dirty="0"/>
              <a:t>%% plot data</a:t>
            </a:r>
          </a:p>
          <a:p>
            <a:r>
              <a:rPr lang="en-US" sz="1600" dirty="0"/>
              <a:t>plot(Current, </a:t>
            </a:r>
            <a:r>
              <a:rPr lang="en-US" sz="1600" dirty="0" err="1"/>
              <a:t>PowerDis</a:t>
            </a:r>
            <a:r>
              <a:rPr lang="en-US" sz="1600" dirty="0"/>
              <a:t>, '-</a:t>
            </a:r>
            <a:r>
              <a:rPr lang="en-US" sz="1600" dirty="0" err="1"/>
              <a:t>ro</a:t>
            </a:r>
            <a:r>
              <a:rPr lang="en-US" sz="1600" dirty="0"/>
              <a:t>')</a:t>
            </a:r>
          </a:p>
          <a:p>
            <a:r>
              <a:rPr lang="en-US" sz="1600" dirty="0"/>
              <a:t>title('Power Dissipation for Electric Currents')</a:t>
            </a:r>
          </a:p>
          <a:p>
            <a:r>
              <a:rPr lang="en-US" sz="1600" dirty="0" err="1"/>
              <a:t>xlabel</a:t>
            </a:r>
            <a:r>
              <a:rPr lang="en-US" sz="1600" dirty="0"/>
              <a:t>('Current (amps)')</a:t>
            </a:r>
          </a:p>
          <a:p>
            <a:r>
              <a:rPr lang="en-US" sz="1600" dirty="0" err="1"/>
              <a:t>ylabel</a:t>
            </a:r>
            <a:r>
              <a:rPr lang="en-US" sz="1600" dirty="0"/>
              <a:t>('Power Dissipation (watts)') </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648" y="2202882"/>
            <a:ext cx="4312692" cy="375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943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426980" y="1914607"/>
            <a:ext cx="86214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50838">
              <a:defRPr sz="2400">
                <a:solidFill>
                  <a:schemeClr val="tx1"/>
                </a:solidFill>
                <a:latin typeface="Times New Roman" pitchFamily="18" charset="0"/>
              </a:defRPr>
            </a:lvl1pPr>
            <a:lvl2pPr defTabSz="350838">
              <a:defRPr sz="2400">
                <a:solidFill>
                  <a:schemeClr val="tx1"/>
                </a:solidFill>
                <a:latin typeface="Times New Roman" pitchFamily="18" charset="0"/>
              </a:defRPr>
            </a:lvl2pPr>
            <a:lvl3pPr defTabSz="350838">
              <a:defRPr sz="2400">
                <a:solidFill>
                  <a:schemeClr val="tx1"/>
                </a:solidFill>
                <a:latin typeface="Times New Roman" pitchFamily="18" charset="0"/>
              </a:defRPr>
            </a:lvl3pPr>
            <a:lvl4pPr defTabSz="350838">
              <a:defRPr sz="2400">
                <a:solidFill>
                  <a:schemeClr val="tx1"/>
                </a:solidFill>
                <a:latin typeface="Times New Roman" pitchFamily="18" charset="0"/>
              </a:defRPr>
            </a:lvl4pPr>
            <a:lvl5pPr defTabSz="350838">
              <a:defRPr sz="2400">
                <a:solidFill>
                  <a:schemeClr val="tx1"/>
                </a:solidFill>
                <a:latin typeface="Times New Roman" pitchFamily="18" charset="0"/>
              </a:defRPr>
            </a:lvl5pPr>
            <a:lvl6pPr defTabSz="350838" fontAlgn="base">
              <a:spcBef>
                <a:spcPct val="0"/>
              </a:spcBef>
              <a:spcAft>
                <a:spcPct val="0"/>
              </a:spcAft>
              <a:defRPr sz="2400">
                <a:solidFill>
                  <a:schemeClr val="tx1"/>
                </a:solidFill>
                <a:latin typeface="Times New Roman" pitchFamily="18" charset="0"/>
              </a:defRPr>
            </a:lvl6pPr>
            <a:lvl7pPr defTabSz="350838" fontAlgn="base">
              <a:spcBef>
                <a:spcPct val="0"/>
              </a:spcBef>
              <a:spcAft>
                <a:spcPct val="0"/>
              </a:spcAft>
              <a:defRPr sz="2400">
                <a:solidFill>
                  <a:schemeClr val="tx1"/>
                </a:solidFill>
                <a:latin typeface="Times New Roman" pitchFamily="18" charset="0"/>
              </a:defRPr>
            </a:lvl7pPr>
            <a:lvl8pPr defTabSz="350838" fontAlgn="base">
              <a:spcBef>
                <a:spcPct val="0"/>
              </a:spcBef>
              <a:spcAft>
                <a:spcPct val="0"/>
              </a:spcAft>
              <a:defRPr sz="2400">
                <a:solidFill>
                  <a:schemeClr val="tx1"/>
                </a:solidFill>
                <a:latin typeface="Times New Roman" pitchFamily="18" charset="0"/>
              </a:defRPr>
            </a:lvl8pPr>
            <a:lvl9pPr defTabSz="350838" fontAlgn="base">
              <a:spcBef>
                <a:spcPct val="0"/>
              </a:spcBef>
              <a:spcAft>
                <a:spcPct val="0"/>
              </a:spcAft>
              <a:defRPr sz="2400">
                <a:solidFill>
                  <a:schemeClr val="tx1"/>
                </a:solidFill>
                <a:latin typeface="Times New Roman" pitchFamily="18" charset="0"/>
              </a:defRPr>
            </a:lvl9pPr>
          </a:lstStyle>
          <a:p>
            <a:r>
              <a:rPr lang="en-US" sz="2000" b="1" dirty="0">
                <a:latin typeface="Arial" charset="0"/>
              </a:rPr>
              <a:t>Line    	</a:t>
            </a:r>
            <a:r>
              <a:rPr lang="en-US" sz="2000" b="1" dirty="0" err="1">
                <a:latin typeface="Arial" charset="0"/>
              </a:rPr>
              <a:t>Specifier</a:t>
            </a:r>
            <a:r>
              <a:rPr lang="en-US" sz="2000" b="1" dirty="0">
                <a:latin typeface="Arial" charset="0"/>
              </a:rPr>
              <a:t>		Line		</a:t>
            </a:r>
            <a:r>
              <a:rPr lang="en-US" sz="2000" b="1" dirty="0" err="1">
                <a:latin typeface="Arial" charset="0"/>
              </a:rPr>
              <a:t>Specifier</a:t>
            </a:r>
            <a:r>
              <a:rPr lang="en-US" sz="2000" b="1" dirty="0">
                <a:latin typeface="Arial" charset="0"/>
              </a:rPr>
              <a:t>	Marker	</a:t>
            </a:r>
            <a:r>
              <a:rPr lang="en-US" sz="2000" b="1" dirty="0" err="1">
                <a:latin typeface="Arial" charset="0"/>
              </a:rPr>
              <a:t>Specifier</a:t>
            </a:r>
            <a:endParaRPr lang="en-US" sz="2000" b="1" dirty="0">
              <a:latin typeface="Arial" charset="0"/>
            </a:endParaRPr>
          </a:p>
          <a:p>
            <a:r>
              <a:rPr lang="en-US" sz="2000" b="1" dirty="0">
                <a:latin typeface="Arial" charset="0"/>
              </a:rPr>
              <a:t>Style							Color						Type</a:t>
            </a:r>
          </a:p>
          <a:p>
            <a:endParaRPr lang="en-US" sz="2000" b="1" dirty="0">
              <a:latin typeface="Arial" charset="0"/>
            </a:endParaRPr>
          </a:p>
          <a:p>
            <a:r>
              <a:rPr lang="en-US" sz="2000" dirty="0">
                <a:latin typeface="Arial" charset="0"/>
              </a:rPr>
              <a:t>Solid	 	  	-			     red 			 r	    		</a:t>
            </a:r>
            <a:r>
              <a:rPr lang="en-US" sz="2000" dirty="0" smtClean="0">
                <a:latin typeface="Arial" charset="0"/>
              </a:rPr>
              <a:t>    plus </a:t>
            </a:r>
            <a:r>
              <a:rPr lang="en-US" sz="2000" dirty="0">
                <a:latin typeface="Arial" charset="0"/>
              </a:rPr>
              <a:t>sign		 +		</a:t>
            </a:r>
          </a:p>
          <a:p>
            <a:r>
              <a:rPr lang="en-US" sz="2000" dirty="0">
                <a:latin typeface="Arial" charset="0"/>
              </a:rPr>
              <a:t>dotted	  	: 				green			 g			</a:t>
            </a:r>
            <a:r>
              <a:rPr lang="en-US" sz="2000" dirty="0" smtClean="0">
                <a:latin typeface="Arial" charset="0"/>
              </a:rPr>
              <a:t>    circle</a:t>
            </a:r>
            <a:r>
              <a:rPr lang="en-US" sz="2000" dirty="0">
                <a:latin typeface="Arial" charset="0"/>
              </a:rPr>
              <a:t>			 o</a:t>
            </a:r>
          </a:p>
          <a:p>
            <a:r>
              <a:rPr lang="en-US" sz="2000" dirty="0">
                <a:latin typeface="Arial" charset="0"/>
              </a:rPr>
              <a:t>dashed	  	-- 				blue			 b			</a:t>
            </a:r>
            <a:r>
              <a:rPr lang="en-US" sz="2000" dirty="0" smtClean="0">
                <a:latin typeface="Arial" charset="0"/>
              </a:rPr>
              <a:t>    asterisk</a:t>
            </a:r>
            <a:r>
              <a:rPr lang="en-US" sz="2000" dirty="0">
                <a:latin typeface="Arial" charset="0"/>
              </a:rPr>
              <a:t>		 *</a:t>
            </a:r>
          </a:p>
          <a:p>
            <a:r>
              <a:rPr lang="en-US" sz="2000" dirty="0">
                <a:latin typeface="Arial" charset="0"/>
              </a:rPr>
              <a:t>dash-dot	 	-.				Cyan			 c			</a:t>
            </a:r>
            <a:r>
              <a:rPr lang="en-US" sz="2000" dirty="0" smtClean="0">
                <a:latin typeface="Arial" charset="0"/>
              </a:rPr>
              <a:t>     point</a:t>
            </a:r>
            <a:r>
              <a:rPr lang="en-US" sz="2000" dirty="0">
                <a:latin typeface="Arial" charset="0"/>
              </a:rPr>
              <a:t>			 .</a:t>
            </a:r>
          </a:p>
          <a:p>
            <a:r>
              <a:rPr lang="en-US" sz="2000" dirty="0">
                <a:latin typeface="Arial" charset="0"/>
              </a:rPr>
              <a:t>								magenta		 m			</a:t>
            </a:r>
            <a:r>
              <a:rPr lang="en-US" sz="2000" dirty="0" smtClean="0">
                <a:latin typeface="Arial" charset="0"/>
              </a:rPr>
              <a:t>    square</a:t>
            </a:r>
            <a:r>
              <a:rPr lang="en-US" sz="2000" dirty="0">
                <a:latin typeface="Arial" charset="0"/>
              </a:rPr>
              <a:t>		 s</a:t>
            </a:r>
          </a:p>
          <a:p>
            <a:r>
              <a:rPr lang="en-US" sz="2000" dirty="0">
                <a:latin typeface="Arial" charset="0"/>
              </a:rPr>
              <a:t>								yellow		 y	</a:t>
            </a:r>
            <a:r>
              <a:rPr lang="en-US" sz="2000" dirty="0" smtClean="0">
                <a:latin typeface="Arial" charset="0"/>
              </a:rPr>
              <a:t>	</a:t>
            </a:r>
            <a:r>
              <a:rPr lang="en-US" sz="2000" dirty="0">
                <a:latin typeface="Arial" charset="0"/>
              </a:rPr>
              <a:t>	</a:t>
            </a:r>
            <a:r>
              <a:rPr lang="en-US" sz="2000" dirty="0" smtClean="0">
                <a:latin typeface="Arial" charset="0"/>
              </a:rPr>
              <a:t>    diamond</a:t>
            </a:r>
            <a:r>
              <a:rPr lang="en-US" sz="2000" dirty="0">
                <a:latin typeface="Arial" charset="0"/>
              </a:rPr>
              <a:t>		 </a:t>
            </a:r>
            <a:r>
              <a:rPr lang="en-US" sz="2000" dirty="0" smtClean="0">
                <a:latin typeface="Arial" charset="0"/>
              </a:rPr>
              <a:t>d</a:t>
            </a:r>
            <a:endParaRPr lang="en-US" sz="2000" dirty="0">
              <a:latin typeface="Arial" charset="0"/>
            </a:endParaRPr>
          </a:p>
          <a:p>
            <a:r>
              <a:rPr lang="en-US" sz="2000" dirty="0">
                <a:latin typeface="Arial" charset="0"/>
              </a:rPr>
              <a:t>								black			 k			</a:t>
            </a:r>
            <a:r>
              <a:rPr lang="en-US" sz="2000" dirty="0" smtClean="0">
                <a:latin typeface="Arial" charset="0"/>
              </a:rPr>
              <a:t>     hexagram     h</a:t>
            </a:r>
          </a:p>
          <a:p>
            <a:r>
              <a:rPr lang="en-US" sz="2000" dirty="0" smtClean="0">
                <a:latin typeface="Arial" charset="0"/>
              </a:rPr>
              <a:t>															     pentagram	 p</a:t>
            </a:r>
          </a:p>
          <a:p>
            <a:r>
              <a:rPr lang="en-US" sz="2000" dirty="0">
                <a:latin typeface="Arial" charset="0"/>
              </a:rPr>
              <a:t> </a:t>
            </a:r>
            <a:r>
              <a:rPr lang="en-US" sz="2000" dirty="0" smtClean="0">
                <a:latin typeface="Arial" charset="0"/>
              </a:rPr>
              <a:t>                                                                                triangle (left)  &gt;</a:t>
            </a:r>
            <a:endParaRPr lang="en-US" sz="2000" dirty="0">
              <a:latin typeface="Arial" charset="0"/>
            </a:endParaRPr>
          </a:p>
        </p:txBody>
      </p:sp>
      <p:grpSp>
        <p:nvGrpSpPr>
          <p:cNvPr id="4" name="Group 14"/>
          <p:cNvGrpSpPr>
            <a:grpSpLocks/>
          </p:cNvGrpSpPr>
          <p:nvPr/>
        </p:nvGrpSpPr>
        <p:grpSpPr bwMode="auto">
          <a:xfrm>
            <a:off x="1373981" y="1013637"/>
            <a:ext cx="6396037" cy="685800"/>
            <a:chOff x="867" y="2016"/>
            <a:chExt cx="4029" cy="432"/>
          </a:xfrm>
        </p:grpSpPr>
        <p:sp>
          <p:nvSpPr>
            <p:cNvPr id="5" name="AutoShape 15"/>
            <p:cNvSpPr>
              <a:spLocks noChangeArrowheads="1"/>
            </p:cNvSpPr>
            <p:nvPr/>
          </p:nvSpPr>
          <p:spPr bwMode="auto">
            <a:xfrm>
              <a:off x="867" y="2016"/>
              <a:ext cx="4029" cy="432"/>
            </a:xfrm>
            <a:prstGeom prst="roundRect">
              <a:avLst>
                <a:gd name="adj" fmla="val 16667"/>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6"/>
            <p:cNvSpPr txBox="1">
              <a:spLocks noChangeArrowheads="1"/>
            </p:cNvSpPr>
            <p:nvPr/>
          </p:nvSpPr>
          <p:spPr bwMode="auto">
            <a:xfrm>
              <a:off x="1013" y="2064"/>
              <a:ext cx="37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latin typeface="Courier New" pitchFamily="49" charset="0"/>
                </a:rPr>
                <a:t>plot(x,y,</a:t>
              </a:r>
              <a:r>
                <a:rPr lang="en-US" sz="2400" b="1">
                  <a:latin typeface="Courier New" pitchFamily="49" charset="0"/>
                </a:rPr>
                <a:t>‘</a:t>
              </a:r>
              <a:r>
                <a:rPr lang="en-US" sz="2800" b="1">
                  <a:latin typeface="Courier New" pitchFamily="49" charset="0"/>
                </a:rPr>
                <a:t>line specifiers’)</a:t>
              </a:r>
            </a:p>
          </p:txBody>
        </p:sp>
      </p:grpSp>
      <p:sp>
        <p:nvSpPr>
          <p:cNvPr id="7" name="Text Box 6"/>
          <p:cNvSpPr txBox="1">
            <a:spLocks noChangeArrowheads="1"/>
          </p:cNvSpPr>
          <p:nvPr/>
        </p:nvSpPr>
        <p:spPr bwMode="auto">
          <a:xfrm>
            <a:off x="1108075" y="381000"/>
            <a:ext cx="692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u="sng" dirty="0"/>
              <a:t>LINE SPECIFIERS IN THE </a:t>
            </a:r>
            <a:r>
              <a:rPr lang="en-US" sz="2800" b="1" u="sng" dirty="0">
                <a:latin typeface="Courier New" pitchFamily="49" charset="0"/>
              </a:rPr>
              <a:t>plot()</a:t>
            </a:r>
            <a:r>
              <a:rPr lang="en-US" sz="2400" b="1" u="sng" dirty="0"/>
              <a:t> COMMAND</a:t>
            </a:r>
          </a:p>
        </p:txBody>
      </p:sp>
      <p:sp>
        <p:nvSpPr>
          <p:cNvPr id="14" name="Double Bracket 13"/>
          <p:cNvSpPr/>
          <p:nvPr/>
        </p:nvSpPr>
        <p:spPr>
          <a:xfrm>
            <a:off x="426980" y="1675686"/>
            <a:ext cx="2766951" cy="3693433"/>
          </a:xfrm>
          <a:prstGeom prst="bracketPair">
            <a:avLst/>
          </a:prstGeom>
          <a:ln>
            <a:solidFill>
              <a:schemeClr val="tx1"/>
            </a:solidFill>
            <a:tailEnd type="arrow"/>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6" name="Double Bracket 15"/>
          <p:cNvSpPr/>
          <p:nvPr/>
        </p:nvSpPr>
        <p:spPr>
          <a:xfrm>
            <a:off x="3193930" y="1675686"/>
            <a:ext cx="2442595" cy="3598431"/>
          </a:xfrm>
          <a:prstGeom prst="bracketPair">
            <a:avLst/>
          </a:prstGeom>
          <a:ln>
            <a:solidFill>
              <a:schemeClr val="tx1"/>
            </a:solidFill>
            <a:tailEnd type="arrow"/>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Double Bracket 16"/>
          <p:cNvSpPr/>
          <p:nvPr/>
        </p:nvSpPr>
        <p:spPr>
          <a:xfrm>
            <a:off x="5636525" y="1608950"/>
            <a:ext cx="2897225" cy="4191990"/>
          </a:xfrm>
          <a:prstGeom prst="bracketPair">
            <a:avLst/>
          </a:prstGeom>
          <a:ln>
            <a:solidFill>
              <a:schemeClr val="tx1"/>
            </a:solidFill>
            <a:tailEnd type="arrow"/>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804053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37"/>
          <p:cNvSpPr txBox="1">
            <a:spLocks noChangeArrowheads="1"/>
          </p:cNvSpPr>
          <p:nvPr/>
        </p:nvSpPr>
        <p:spPr bwMode="auto">
          <a:xfrm>
            <a:off x="574158" y="389860"/>
            <a:ext cx="7904728" cy="581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b="1" u="sng" dirty="0" smtClean="0">
                <a:solidFill>
                  <a:schemeClr val="tx2"/>
                </a:solidFill>
              </a:rPr>
              <a:t>Examples:</a:t>
            </a:r>
            <a:endParaRPr lang="en-US" dirty="0"/>
          </a:p>
          <a:p>
            <a:pPr>
              <a:lnSpc>
                <a:spcPct val="130000"/>
              </a:lnSpc>
            </a:pPr>
            <a:r>
              <a:rPr lang="en-US" dirty="0" smtClean="0"/>
              <a:t>plot(</a:t>
            </a:r>
            <a:r>
              <a:rPr lang="en-US" dirty="0" err="1" smtClean="0"/>
              <a:t>x,y</a:t>
            </a:r>
            <a:r>
              <a:rPr lang="en-US" dirty="0"/>
              <a:t>)		A solid blue line connects the points with no markers.</a:t>
            </a:r>
          </a:p>
          <a:p>
            <a:pPr>
              <a:lnSpc>
                <a:spcPct val="130000"/>
              </a:lnSpc>
            </a:pPr>
            <a:endParaRPr lang="en-US" sz="500" dirty="0"/>
          </a:p>
          <a:p>
            <a:pPr>
              <a:lnSpc>
                <a:spcPct val="130000"/>
              </a:lnSpc>
            </a:pPr>
            <a:r>
              <a:rPr lang="en-US" dirty="0"/>
              <a:t>plot(</a:t>
            </a:r>
            <a:r>
              <a:rPr lang="en-US" dirty="0" err="1"/>
              <a:t>x,y,’r</a:t>
            </a:r>
            <a:r>
              <a:rPr lang="en-US" dirty="0"/>
              <a:t>’)	A solid red line connects the points with no markers.</a:t>
            </a:r>
          </a:p>
          <a:p>
            <a:pPr>
              <a:lnSpc>
                <a:spcPct val="130000"/>
              </a:lnSpc>
            </a:pPr>
            <a:endParaRPr lang="en-US" sz="500" dirty="0"/>
          </a:p>
          <a:p>
            <a:pPr>
              <a:lnSpc>
                <a:spcPct val="130000"/>
              </a:lnSpc>
            </a:pPr>
            <a:r>
              <a:rPr lang="en-US" dirty="0"/>
              <a:t>plot(</a:t>
            </a:r>
            <a:r>
              <a:rPr lang="en-US" dirty="0" err="1"/>
              <a:t>x,y</a:t>
            </a:r>
            <a:r>
              <a:rPr lang="en-US" dirty="0"/>
              <a:t>,’--y’)	A yellow dashed line connects the points.</a:t>
            </a:r>
          </a:p>
          <a:p>
            <a:pPr>
              <a:lnSpc>
                <a:spcPct val="130000"/>
              </a:lnSpc>
            </a:pPr>
            <a:endParaRPr lang="en-US" sz="500" dirty="0"/>
          </a:p>
          <a:p>
            <a:r>
              <a:rPr lang="en-US" dirty="0"/>
              <a:t>plot(</a:t>
            </a:r>
            <a:r>
              <a:rPr lang="en-US" dirty="0" err="1"/>
              <a:t>x,y</a:t>
            </a:r>
            <a:r>
              <a:rPr lang="en-US" dirty="0"/>
              <a:t>,’*’)	The points are marked with * (no line between the</a:t>
            </a:r>
          </a:p>
          <a:p>
            <a:r>
              <a:rPr lang="en-US" dirty="0"/>
              <a:t>                          points.)</a:t>
            </a:r>
          </a:p>
          <a:p>
            <a:pPr>
              <a:lnSpc>
                <a:spcPct val="130000"/>
              </a:lnSpc>
            </a:pPr>
            <a:endParaRPr lang="en-US" sz="500" dirty="0"/>
          </a:p>
          <a:p>
            <a:r>
              <a:rPr lang="en-US" dirty="0"/>
              <a:t>plot(x,y,’</a:t>
            </a:r>
            <a:r>
              <a:rPr lang="en-US" dirty="0" err="1"/>
              <a:t>g:d</a:t>
            </a:r>
            <a:r>
              <a:rPr lang="en-US" dirty="0"/>
              <a:t>’)	A green dotted line connects the points which are</a:t>
            </a:r>
          </a:p>
          <a:p>
            <a:r>
              <a:rPr lang="en-US" dirty="0"/>
              <a:t>                          marked with diamond markers</a:t>
            </a:r>
            <a:r>
              <a:rPr lang="en-US" dirty="0" smtClean="0"/>
              <a:t>.</a:t>
            </a:r>
          </a:p>
          <a:p>
            <a:endParaRPr lang="en-US" dirty="0"/>
          </a:p>
          <a:p>
            <a:r>
              <a:rPr lang="en-US" dirty="0">
                <a:solidFill>
                  <a:srgbClr val="002060"/>
                </a:solidFill>
              </a:rPr>
              <a:t>Example: Plot the following points in the table below using the line </a:t>
            </a:r>
            <a:r>
              <a:rPr lang="en-US" dirty="0" err="1">
                <a:solidFill>
                  <a:srgbClr val="002060"/>
                </a:solidFill>
              </a:rPr>
              <a:t>specifier</a:t>
            </a:r>
            <a:r>
              <a:rPr lang="en-US" dirty="0">
                <a:solidFill>
                  <a:srgbClr val="002060"/>
                </a:solidFill>
              </a:rPr>
              <a:t> </a:t>
            </a:r>
            <a:endParaRPr lang="en-US" dirty="0" smtClean="0">
              <a:solidFill>
                <a:srgbClr val="002060"/>
              </a:solidFill>
            </a:endParaRPr>
          </a:p>
          <a:p>
            <a:r>
              <a:rPr lang="en-US" dirty="0" smtClean="0">
                <a:solidFill>
                  <a:srgbClr val="002060"/>
                </a:solidFill>
              </a:rPr>
              <a:t>(</a:t>
            </a:r>
            <a:r>
              <a:rPr lang="en-US" dirty="0">
                <a:solidFill>
                  <a:srgbClr val="002060"/>
                </a:solidFill>
              </a:rPr>
              <a:t>dashed red line and  asterisk markers</a:t>
            </a:r>
            <a:r>
              <a:rPr lang="en-US" dirty="0" smtClean="0">
                <a:solidFill>
                  <a:srgbClr val="002060"/>
                </a:solidFill>
              </a:rPr>
              <a:t>)</a:t>
            </a:r>
          </a:p>
          <a:p>
            <a:endParaRPr lang="en-US" dirty="0">
              <a:solidFill>
                <a:srgbClr val="002060"/>
              </a:solidFill>
            </a:endParaRPr>
          </a:p>
          <a:p>
            <a:endParaRPr lang="en-US" dirty="0" smtClean="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p>
        </p:txBody>
      </p:sp>
      <p:grpSp>
        <p:nvGrpSpPr>
          <p:cNvPr id="34" name="Group 33"/>
          <p:cNvGrpSpPr>
            <a:grpSpLocks/>
          </p:cNvGrpSpPr>
          <p:nvPr/>
        </p:nvGrpSpPr>
        <p:grpSpPr bwMode="auto">
          <a:xfrm>
            <a:off x="979672" y="4495744"/>
            <a:ext cx="7086600" cy="1066800"/>
            <a:chOff x="384" y="1104"/>
            <a:chExt cx="4464" cy="672"/>
          </a:xfrm>
        </p:grpSpPr>
        <p:sp>
          <p:nvSpPr>
            <p:cNvPr id="35" name="Line 6"/>
            <p:cNvSpPr>
              <a:spLocks noChangeShapeType="1"/>
            </p:cNvSpPr>
            <p:nvPr/>
          </p:nvSpPr>
          <p:spPr bwMode="auto">
            <a:xfrm>
              <a:off x="384" y="1104"/>
              <a:ext cx="44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7"/>
            <p:cNvSpPr>
              <a:spLocks noChangeShapeType="1"/>
            </p:cNvSpPr>
            <p:nvPr/>
          </p:nvSpPr>
          <p:spPr bwMode="auto">
            <a:xfrm>
              <a:off x="384" y="1440"/>
              <a:ext cx="44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8"/>
            <p:cNvSpPr>
              <a:spLocks noChangeShapeType="1"/>
            </p:cNvSpPr>
            <p:nvPr/>
          </p:nvSpPr>
          <p:spPr bwMode="auto">
            <a:xfrm>
              <a:off x="384" y="1776"/>
              <a:ext cx="44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9"/>
            <p:cNvSpPr>
              <a:spLocks noChangeShapeType="1"/>
            </p:cNvSpPr>
            <p:nvPr/>
          </p:nvSpPr>
          <p:spPr bwMode="auto">
            <a:xfrm flipV="1">
              <a:off x="384"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Text Box 10"/>
            <p:cNvSpPr txBox="1">
              <a:spLocks noChangeArrowheads="1"/>
            </p:cNvSpPr>
            <p:nvPr/>
          </p:nvSpPr>
          <p:spPr bwMode="auto">
            <a:xfrm>
              <a:off x="384" y="1152"/>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Year</a:t>
              </a:r>
            </a:p>
          </p:txBody>
        </p:sp>
        <p:sp>
          <p:nvSpPr>
            <p:cNvPr id="40" name="Text Box 11"/>
            <p:cNvSpPr txBox="1">
              <a:spLocks noChangeArrowheads="1"/>
            </p:cNvSpPr>
            <p:nvPr/>
          </p:nvSpPr>
          <p:spPr bwMode="auto">
            <a:xfrm>
              <a:off x="384" y="1488"/>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Sales (M)</a:t>
              </a:r>
            </a:p>
          </p:txBody>
        </p:sp>
        <p:sp>
          <p:nvSpPr>
            <p:cNvPr id="41" name="Line 12"/>
            <p:cNvSpPr>
              <a:spLocks noChangeShapeType="1"/>
            </p:cNvSpPr>
            <p:nvPr/>
          </p:nvSpPr>
          <p:spPr bwMode="auto">
            <a:xfrm flipV="1">
              <a:off x="1152"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3"/>
            <p:cNvSpPr>
              <a:spLocks noChangeShapeType="1"/>
            </p:cNvSpPr>
            <p:nvPr/>
          </p:nvSpPr>
          <p:spPr bwMode="auto">
            <a:xfrm flipV="1">
              <a:off x="1680"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4"/>
            <p:cNvSpPr>
              <a:spLocks noChangeShapeType="1"/>
            </p:cNvSpPr>
            <p:nvPr/>
          </p:nvSpPr>
          <p:spPr bwMode="auto">
            <a:xfrm flipV="1">
              <a:off x="2208"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5"/>
            <p:cNvSpPr>
              <a:spLocks noChangeShapeType="1"/>
            </p:cNvSpPr>
            <p:nvPr/>
          </p:nvSpPr>
          <p:spPr bwMode="auto">
            <a:xfrm flipV="1">
              <a:off x="2736"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6"/>
            <p:cNvSpPr>
              <a:spLocks noChangeShapeType="1"/>
            </p:cNvSpPr>
            <p:nvPr/>
          </p:nvSpPr>
          <p:spPr bwMode="auto">
            <a:xfrm flipV="1">
              <a:off x="3264"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7"/>
            <p:cNvSpPr>
              <a:spLocks noChangeShapeType="1"/>
            </p:cNvSpPr>
            <p:nvPr/>
          </p:nvSpPr>
          <p:spPr bwMode="auto">
            <a:xfrm flipV="1">
              <a:off x="3792"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8"/>
            <p:cNvSpPr>
              <a:spLocks noChangeShapeType="1"/>
            </p:cNvSpPr>
            <p:nvPr/>
          </p:nvSpPr>
          <p:spPr bwMode="auto">
            <a:xfrm flipV="1">
              <a:off x="4320"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9"/>
            <p:cNvSpPr>
              <a:spLocks noChangeShapeType="1"/>
            </p:cNvSpPr>
            <p:nvPr/>
          </p:nvSpPr>
          <p:spPr bwMode="auto">
            <a:xfrm flipV="1">
              <a:off x="4848" y="1104"/>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Text Box 20"/>
            <p:cNvSpPr txBox="1">
              <a:spLocks noChangeArrowheads="1"/>
            </p:cNvSpPr>
            <p:nvPr/>
          </p:nvSpPr>
          <p:spPr bwMode="auto">
            <a:xfrm>
              <a:off x="1200"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1988</a:t>
              </a:r>
            </a:p>
          </p:txBody>
        </p:sp>
        <p:sp>
          <p:nvSpPr>
            <p:cNvPr id="50" name="Text Box 21"/>
            <p:cNvSpPr txBox="1">
              <a:spLocks noChangeArrowheads="1"/>
            </p:cNvSpPr>
            <p:nvPr/>
          </p:nvSpPr>
          <p:spPr bwMode="auto">
            <a:xfrm>
              <a:off x="1728"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1989</a:t>
              </a:r>
            </a:p>
          </p:txBody>
        </p:sp>
        <p:sp>
          <p:nvSpPr>
            <p:cNvPr id="51" name="Text Box 22"/>
            <p:cNvSpPr txBox="1">
              <a:spLocks noChangeArrowheads="1"/>
            </p:cNvSpPr>
            <p:nvPr/>
          </p:nvSpPr>
          <p:spPr bwMode="auto">
            <a:xfrm>
              <a:off x="2256"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1990</a:t>
              </a:r>
            </a:p>
          </p:txBody>
        </p:sp>
        <p:sp>
          <p:nvSpPr>
            <p:cNvPr id="52" name="Text Box 23"/>
            <p:cNvSpPr txBox="1">
              <a:spLocks noChangeArrowheads="1"/>
            </p:cNvSpPr>
            <p:nvPr/>
          </p:nvSpPr>
          <p:spPr bwMode="auto">
            <a:xfrm>
              <a:off x="2784"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1991</a:t>
              </a:r>
            </a:p>
          </p:txBody>
        </p:sp>
        <p:sp>
          <p:nvSpPr>
            <p:cNvPr id="53" name="Text Box 24"/>
            <p:cNvSpPr txBox="1">
              <a:spLocks noChangeArrowheads="1"/>
            </p:cNvSpPr>
            <p:nvPr/>
          </p:nvSpPr>
          <p:spPr bwMode="auto">
            <a:xfrm>
              <a:off x="3312"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1992</a:t>
              </a:r>
            </a:p>
          </p:txBody>
        </p:sp>
        <p:sp>
          <p:nvSpPr>
            <p:cNvPr id="54" name="Text Box 25"/>
            <p:cNvSpPr txBox="1">
              <a:spLocks noChangeArrowheads="1"/>
            </p:cNvSpPr>
            <p:nvPr/>
          </p:nvSpPr>
          <p:spPr bwMode="auto">
            <a:xfrm>
              <a:off x="3840"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1993</a:t>
              </a:r>
            </a:p>
          </p:txBody>
        </p:sp>
        <p:sp>
          <p:nvSpPr>
            <p:cNvPr id="55" name="Text Box 26"/>
            <p:cNvSpPr txBox="1">
              <a:spLocks noChangeArrowheads="1"/>
            </p:cNvSpPr>
            <p:nvPr/>
          </p:nvSpPr>
          <p:spPr bwMode="auto">
            <a:xfrm>
              <a:off x="4368" y="11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1994</a:t>
              </a:r>
            </a:p>
          </p:txBody>
        </p:sp>
        <p:sp>
          <p:nvSpPr>
            <p:cNvPr id="56" name="Text Box 27"/>
            <p:cNvSpPr txBox="1">
              <a:spLocks noChangeArrowheads="1"/>
            </p:cNvSpPr>
            <p:nvPr/>
          </p:nvSpPr>
          <p:spPr bwMode="auto">
            <a:xfrm>
              <a:off x="1230" y="1473"/>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127</a:t>
              </a:r>
            </a:p>
          </p:txBody>
        </p:sp>
        <p:sp>
          <p:nvSpPr>
            <p:cNvPr id="57" name="Text Box 28"/>
            <p:cNvSpPr txBox="1">
              <a:spLocks noChangeArrowheads="1"/>
            </p:cNvSpPr>
            <p:nvPr/>
          </p:nvSpPr>
          <p:spPr bwMode="auto">
            <a:xfrm>
              <a:off x="1758"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130</a:t>
              </a:r>
            </a:p>
          </p:txBody>
        </p:sp>
        <p:sp>
          <p:nvSpPr>
            <p:cNvPr id="58" name="Text Box 29"/>
            <p:cNvSpPr txBox="1">
              <a:spLocks noChangeArrowheads="1"/>
            </p:cNvSpPr>
            <p:nvPr/>
          </p:nvSpPr>
          <p:spPr bwMode="auto">
            <a:xfrm>
              <a:off x="2286"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136</a:t>
              </a:r>
            </a:p>
          </p:txBody>
        </p:sp>
        <p:sp>
          <p:nvSpPr>
            <p:cNvPr id="59" name="Text Box 30"/>
            <p:cNvSpPr txBox="1">
              <a:spLocks noChangeArrowheads="1"/>
            </p:cNvSpPr>
            <p:nvPr/>
          </p:nvSpPr>
          <p:spPr bwMode="auto">
            <a:xfrm>
              <a:off x="2822"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145</a:t>
              </a:r>
            </a:p>
          </p:txBody>
        </p:sp>
        <p:sp>
          <p:nvSpPr>
            <p:cNvPr id="60" name="Text Box 31"/>
            <p:cNvSpPr txBox="1">
              <a:spLocks noChangeArrowheads="1"/>
            </p:cNvSpPr>
            <p:nvPr/>
          </p:nvSpPr>
          <p:spPr bwMode="auto">
            <a:xfrm>
              <a:off x="3350"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158</a:t>
              </a:r>
            </a:p>
          </p:txBody>
        </p:sp>
        <p:sp>
          <p:nvSpPr>
            <p:cNvPr id="61" name="Text Box 32"/>
            <p:cNvSpPr txBox="1">
              <a:spLocks noChangeArrowheads="1"/>
            </p:cNvSpPr>
            <p:nvPr/>
          </p:nvSpPr>
          <p:spPr bwMode="auto">
            <a:xfrm>
              <a:off x="3878"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178</a:t>
              </a:r>
            </a:p>
          </p:txBody>
        </p:sp>
        <p:sp>
          <p:nvSpPr>
            <p:cNvPr id="62" name="Text Box 33"/>
            <p:cNvSpPr txBox="1">
              <a:spLocks noChangeArrowheads="1"/>
            </p:cNvSpPr>
            <p:nvPr/>
          </p:nvSpPr>
          <p:spPr bwMode="auto">
            <a:xfrm>
              <a:off x="4406" y="148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211</a:t>
              </a:r>
            </a:p>
          </p:txBody>
        </p:sp>
      </p:grpSp>
    </p:spTree>
    <p:extLst>
      <p:ext uri="{BB962C8B-B14F-4D97-AF65-F5344CB8AC3E}">
        <p14:creationId xmlns:p14="http://schemas.microsoft.com/office/powerpoint/2010/main" val="14187540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238"/>
            <a:ext cx="9144000" cy="669332"/>
          </a:xfrm>
        </p:spPr>
        <p:txBody>
          <a:bodyPr/>
          <a:lstStyle/>
          <a:p>
            <a:r>
              <a:rPr lang="en-US" b="1" u="sng" dirty="0"/>
              <a:t>Example: 2D Plotting </a:t>
            </a:r>
            <a:r>
              <a:rPr lang="en-US" b="1" u="sng" dirty="0" smtClean="0"/>
              <a:t>using </a:t>
            </a:r>
            <a:r>
              <a:rPr lang="en-US" b="1" u="sng" dirty="0" err="1" smtClean="0"/>
              <a:t>mathmatical</a:t>
            </a:r>
            <a:r>
              <a:rPr lang="en-US" b="1" u="sng" dirty="0" smtClean="0"/>
              <a:t> function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01654401"/>
              </p:ext>
            </p:extLst>
          </p:nvPr>
        </p:nvGraphicFramePr>
        <p:xfrm>
          <a:off x="5189452" y="980606"/>
          <a:ext cx="3359124" cy="581387"/>
        </p:xfrm>
        <a:graphic>
          <a:graphicData uri="http://schemas.openxmlformats.org/presentationml/2006/ole">
            <mc:AlternateContent xmlns:mc="http://schemas.openxmlformats.org/markup-compatibility/2006">
              <mc:Choice xmlns:v="urn:schemas-microsoft-com:vml" Requires="v">
                <p:oleObj spid="_x0000_s4268" name="Equation" r:id="rId4" imgW="1320800" imgH="228600" progId="Equation.DSMT4">
                  <p:embed/>
                </p:oleObj>
              </mc:Choice>
              <mc:Fallback>
                <p:oleObj name="Equation" r:id="rId4" imgW="1320800" imgH="2286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452" y="980606"/>
                        <a:ext cx="3359124" cy="581387"/>
                      </a:xfrm>
                      <a:prstGeom prst="rect">
                        <a:avLst/>
                      </a:prstGeom>
                      <a:noFill/>
                      <a:extLst/>
                    </p:spPr>
                  </p:pic>
                </p:oleObj>
              </mc:Fallback>
            </mc:AlternateContent>
          </a:graphicData>
        </a:graphic>
      </p:graphicFrame>
      <p:sp>
        <p:nvSpPr>
          <p:cNvPr id="3" name="TextBox 2"/>
          <p:cNvSpPr txBox="1"/>
          <p:nvPr/>
        </p:nvSpPr>
        <p:spPr>
          <a:xfrm>
            <a:off x="313896" y="764305"/>
            <a:ext cx="7929349" cy="5970865"/>
          </a:xfrm>
          <a:prstGeom prst="rect">
            <a:avLst/>
          </a:prstGeom>
          <a:noFill/>
        </p:spPr>
        <p:txBody>
          <a:bodyPr wrap="square" rtlCol="0">
            <a:spAutoFit/>
          </a:bodyPr>
          <a:lstStyle/>
          <a:p>
            <a:r>
              <a:rPr lang="en-US" sz="1400" b="1" dirty="0">
                <a:latin typeface="Courier New" pitchFamily="49" charset="0"/>
                <a:cs typeface="Courier New" pitchFamily="49" charset="0"/>
              </a:rPr>
              <a:t>%% </a:t>
            </a:r>
            <a:r>
              <a:rPr lang="en-US" sz="1600" b="1" dirty="0" err="1">
                <a:latin typeface="Times New Roman" pitchFamily="18" charset="0"/>
                <a:cs typeface="Times New Roman" pitchFamily="18" charset="0"/>
              </a:rPr>
              <a:t>plotquad.m</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plot the quadratic function</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f=ax^4 +bx^2 + cx</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Author: L.  </a:t>
            </a:r>
            <a:r>
              <a:rPr lang="en-US" sz="1600" b="1" dirty="0" err="1">
                <a:latin typeface="Times New Roman" pitchFamily="18" charset="0"/>
                <a:cs typeface="Times New Roman" pitchFamily="18" charset="0"/>
              </a:rPr>
              <a:t>Luthor</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set parameters</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xmin</a:t>
            </a:r>
            <a:r>
              <a:rPr lang="en-US" sz="1600" b="1" dirty="0">
                <a:latin typeface="Times New Roman" pitchFamily="18" charset="0"/>
                <a:cs typeface="Times New Roman" pitchFamily="18" charset="0"/>
              </a:rPr>
              <a:t>=-5;</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xmax</a:t>
            </a:r>
            <a:r>
              <a:rPr lang="en-US" sz="1600" b="1" dirty="0">
                <a:latin typeface="Times New Roman" pitchFamily="18" charset="0"/>
                <a:cs typeface="Times New Roman" pitchFamily="18" charset="0"/>
              </a:rPr>
              <a:t>=5;</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Nx</a:t>
            </a:r>
            <a:r>
              <a:rPr lang="en-US" sz="1600" b="1" dirty="0">
                <a:latin typeface="Times New Roman" pitchFamily="18" charset="0"/>
                <a:cs typeface="Times New Roman" pitchFamily="18" charset="0"/>
              </a:rPr>
              <a:t>=200;</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a=1;</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b=-10;</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c=+5;</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tabulate function</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x=</a:t>
            </a:r>
            <a:r>
              <a:rPr lang="en-US" sz="1600" b="1" dirty="0" err="1">
                <a:latin typeface="Times New Roman" pitchFamily="18" charset="0"/>
                <a:cs typeface="Times New Roman" pitchFamily="18" charset="0"/>
              </a:rPr>
              <a:t>linspace</a:t>
            </a:r>
            <a:r>
              <a:rPr lang="en-US" sz="1600" b="1" dirty="0">
                <a:latin typeface="Times New Roman" pitchFamily="18" charset="0"/>
                <a:cs typeface="Times New Roman" pitchFamily="18" charset="0"/>
              </a:rPr>
              <a:t>(</a:t>
            </a:r>
            <a:r>
              <a:rPr lang="en-US" sz="1600" b="1" dirty="0" err="1">
                <a:latin typeface="Times New Roman" pitchFamily="18" charset="0"/>
                <a:cs typeface="Times New Roman" pitchFamily="18" charset="0"/>
              </a:rPr>
              <a:t>xmin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xmax</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Nx</a:t>
            </a:r>
            <a:r>
              <a:rPr lang="en-US" sz="1600" b="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f=a*x.^4 + b*x.^2 +c*x;</a:t>
            </a:r>
            <a:endParaRPr lang="en-US" sz="1600"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 plot function</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plot(</a:t>
            </a:r>
            <a:r>
              <a:rPr lang="en-US" sz="1600" b="1" dirty="0" err="1">
                <a:latin typeface="Times New Roman" pitchFamily="18" charset="0"/>
                <a:cs typeface="Times New Roman" pitchFamily="18" charset="0"/>
              </a:rPr>
              <a:t>x,f</a:t>
            </a:r>
            <a:r>
              <a:rPr lang="en-US" sz="1600" b="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xlabel</a:t>
            </a:r>
            <a:r>
              <a:rPr lang="en-US" sz="1600" b="1" dirty="0">
                <a:latin typeface="Times New Roman" pitchFamily="18" charset="0"/>
                <a:cs typeface="Times New Roman" pitchFamily="18" charset="0"/>
              </a:rPr>
              <a:t>('x');</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ylabel</a:t>
            </a:r>
            <a:r>
              <a:rPr lang="en-US" sz="1600" b="1" dirty="0">
                <a:latin typeface="Times New Roman" pitchFamily="18" charset="0"/>
                <a:cs typeface="Times New Roman" pitchFamily="18" charset="0"/>
              </a:rPr>
              <a:t>('f');</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title('f(x)=ax^4 + bx^2 + cx')</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grid on</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4154"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020" y="1742344"/>
            <a:ext cx="3847999" cy="297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362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Functions</a:t>
            </a:r>
            <a:endParaRPr lang="en-US" dirty="0"/>
          </a:p>
        </p:txBody>
      </p:sp>
      <p:sp>
        <p:nvSpPr>
          <p:cNvPr id="3" name="Content Placeholder 2"/>
          <p:cNvSpPr>
            <a:spLocks noGrp="1"/>
          </p:cNvSpPr>
          <p:nvPr>
            <p:ph idx="1"/>
          </p:nvPr>
        </p:nvSpPr>
        <p:spPr>
          <a:xfrm>
            <a:off x="506027" y="875266"/>
            <a:ext cx="8229600" cy="5866728"/>
          </a:xfrm>
        </p:spPr>
        <p:txBody>
          <a:bodyPr/>
          <a:lstStyle/>
          <a:p>
            <a:r>
              <a:rPr lang="en-US" sz="1400" dirty="0"/>
              <a:t>Given a function:  1) create a data vector for the independent variable (</a:t>
            </a:r>
            <a:r>
              <a:rPr lang="en-US" sz="1400" dirty="0" err="1"/>
              <a:t>linspace</a:t>
            </a:r>
            <a:r>
              <a:rPr lang="en-US" sz="1400" dirty="0"/>
              <a:t>, square bracket, colon operator)  2) use the function to obtain a data vector for the dependent variable (pay attention to when dot operator is needed)  3) generate the plot, include labeling , in general no markers should be present.</a:t>
            </a:r>
          </a:p>
          <a:p>
            <a:r>
              <a:rPr lang="en-US" sz="1400" dirty="0"/>
              <a:t>Ex) Projectile Problem   Range given by:     plot over [0, </a:t>
            </a:r>
            <a:r>
              <a:rPr lang="en-US" sz="1400" dirty="0">
                <a:sym typeface="Symbol"/>
              </a:rPr>
              <a:t></a:t>
            </a:r>
            <a:r>
              <a:rPr lang="en-US" sz="1400" dirty="0"/>
              <a:t>/2] for v</a:t>
            </a:r>
            <a:r>
              <a:rPr lang="en-US" sz="1400" baseline="-25000" dirty="0"/>
              <a:t>0</a:t>
            </a:r>
            <a:r>
              <a:rPr lang="en-US" sz="1400" dirty="0"/>
              <a:t> = 50 m/s, then 100 </a:t>
            </a:r>
            <a:r>
              <a:rPr lang="en-US" sz="1400" dirty="0" smtClean="0"/>
              <a:t>m/s</a:t>
            </a:r>
          </a:p>
          <a:p>
            <a:endParaRPr lang="en-US" sz="1400" dirty="0" smtClean="0"/>
          </a:p>
          <a:p>
            <a:r>
              <a:rPr lang="en-US" sz="1200" dirty="0" smtClean="0"/>
              <a:t>% </a:t>
            </a:r>
            <a:r>
              <a:rPr lang="en-US" sz="1200" dirty="0" err="1"/>
              <a:t>PlotProjectile.m</a:t>
            </a:r>
            <a:endParaRPr lang="en-US" sz="1200" dirty="0"/>
          </a:p>
          <a:p>
            <a:r>
              <a:rPr lang="en-US" sz="1200" dirty="0"/>
              <a:t>% A plot of two projectile paths</a:t>
            </a:r>
          </a:p>
          <a:p>
            <a:r>
              <a:rPr lang="en-US" sz="1200" dirty="0"/>
              <a:t>% Author: Kitty</a:t>
            </a:r>
          </a:p>
          <a:p>
            <a:r>
              <a:rPr lang="en-US" sz="1200" dirty="0"/>
              <a:t> </a:t>
            </a:r>
            <a:r>
              <a:rPr lang="en-US" sz="1200" dirty="0" smtClean="0"/>
              <a:t>%-------------------------------------------------------</a:t>
            </a:r>
            <a:endParaRPr lang="en-US" sz="1200" dirty="0"/>
          </a:p>
          <a:p>
            <a:r>
              <a:rPr lang="en-US" sz="1200" dirty="0"/>
              <a:t>%% Set parameters</a:t>
            </a:r>
          </a:p>
          <a:p>
            <a:r>
              <a:rPr lang="en-US" sz="1200" dirty="0" err="1"/>
              <a:t>thetaMin</a:t>
            </a:r>
            <a:r>
              <a:rPr lang="en-US" sz="1200" dirty="0"/>
              <a:t> = o;</a:t>
            </a:r>
          </a:p>
          <a:p>
            <a:r>
              <a:rPr lang="en-US" sz="1200" dirty="0" err="1"/>
              <a:t>thetaMax</a:t>
            </a:r>
            <a:r>
              <a:rPr lang="en-US" sz="1200" dirty="0"/>
              <a:t> = pi/2;</a:t>
            </a:r>
          </a:p>
          <a:p>
            <a:r>
              <a:rPr lang="en-US" sz="1200" dirty="0"/>
              <a:t>g = 9.81;  % m/s^2</a:t>
            </a:r>
          </a:p>
          <a:p>
            <a:r>
              <a:rPr lang="en-US" sz="1200" dirty="0"/>
              <a:t>Vo1 = 50;  % m/s</a:t>
            </a:r>
          </a:p>
          <a:p>
            <a:r>
              <a:rPr lang="en-US" sz="1200" dirty="0"/>
              <a:t>Vo2 = 100; % m/s</a:t>
            </a:r>
          </a:p>
          <a:p>
            <a:r>
              <a:rPr lang="en-US" sz="1200" dirty="0" smtClean="0"/>
              <a:t>%----------------------------------------------------- </a:t>
            </a:r>
            <a:endParaRPr lang="en-US" sz="1200" dirty="0"/>
          </a:p>
          <a:p>
            <a:r>
              <a:rPr lang="en-US" sz="1200" dirty="0"/>
              <a:t>%% tabulate functions</a:t>
            </a:r>
          </a:p>
          <a:p>
            <a:r>
              <a:rPr lang="en-US" sz="1200" dirty="0"/>
              <a:t>theta = </a:t>
            </a:r>
            <a:r>
              <a:rPr lang="en-US" sz="1200" dirty="0" err="1"/>
              <a:t>linspace</a:t>
            </a:r>
            <a:r>
              <a:rPr lang="en-US" sz="1200" dirty="0"/>
              <a:t>(</a:t>
            </a:r>
            <a:r>
              <a:rPr lang="en-US" sz="1200" dirty="0" err="1"/>
              <a:t>thetaMin,thetaMax</a:t>
            </a:r>
            <a:r>
              <a:rPr lang="en-US" sz="1200" dirty="0"/>
              <a:t>);</a:t>
            </a:r>
          </a:p>
          <a:p>
            <a:r>
              <a:rPr lang="en-US" sz="1200" dirty="0"/>
              <a:t>R1 = Vo1^2/g*sin(2*theta);  % m</a:t>
            </a:r>
          </a:p>
          <a:p>
            <a:r>
              <a:rPr lang="en-US" sz="1200" dirty="0"/>
              <a:t>R2 = Vo2^2/g*sin(2*theta);  % m</a:t>
            </a:r>
          </a:p>
          <a:p>
            <a:r>
              <a:rPr lang="en-US" sz="1200" dirty="0"/>
              <a:t> </a:t>
            </a:r>
            <a:r>
              <a:rPr lang="en-US" sz="1200" dirty="0" smtClean="0"/>
              <a:t>%------------------------------------------------------</a:t>
            </a:r>
            <a:endParaRPr lang="en-US" sz="1200" dirty="0"/>
          </a:p>
          <a:p>
            <a:r>
              <a:rPr lang="en-US" sz="1200" dirty="0"/>
              <a:t>%% do the plots</a:t>
            </a:r>
          </a:p>
          <a:p>
            <a:r>
              <a:rPr lang="en-US" sz="1200" dirty="0"/>
              <a:t>plot(theta,R1,theta, R2,':')</a:t>
            </a:r>
          </a:p>
          <a:p>
            <a:r>
              <a:rPr lang="en-US" sz="1200" dirty="0"/>
              <a:t>title('Range of Projectile')</a:t>
            </a:r>
          </a:p>
          <a:p>
            <a:r>
              <a:rPr lang="en-US" sz="1200" dirty="0" err="1"/>
              <a:t>xlabel</a:t>
            </a:r>
            <a:r>
              <a:rPr lang="en-US" sz="1200" dirty="0"/>
              <a:t>('Angle'),</a:t>
            </a:r>
            <a:r>
              <a:rPr lang="en-US" sz="1200" dirty="0" err="1"/>
              <a:t>ylabel</a:t>
            </a:r>
            <a:r>
              <a:rPr lang="en-US" sz="1200" dirty="0"/>
              <a:t>('Range, meters'), grid on</a:t>
            </a:r>
          </a:p>
          <a:p>
            <a:endParaRPr lang="en-US" sz="1200" dirty="0"/>
          </a:p>
          <a:p>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393" y="2596086"/>
            <a:ext cx="3849966" cy="336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43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a:r>
            <a:br>
              <a:rPr lang="en-US" u="sng" dirty="0" smtClean="0"/>
            </a:br>
            <a:r>
              <a:rPr lang="en-US" u="sng" dirty="0" smtClean="0"/>
              <a:t>Overlay Plots</a:t>
            </a:r>
            <a:r>
              <a:rPr lang="en-US" dirty="0"/>
              <a:t/>
            </a:r>
            <a:br>
              <a:rPr lang="en-US" dirty="0"/>
            </a:br>
            <a:endParaRPr lang="en-US" dirty="0"/>
          </a:p>
        </p:txBody>
      </p:sp>
      <p:sp>
        <p:nvSpPr>
          <p:cNvPr id="3" name="Content Placeholder 2"/>
          <p:cNvSpPr>
            <a:spLocks noGrp="1"/>
          </p:cNvSpPr>
          <p:nvPr>
            <p:ph idx="1"/>
          </p:nvPr>
        </p:nvSpPr>
        <p:spPr>
          <a:xfrm>
            <a:off x="457200" y="1066800"/>
            <a:ext cx="8229600" cy="5684874"/>
          </a:xfrm>
        </p:spPr>
        <p:txBody>
          <a:bodyPr/>
          <a:lstStyle/>
          <a:p>
            <a:r>
              <a:rPr lang="en-US" sz="1600" dirty="0" smtClean="0"/>
              <a:t>Overlay </a:t>
            </a:r>
            <a:r>
              <a:rPr lang="en-US" sz="1600" dirty="0"/>
              <a:t>– overlay plots are for plotting families of curves</a:t>
            </a:r>
          </a:p>
          <a:p>
            <a:r>
              <a:rPr lang="en-US" sz="1000" dirty="0"/>
              <a:t>% </a:t>
            </a:r>
            <a:r>
              <a:rPr lang="en-US" sz="1000" dirty="0" err="1"/>
              <a:t>OverlayPlotExample.m</a:t>
            </a:r>
            <a:endParaRPr lang="en-US" sz="1000" dirty="0"/>
          </a:p>
          <a:p>
            <a:r>
              <a:rPr lang="en-US" sz="1000" dirty="0"/>
              <a:t>%  plots 4 sin functions with different periods</a:t>
            </a:r>
          </a:p>
          <a:p>
            <a:r>
              <a:rPr lang="en-US" sz="1000" dirty="0"/>
              <a:t>%  and same amplitude in one plot window</a:t>
            </a:r>
          </a:p>
          <a:p>
            <a:r>
              <a:rPr lang="en-US" sz="1000" dirty="0"/>
              <a:t>%  Author:  </a:t>
            </a:r>
            <a:r>
              <a:rPr lang="en-US" sz="1000" dirty="0" smtClean="0"/>
              <a:t>Cosign </a:t>
            </a:r>
          </a:p>
          <a:p>
            <a:r>
              <a:rPr lang="en-US" sz="1000" dirty="0" smtClean="0"/>
              <a:t>%--------------------------------------------------------</a:t>
            </a:r>
            <a:endParaRPr lang="en-US" sz="1000" dirty="0"/>
          </a:p>
          <a:p>
            <a:r>
              <a:rPr lang="en-US" sz="1000" dirty="0"/>
              <a:t>%% set parameters</a:t>
            </a:r>
          </a:p>
          <a:p>
            <a:r>
              <a:rPr lang="en-US" sz="1000" dirty="0" err="1"/>
              <a:t>xmin</a:t>
            </a:r>
            <a:r>
              <a:rPr lang="en-US" sz="1000" dirty="0"/>
              <a:t> = 0;</a:t>
            </a:r>
          </a:p>
          <a:p>
            <a:r>
              <a:rPr lang="en-US" sz="1000" dirty="0" err="1"/>
              <a:t>xmax</a:t>
            </a:r>
            <a:r>
              <a:rPr lang="en-US" sz="1000" dirty="0"/>
              <a:t> = 2*pi;</a:t>
            </a:r>
          </a:p>
          <a:p>
            <a:r>
              <a:rPr lang="en-US" sz="1000" dirty="0" err="1"/>
              <a:t>nx</a:t>
            </a:r>
            <a:r>
              <a:rPr lang="en-US" sz="1000" dirty="0"/>
              <a:t> = 100;</a:t>
            </a:r>
          </a:p>
          <a:p>
            <a:r>
              <a:rPr lang="en-US" sz="1000" dirty="0"/>
              <a:t>a = 1:4</a:t>
            </a:r>
            <a:r>
              <a:rPr lang="en-US" sz="1000" dirty="0" smtClean="0"/>
              <a:t>;</a:t>
            </a:r>
          </a:p>
          <a:p>
            <a:r>
              <a:rPr lang="en-US" sz="1000" dirty="0" smtClean="0"/>
              <a:t>%-------------------------------------------------------</a:t>
            </a:r>
            <a:endParaRPr lang="en-US" sz="1000" dirty="0"/>
          </a:p>
          <a:p>
            <a:r>
              <a:rPr lang="en-US" sz="1000" dirty="0"/>
              <a:t>%% define functions</a:t>
            </a:r>
          </a:p>
          <a:p>
            <a:r>
              <a:rPr lang="en-US" sz="1000" dirty="0"/>
              <a:t>x = </a:t>
            </a:r>
            <a:r>
              <a:rPr lang="en-US" sz="1000" dirty="0" err="1"/>
              <a:t>linspace</a:t>
            </a:r>
            <a:r>
              <a:rPr lang="en-US" sz="1000" dirty="0"/>
              <a:t>(</a:t>
            </a:r>
            <a:r>
              <a:rPr lang="en-US" sz="1000" dirty="0" err="1"/>
              <a:t>xmin,xmax,nx</a:t>
            </a:r>
            <a:r>
              <a:rPr lang="en-US" sz="1000" dirty="0"/>
              <a:t>);</a:t>
            </a:r>
          </a:p>
          <a:p>
            <a:r>
              <a:rPr lang="en-US" sz="1000" dirty="0"/>
              <a:t>% Four functions of the form y = sin(ax)</a:t>
            </a:r>
          </a:p>
          <a:p>
            <a:r>
              <a:rPr lang="en-US" sz="1000" dirty="0"/>
              <a:t>y1 = sin(a(1)*x); </a:t>
            </a:r>
          </a:p>
          <a:p>
            <a:r>
              <a:rPr lang="en-US" sz="1000" dirty="0"/>
              <a:t>y2 = sin(a(2)*x);</a:t>
            </a:r>
          </a:p>
          <a:p>
            <a:r>
              <a:rPr lang="en-US" sz="1000" dirty="0"/>
              <a:t>y3 = sin(a(3)*x);</a:t>
            </a:r>
          </a:p>
          <a:p>
            <a:r>
              <a:rPr lang="en-US" sz="1000" dirty="0"/>
              <a:t>y4 = sin(a(4)*x);</a:t>
            </a:r>
          </a:p>
          <a:p>
            <a:r>
              <a:rPr lang="en-US" sz="1000" dirty="0" smtClean="0"/>
              <a:t>%------------------------------------------------------- </a:t>
            </a:r>
            <a:endParaRPr lang="en-US" sz="1000" dirty="0"/>
          </a:p>
          <a:p>
            <a:r>
              <a:rPr lang="en-US" sz="1000" dirty="0"/>
              <a:t>%% plot the functions</a:t>
            </a:r>
          </a:p>
          <a:p>
            <a:r>
              <a:rPr lang="en-US" sz="1000" dirty="0"/>
              <a:t>figure, hold on, grid on</a:t>
            </a:r>
          </a:p>
          <a:p>
            <a:r>
              <a:rPr lang="es-ES" sz="1000" dirty="0" err="1"/>
              <a:t>plot</a:t>
            </a:r>
            <a:r>
              <a:rPr lang="es-ES" sz="1000" dirty="0"/>
              <a:t>(x,y1,'r','LineWidth',2)  %  a = 1</a:t>
            </a:r>
          </a:p>
          <a:p>
            <a:r>
              <a:rPr lang="es-ES" sz="1000" dirty="0" err="1"/>
              <a:t>plot</a:t>
            </a:r>
            <a:r>
              <a:rPr lang="es-ES" sz="1000" dirty="0"/>
              <a:t>(x,y2,'c','LineWidth',2)  %  a = 2</a:t>
            </a:r>
          </a:p>
          <a:p>
            <a:r>
              <a:rPr lang="en-US" sz="1000" dirty="0"/>
              <a:t>plot(x,y3,'g','LineWidth',2)  %  a = 3</a:t>
            </a:r>
          </a:p>
          <a:p>
            <a:r>
              <a:rPr lang="es-ES" sz="1000" dirty="0" err="1"/>
              <a:t>plot</a:t>
            </a:r>
            <a:r>
              <a:rPr lang="es-ES" sz="1000" dirty="0"/>
              <a:t>(x,y4,'b','LineWidth',2)  %  a = 4</a:t>
            </a:r>
          </a:p>
          <a:p>
            <a:r>
              <a:rPr lang="pt-BR" sz="1000" dirty="0"/>
              <a:t>legend(' a = 1', 'a = 2', 'a = 3', 'a = 4')</a:t>
            </a:r>
          </a:p>
          <a:p>
            <a:r>
              <a:rPr lang="en-US" sz="1000" dirty="0"/>
              <a:t>title(' y = sin(a*x)')</a:t>
            </a:r>
          </a:p>
          <a:p>
            <a:r>
              <a:rPr lang="en-US" sz="1000" dirty="0" err="1"/>
              <a:t>xlabel</a:t>
            </a:r>
            <a:r>
              <a:rPr lang="en-US" sz="1000" dirty="0"/>
              <a:t>('x(radians)'), </a:t>
            </a:r>
            <a:r>
              <a:rPr lang="en-US" sz="1000" dirty="0" err="1"/>
              <a:t>ylabel</a:t>
            </a:r>
            <a:r>
              <a:rPr lang="en-US" sz="1000" dirty="0"/>
              <a:t>('sin(ax)')</a:t>
            </a:r>
          </a:p>
          <a:p>
            <a:endParaRPr lang="en-US" sz="1600" dirty="0"/>
          </a:p>
          <a:p>
            <a:endParaRPr lang="en-US" sz="1800" dirty="0"/>
          </a:p>
        </p:txBody>
      </p:sp>
      <p:pic>
        <p:nvPicPr>
          <p:cNvPr id="5" name="Picture 4"/>
          <p:cNvPicPr>
            <a:picLocks noChangeAspect="1"/>
          </p:cNvPicPr>
          <p:nvPr/>
        </p:nvPicPr>
        <p:blipFill>
          <a:blip r:embed="rId2"/>
          <a:stretch>
            <a:fillRect/>
          </a:stretch>
        </p:blipFill>
        <p:spPr>
          <a:xfrm>
            <a:off x="3264784" y="1647468"/>
            <a:ext cx="5244232" cy="3928546"/>
          </a:xfrm>
          <a:prstGeom prst="rect">
            <a:avLst/>
          </a:prstGeom>
        </p:spPr>
      </p:pic>
    </p:spTree>
    <p:extLst>
      <p:ext uri="{BB962C8B-B14F-4D97-AF65-F5344CB8AC3E}">
        <p14:creationId xmlns:p14="http://schemas.microsoft.com/office/powerpoint/2010/main" val="261395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85800" y="0"/>
            <a:ext cx="7772400" cy="1143000"/>
          </a:xfrm>
        </p:spPr>
        <p:txBody>
          <a:bodyPr/>
          <a:lstStyle/>
          <a:p>
            <a:r>
              <a:rPr lang="en-US" u="sng"/>
              <a:t>Individual Exercise</a:t>
            </a:r>
          </a:p>
        </p:txBody>
      </p:sp>
      <p:sp>
        <p:nvSpPr>
          <p:cNvPr id="162819" name="Rectangle 3"/>
          <p:cNvSpPr>
            <a:spLocks noGrp="1" noChangeArrowheads="1"/>
          </p:cNvSpPr>
          <p:nvPr>
            <p:ph type="body" idx="1"/>
          </p:nvPr>
        </p:nvSpPr>
        <p:spPr>
          <a:xfrm>
            <a:off x="152400" y="990600"/>
            <a:ext cx="8839200" cy="5638800"/>
          </a:xfrm>
        </p:spPr>
        <p:txBody>
          <a:bodyPr/>
          <a:lstStyle/>
          <a:p>
            <a:pPr marL="609600" indent="-609600">
              <a:lnSpc>
                <a:spcPct val="90000"/>
              </a:lnSpc>
              <a:buFontTx/>
              <a:buAutoNum type="arabicParenR"/>
            </a:pPr>
            <a:r>
              <a:rPr lang="en-US" sz="2800" dirty="0"/>
              <a:t>Create two curves on the same graph:</a:t>
            </a:r>
          </a:p>
          <a:p>
            <a:pPr marL="990600" lvl="1" indent="-533400">
              <a:lnSpc>
                <a:spcPct val="90000"/>
              </a:lnSpc>
              <a:buFontTx/>
              <a:buNone/>
            </a:pPr>
            <a:r>
              <a:rPr lang="en-US" sz="2400" dirty="0"/>
              <a:t>  F = 1/(1+x^2)</a:t>
            </a:r>
          </a:p>
          <a:p>
            <a:pPr marL="990600" lvl="1" indent="-533400">
              <a:lnSpc>
                <a:spcPct val="90000"/>
              </a:lnSpc>
              <a:buFontTx/>
              <a:buNone/>
            </a:pPr>
            <a:r>
              <a:rPr lang="en-US" sz="2400" dirty="0"/>
              <a:t>  G = </a:t>
            </a:r>
            <a:r>
              <a:rPr lang="en-US" sz="2400" dirty="0" err="1"/>
              <a:t>exp</a:t>
            </a:r>
            <a:r>
              <a:rPr lang="en-US" sz="2400" dirty="0"/>
              <a:t>(x^3)</a:t>
            </a:r>
          </a:p>
          <a:p>
            <a:pPr marL="609600" indent="-609600">
              <a:lnSpc>
                <a:spcPct val="90000"/>
              </a:lnSpc>
              <a:buFontTx/>
              <a:buAutoNum type="arabicParenR"/>
            </a:pPr>
            <a:r>
              <a:rPr lang="en-US" sz="2800" dirty="0"/>
              <a:t>Plot the points at 33 points equally spaced between 0 and 1</a:t>
            </a:r>
          </a:p>
          <a:p>
            <a:pPr marL="609600" indent="-609600">
              <a:lnSpc>
                <a:spcPct val="90000"/>
              </a:lnSpc>
              <a:buFontTx/>
              <a:buAutoNum type="arabicParenR"/>
            </a:pPr>
            <a:r>
              <a:rPr lang="en-US" sz="2800" dirty="0"/>
              <a:t>Use black *’s for F and green o’s for G</a:t>
            </a:r>
          </a:p>
          <a:p>
            <a:pPr marL="609600" indent="-609600">
              <a:lnSpc>
                <a:spcPct val="90000"/>
              </a:lnSpc>
              <a:buFontTx/>
              <a:buAutoNum type="arabicParenR"/>
            </a:pPr>
            <a:r>
              <a:rPr lang="en-US" sz="2800" dirty="0"/>
              <a:t>Label the horizontal and vertical axes</a:t>
            </a:r>
          </a:p>
          <a:p>
            <a:pPr marL="609600" indent="-609600">
              <a:lnSpc>
                <a:spcPct val="90000"/>
              </a:lnSpc>
              <a:buFontTx/>
              <a:buAutoNum type="arabicParenR"/>
            </a:pPr>
            <a:r>
              <a:rPr lang="en-US" sz="2800" dirty="0"/>
              <a:t>Create a title (including your name)</a:t>
            </a:r>
          </a:p>
          <a:p>
            <a:pPr marL="609600" indent="-609600">
              <a:lnSpc>
                <a:spcPct val="90000"/>
              </a:lnSpc>
              <a:buFontTx/>
              <a:buAutoNum type="arabicParenR"/>
            </a:pPr>
            <a:r>
              <a:rPr lang="en-US" sz="2800" dirty="0"/>
              <a:t>Create a legend</a:t>
            </a:r>
          </a:p>
          <a:p>
            <a:pPr marL="609600" indent="-609600">
              <a:lnSpc>
                <a:spcPct val="90000"/>
              </a:lnSpc>
              <a:buFontTx/>
              <a:buAutoNum type="arabicParenR"/>
            </a:pPr>
            <a:r>
              <a:rPr lang="en-US" sz="2800" dirty="0"/>
              <a:t>Make sure the font’s are </a:t>
            </a:r>
            <a:r>
              <a:rPr lang="en-US" sz="2800" dirty="0" smtClean="0"/>
              <a:t>readable (</a:t>
            </a:r>
            <a:r>
              <a:rPr lang="en-US" sz="2800" dirty="0"/>
              <a:t>also figure out how to change the axis fonts</a:t>
            </a:r>
            <a:r>
              <a:rPr lang="en-US" sz="2800" dirty="0" smtClean="0"/>
              <a:t>)</a:t>
            </a:r>
            <a:endParaRPr lang="en-US" sz="2800"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04040"/>
                </a:solidFill>
                <a:effectLst/>
                <a:latin typeface="Menlo"/>
                <a:cs typeface="Arial" pitchFamily="34" charset="0"/>
              </a:rPr>
              <a:t>[X,Y] = meshgrid(xgv,ygv)</a:t>
            </a:r>
            <a:r>
              <a:rPr kumimoji="0" lang="en-US" sz="900" b="0" i="0" u="none" strike="noStrike" cap="none" normalizeH="0" baseline="0" smtClean="0">
                <a:ln>
                  <a:noFill/>
                </a:ln>
                <a:solidFill>
                  <a:srgbClr val="404040"/>
                </a:solidFill>
                <a:effectLst/>
                <a:latin typeface="Arial" pitchFamily="34" charset="0"/>
                <a:cs typeface="Arial" pitchFamily="34" charset="0"/>
              </a:rPr>
              <a:t> replicates the grid vectors </a:t>
            </a:r>
            <a:r>
              <a:rPr kumimoji="0" lang="en-US" sz="900" b="0" i="0" u="none" strike="noStrike" cap="none" normalizeH="0" baseline="0" smtClean="0">
                <a:ln>
                  <a:noFill/>
                </a:ln>
                <a:solidFill>
                  <a:srgbClr val="404040"/>
                </a:solidFill>
                <a:effectLst/>
                <a:latin typeface="Menlo"/>
                <a:cs typeface="Arial" pitchFamily="34" charset="0"/>
              </a:rPr>
              <a:t>xgv</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ygv</a:t>
            </a:r>
            <a:r>
              <a:rPr kumimoji="0" lang="en-US" sz="900" b="0" i="0" u="none" strike="noStrike" cap="none" normalizeH="0" baseline="0" smtClean="0">
                <a:ln>
                  <a:noFill/>
                </a:ln>
                <a:solidFill>
                  <a:srgbClr val="404040"/>
                </a:solidFill>
                <a:effectLst/>
                <a:latin typeface="Arial" pitchFamily="34" charset="0"/>
                <a:cs typeface="Arial" pitchFamily="34" charset="0"/>
              </a:rPr>
              <a:t> to produce a full grid. This grid is represented by the output coordinate arrays </a:t>
            </a:r>
            <a:r>
              <a:rPr kumimoji="0" lang="en-US" sz="900" b="0" i="0" u="none" strike="noStrike" cap="none" normalizeH="0" baseline="0" smtClean="0">
                <a:ln>
                  <a:noFill/>
                </a:ln>
                <a:solidFill>
                  <a:srgbClr val="404040"/>
                </a:solidFill>
                <a:effectLst/>
                <a:latin typeface="Menlo"/>
                <a:cs typeface="Arial" pitchFamily="34" charset="0"/>
              </a:rPr>
              <a:t>X</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a:t>
            </a:r>
            <a:r>
              <a:rPr kumimoji="0" lang="en-US" sz="900" b="0" i="0" u="none" strike="noStrike" cap="none" normalizeH="0" baseline="0" smtClean="0">
                <a:ln>
                  <a:noFill/>
                </a:ln>
                <a:solidFill>
                  <a:srgbClr val="404040"/>
                </a:solidFill>
                <a:effectLst/>
                <a:latin typeface="Arial" pitchFamily="34" charset="0"/>
                <a:cs typeface="Arial" pitchFamily="34" charset="0"/>
              </a:rPr>
              <a:t>. The output coordinate arrays </a:t>
            </a:r>
            <a:r>
              <a:rPr kumimoji="0" lang="en-US" sz="900" b="0" i="0" u="none" strike="noStrike" cap="none" normalizeH="0" baseline="0" smtClean="0">
                <a:ln>
                  <a:noFill/>
                </a:ln>
                <a:solidFill>
                  <a:srgbClr val="404040"/>
                </a:solidFill>
                <a:effectLst/>
                <a:latin typeface="Menlo"/>
                <a:cs typeface="Arial" pitchFamily="34" charset="0"/>
              </a:rPr>
              <a:t>X</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a:t>
            </a:r>
            <a:r>
              <a:rPr kumimoji="0" lang="en-US" sz="900" b="0" i="0" u="none" strike="noStrike" cap="none" normalizeH="0" baseline="0" smtClean="0">
                <a:ln>
                  <a:noFill/>
                </a:ln>
                <a:solidFill>
                  <a:srgbClr val="404040"/>
                </a:solidFill>
                <a:effectLst/>
                <a:latin typeface="Arial" pitchFamily="34" charset="0"/>
                <a:cs typeface="Arial" pitchFamily="34" charset="0"/>
              </a:rPr>
              <a:t>contain copies of the grid vectors </a:t>
            </a:r>
            <a:r>
              <a:rPr kumimoji="0" lang="en-US" sz="900" b="0" i="0" u="none" strike="noStrike" cap="none" normalizeH="0" baseline="0" smtClean="0">
                <a:ln>
                  <a:noFill/>
                </a:ln>
                <a:solidFill>
                  <a:srgbClr val="404040"/>
                </a:solidFill>
                <a:effectLst/>
                <a:latin typeface="Menlo"/>
                <a:cs typeface="Arial" pitchFamily="34" charset="0"/>
              </a:rPr>
              <a:t>xgv</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ygv</a:t>
            </a:r>
            <a:r>
              <a:rPr kumimoji="0" lang="en-US" sz="900" b="0" i="0" u="none" strike="noStrike" cap="none" normalizeH="0" baseline="0" smtClean="0">
                <a:ln>
                  <a:noFill/>
                </a:ln>
                <a:solidFill>
                  <a:srgbClr val="404040"/>
                </a:solidFill>
                <a:effectLst/>
                <a:latin typeface="Arial" pitchFamily="34" charset="0"/>
                <a:cs typeface="Arial" pitchFamily="34" charset="0"/>
              </a:rPr>
              <a:t> respectively. The sizes of the output arrays are determined by the length of the grid vectors. For grid vectors </a:t>
            </a:r>
            <a:r>
              <a:rPr kumimoji="0" lang="en-US" sz="900" b="0" i="0" u="none" strike="noStrike" cap="none" normalizeH="0" baseline="0" smtClean="0">
                <a:ln>
                  <a:noFill/>
                </a:ln>
                <a:solidFill>
                  <a:srgbClr val="404040"/>
                </a:solidFill>
                <a:effectLst/>
                <a:latin typeface="Menlo"/>
                <a:cs typeface="Arial" pitchFamily="34" charset="0"/>
              </a:rPr>
              <a:t>xgv</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ygv</a:t>
            </a:r>
            <a:r>
              <a:rPr kumimoji="0" lang="en-US" sz="900" b="0" i="0" u="none" strike="noStrike" cap="none" normalizeH="0" baseline="0" smtClean="0">
                <a:ln>
                  <a:noFill/>
                </a:ln>
                <a:solidFill>
                  <a:srgbClr val="404040"/>
                </a:solidFill>
                <a:effectLst/>
                <a:latin typeface="Arial" pitchFamily="34" charset="0"/>
                <a:cs typeface="Arial" pitchFamily="34" charset="0"/>
              </a:rPr>
              <a:t> of length </a:t>
            </a:r>
            <a:r>
              <a:rPr kumimoji="0" lang="en-US" sz="900" b="0" i="0" u="none" strike="noStrike" cap="none" normalizeH="0" baseline="0" smtClean="0">
                <a:ln>
                  <a:noFill/>
                </a:ln>
                <a:solidFill>
                  <a:srgbClr val="404040"/>
                </a:solidFill>
                <a:effectLst/>
                <a:latin typeface="Menlo"/>
                <a:cs typeface="Arial" pitchFamily="34" charset="0"/>
              </a:rPr>
              <a:t>M</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N</a:t>
            </a:r>
            <a:r>
              <a:rPr kumimoji="0" lang="en-US" sz="900" b="0" i="0" u="none" strike="noStrike" cap="none" normalizeH="0" baseline="0" smtClean="0">
                <a:ln>
                  <a:noFill/>
                </a:ln>
                <a:solidFill>
                  <a:srgbClr val="404040"/>
                </a:solidFill>
                <a:effectLst/>
                <a:latin typeface="Arial" pitchFamily="34" charset="0"/>
                <a:cs typeface="Arial" pitchFamily="34" charset="0"/>
              </a:rPr>
              <a:t>respectively, </a:t>
            </a:r>
            <a:r>
              <a:rPr kumimoji="0" lang="en-US" sz="900" b="0" i="0" u="none" strike="noStrike" cap="none" normalizeH="0" baseline="0" smtClean="0">
                <a:ln>
                  <a:noFill/>
                </a:ln>
                <a:solidFill>
                  <a:srgbClr val="404040"/>
                </a:solidFill>
                <a:effectLst/>
                <a:latin typeface="Menlo"/>
                <a:cs typeface="Arial" pitchFamily="34" charset="0"/>
              </a:rPr>
              <a:t>X</a:t>
            </a:r>
            <a:r>
              <a:rPr kumimoji="0" lang="en-US" sz="900" b="0" i="0" u="none" strike="noStrike" cap="none" normalizeH="0" baseline="0" smtClean="0">
                <a:ln>
                  <a:noFill/>
                </a:ln>
                <a:solidFill>
                  <a:srgbClr val="404040"/>
                </a:solidFill>
                <a:effectLst/>
                <a:latin typeface="Arial" pitchFamily="34" charset="0"/>
                <a:cs typeface="Arial" pitchFamily="34" charset="0"/>
              </a:rPr>
              <a:t> and </a:t>
            </a:r>
            <a:r>
              <a:rPr kumimoji="0" lang="en-US" sz="900" b="0" i="0" u="none" strike="noStrike" cap="none" normalizeH="0" baseline="0" smtClean="0">
                <a:ln>
                  <a:noFill/>
                </a:ln>
                <a:solidFill>
                  <a:srgbClr val="404040"/>
                </a:solidFill>
                <a:effectLst/>
                <a:latin typeface="Menlo"/>
                <a:cs typeface="Arial" pitchFamily="34" charset="0"/>
              </a:rPr>
              <a:t>Y</a:t>
            </a:r>
            <a:r>
              <a:rPr kumimoji="0" lang="en-US" sz="900" b="0" i="0" u="none" strike="noStrike" cap="none" normalizeH="0" baseline="0" smtClean="0">
                <a:ln>
                  <a:noFill/>
                </a:ln>
                <a:solidFill>
                  <a:srgbClr val="404040"/>
                </a:solidFill>
                <a:effectLst/>
                <a:latin typeface="Arial" pitchFamily="34" charset="0"/>
                <a:cs typeface="Arial" pitchFamily="34" charset="0"/>
              </a:rPr>
              <a:t> will have </a:t>
            </a:r>
            <a:r>
              <a:rPr kumimoji="0" lang="en-US" sz="900" b="0" i="0" u="none" strike="noStrike" cap="none" normalizeH="0" baseline="0" smtClean="0">
                <a:ln>
                  <a:noFill/>
                </a:ln>
                <a:solidFill>
                  <a:srgbClr val="404040"/>
                </a:solidFill>
                <a:effectLst/>
                <a:latin typeface="Menlo"/>
                <a:cs typeface="Arial" pitchFamily="34" charset="0"/>
              </a:rPr>
              <a:t>N</a:t>
            </a:r>
            <a:r>
              <a:rPr kumimoji="0" lang="en-US" sz="900" b="0" i="0" u="none" strike="noStrike" cap="none" normalizeH="0" baseline="0" smtClean="0">
                <a:ln>
                  <a:noFill/>
                </a:ln>
                <a:solidFill>
                  <a:srgbClr val="404040"/>
                </a:solidFill>
                <a:effectLst/>
                <a:latin typeface="Arial" pitchFamily="34" charset="0"/>
                <a:cs typeface="Arial" pitchFamily="34" charset="0"/>
              </a:rPr>
              <a:t> rows and </a:t>
            </a:r>
            <a:r>
              <a:rPr kumimoji="0" lang="en-US" sz="900" b="0" i="0" u="none" strike="noStrike" cap="none" normalizeH="0" baseline="0" smtClean="0">
                <a:ln>
                  <a:noFill/>
                </a:ln>
                <a:solidFill>
                  <a:srgbClr val="404040"/>
                </a:solidFill>
                <a:effectLst/>
                <a:latin typeface="Menlo"/>
                <a:cs typeface="Arial" pitchFamily="34" charset="0"/>
              </a:rPr>
              <a:t>M</a:t>
            </a:r>
            <a:r>
              <a:rPr kumimoji="0" lang="en-US" sz="900" b="0" i="0" u="none" strike="noStrike" cap="none" normalizeH="0" baseline="0" smtClean="0">
                <a:ln>
                  <a:noFill/>
                </a:ln>
                <a:solidFill>
                  <a:srgbClr val="404040"/>
                </a:solidFill>
                <a:effectLst/>
                <a:latin typeface="Arial" pitchFamily="34" charset="0"/>
                <a:cs typeface="Arial" pitchFamily="34" charset="0"/>
              </a:rPr>
              <a:t> columns.</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14804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813" y="407581"/>
            <a:ext cx="8229600" cy="5059363"/>
          </a:xfrm>
        </p:spPr>
        <p:txBody>
          <a:bodyPr/>
          <a:lstStyle/>
          <a:p>
            <a:pPr marL="0" indent="0" algn="ctr">
              <a:buNone/>
            </a:pPr>
            <a:r>
              <a:rPr lang="en-US" sz="2000" b="1" dirty="0" smtClean="0">
                <a:solidFill>
                  <a:schemeClr val="tx2"/>
                </a:solidFill>
                <a:latin typeface="Times New Roman" pitchFamily="18" charset="0"/>
                <a:cs typeface="Times New Roman" pitchFamily="18" charset="0"/>
              </a:rPr>
              <a:t>Bar graphs and histograms</a:t>
            </a:r>
          </a:p>
          <a:p>
            <a:r>
              <a:rPr lang="en-US" sz="2000" b="1" dirty="0">
                <a:solidFill>
                  <a:srgbClr val="002060"/>
                </a:solidFill>
                <a:latin typeface="Times New Roman" pitchFamily="18" charset="0"/>
                <a:cs typeface="Times New Roman" pitchFamily="18" charset="0"/>
              </a:rPr>
              <a:t>bar(</a:t>
            </a:r>
            <a:r>
              <a:rPr lang="en-US" sz="2000" b="1" dirty="0">
                <a:solidFill>
                  <a:srgbClr val="002060"/>
                </a:solidFill>
                <a:latin typeface="Times New Roman" pitchFamily="18" charset="0"/>
                <a:cs typeface="Times New Roman" pitchFamily="18" charset="0"/>
                <a:hlinkClick r:id="rId2"/>
              </a:rPr>
              <a:t>y</a:t>
            </a:r>
            <a:r>
              <a:rPr lang="en-US" sz="2000" b="1" dirty="0" smtClean="0">
                <a:solidFill>
                  <a:srgbClr val="002060"/>
                </a:solidFill>
                <a:latin typeface="Times New Roman" pitchFamily="18" charset="0"/>
                <a:cs typeface="Times New Roman" pitchFamily="18" charset="0"/>
              </a:rPr>
              <a:t>):  </a:t>
            </a:r>
            <a:r>
              <a:rPr lang="en-US" sz="2000" b="1" dirty="0">
                <a:solidFill>
                  <a:srgbClr val="002060"/>
                </a:solidFill>
                <a:latin typeface="Times New Roman" pitchFamily="18" charset="0"/>
                <a:cs typeface="Times New Roman" pitchFamily="18" charset="0"/>
              </a:rPr>
              <a:t> creates a bar graph with one bar for each element in </a:t>
            </a:r>
            <a:r>
              <a:rPr lang="en-US" sz="2000" b="1" dirty="0" smtClean="0">
                <a:solidFill>
                  <a:srgbClr val="002060"/>
                </a:solidFill>
                <a:latin typeface="Times New Roman" pitchFamily="18" charset="0"/>
                <a:cs typeface="Times New Roman" pitchFamily="18" charset="0"/>
              </a:rPr>
              <a:t>y</a:t>
            </a:r>
          </a:p>
          <a:p>
            <a:r>
              <a:rPr lang="en-US" sz="2000" b="1" dirty="0" smtClean="0">
                <a:solidFill>
                  <a:srgbClr val="002060"/>
                </a:solidFill>
                <a:latin typeface="Times New Roman" pitchFamily="18" charset="0"/>
                <a:cs typeface="Times New Roman" pitchFamily="18" charset="0"/>
              </a:rPr>
              <a:t>bar (</a:t>
            </a:r>
            <a:r>
              <a:rPr lang="en-US" sz="2000" b="1" dirty="0" err="1" smtClean="0">
                <a:solidFill>
                  <a:srgbClr val="002060"/>
                </a:solidFill>
                <a:latin typeface="Times New Roman" pitchFamily="18" charset="0"/>
                <a:cs typeface="Times New Roman" pitchFamily="18" charset="0"/>
                <a:hlinkClick r:id="rId3"/>
              </a:rPr>
              <a:t>x</a:t>
            </a:r>
            <a:r>
              <a:rPr lang="en-US" sz="2000" b="1" dirty="0" err="1" smtClean="0">
                <a:solidFill>
                  <a:srgbClr val="002060"/>
                </a:solidFill>
                <a:latin typeface="Times New Roman" pitchFamily="18" charset="0"/>
                <a:cs typeface="Times New Roman" pitchFamily="18" charset="0"/>
              </a:rPr>
              <a:t>,</a:t>
            </a:r>
            <a:r>
              <a:rPr lang="en-US" sz="2000" b="1" dirty="0" err="1" smtClean="0">
                <a:solidFill>
                  <a:srgbClr val="002060"/>
                </a:solidFill>
                <a:latin typeface="Times New Roman" pitchFamily="18" charset="0"/>
                <a:cs typeface="Times New Roman" pitchFamily="18" charset="0"/>
                <a:hlinkClick r:id="rId2"/>
              </a:rPr>
              <a:t>y</a:t>
            </a:r>
            <a:r>
              <a:rPr lang="en-US" sz="2000" b="1" dirty="0" smtClean="0">
                <a:solidFill>
                  <a:srgbClr val="002060"/>
                </a:solidFill>
                <a:latin typeface="Times New Roman" pitchFamily="18" charset="0"/>
                <a:cs typeface="Times New Roman" pitchFamily="18" charset="0"/>
              </a:rPr>
              <a:t>) :</a:t>
            </a:r>
            <a:r>
              <a:rPr lang="en-US" sz="2000" b="1" dirty="0">
                <a:solidFill>
                  <a:srgbClr val="002060"/>
                </a:solidFill>
                <a:latin typeface="Times New Roman" pitchFamily="18" charset="0"/>
                <a:cs typeface="Times New Roman" pitchFamily="18" charset="0"/>
              </a:rPr>
              <a:t> draws the bars at the locations specified by x.</a:t>
            </a:r>
          </a:p>
          <a:p>
            <a:pPr marL="0" indent="0">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bar_vector.m</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bar program% set data</a:t>
            </a:r>
          </a:p>
          <a:p>
            <a:pPr marL="0" indent="0">
              <a:buNone/>
            </a:pPr>
            <a:r>
              <a:rPr lang="en-US" sz="1800" dirty="0" smtClean="0">
                <a:latin typeface="Times New Roman" pitchFamily="18" charset="0"/>
                <a:cs typeface="Times New Roman" pitchFamily="18" charset="0"/>
              </a:rPr>
              <a:t>% programmer name</a:t>
            </a:r>
          </a:p>
          <a:p>
            <a:pPr marL="0" indent="0">
              <a:buNone/>
            </a:pPr>
            <a:r>
              <a:rPr lang="en-US" sz="1800" dirty="0" smtClean="0">
                <a:latin typeface="Times New Roman" pitchFamily="18" charset="0"/>
                <a:cs typeface="Times New Roman" pitchFamily="18" charset="0"/>
              </a:rPr>
              <a:t>%%set data</a:t>
            </a:r>
          </a:p>
          <a:p>
            <a:pPr marL="0" indent="0">
              <a:buNone/>
            </a:pPr>
            <a:r>
              <a:rPr lang="en-US" sz="1800" dirty="0" smtClean="0">
                <a:latin typeface="Times New Roman" pitchFamily="18" charset="0"/>
                <a:cs typeface="Times New Roman" pitchFamily="18" charset="0"/>
              </a:rPr>
              <a:t>temp=[71, 80,73,72,78, 81, 73,76];</a:t>
            </a:r>
          </a:p>
          <a:p>
            <a:pPr marL="0" indent="0">
              <a:buNone/>
            </a:pPr>
            <a:r>
              <a:rPr lang="en-US" sz="1800" dirty="0" err="1">
                <a:latin typeface="Times New Roman" pitchFamily="18" charset="0"/>
                <a:cs typeface="Times New Roman" pitchFamily="18" charset="0"/>
              </a:rPr>
              <a:t>s</a:t>
            </a:r>
            <a:r>
              <a:rPr lang="en-US" sz="1800" dirty="0" err="1" smtClean="0">
                <a:latin typeface="Times New Roman" pitchFamily="18" charset="0"/>
                <a:cs typeface="Times New Roman" pitchFamily="18" charset="0"/>
              </a:rPr>
              <a:t>ort_temp</a:t>
            </a:r>
            <a:r>
              <a:rPr lang="en-US" sz="1800" dirty="0" smtClean="0">
                <a:latin typeface="Times New Roman" pitchFamily="18" charset="0"/>
                <a:cs typeface="Times New Roman" pitchFamily="18" charset="0"/>
              </a:rPr>
              <a:t>=sort(temp);</a:t>
            </a:r>
          </a:p>
          <a:p>
            <a:pPr marL="0" indent="0">
              <a:buNone/>
            </a:pPr>
            <a:r>
              <a:rPr lang="en-US" sz="1800" dirty="0" err="1" smtClean="0">
                <a:latin typeface="Times New Roman" pitchFamily="18" charset="0"/>
                <a:cs typeface="Times New Roman" pitchFamily="18" charset="0"/>
              </a:rPr>
              <a:t>Tmin</a:t>
            </a:r>
            <a:r>
              <a:rPr lang="en-US" sz="1800" dirty="0" smtClean="0">
                <a:latin typeface="Times New Roman" pitchFamily="18" charset="0"/>
                <a:cs typeface="Times New Roman" pitchFamily="18" charset="0"/>
              </a:rPr>
              <a:t>=65;</a:t>
            </a:r>
          </a:p>
          <a:p>
            <a:pPr marL="0" indent="0">
              <a:buNone/>
            </a:pPr>
            <a:r>
              <a:rPr lang="en-US" sz="1800" dirty="0" err="1" smtClean="0">
                <a:latin typeface="Times New Roman" pitchFamily="18" charset="0"/>
                <a:cs typeface="Times New Roman" pitchFamily="18" charset="0"/>
              </a:rPr>
              <a:t>Tmax</a:t>
            </a:r>
            <a:r>
              <a:rPr lang="en-US" sz="1800" dirty="0" smtClean="0">
                <a:latin typeface="Times New Roman" pitchFamily="18" charset="0"/>
                <a:cs typeface="Times New Roman" pitchFamily="18" charset="0"/>
              </a:rPr>
              <a:t>=85;</a:t>
            </a:r>
          </a:p>
          <a:p>
            <a:pPr marL="0" indent="0">
              <a:buNone/>
            </a:pPr>
            <a:r>
              <a:rPr lang="en-US" sz="1800" dirty="0" smtClean="0">
                <a:latin typeface="Times New Roman" pitchFamily="18" charset="0"/>
                <a:cs typeface="Times New Roman" pitchFamily="18" charset="0"/>
              </a:rPr>
              <a:t>%%   plot bar</a:t>
            </a:r>
          </a:p>
          <a:p>
            <a:pPr marL="0" indent="0">
              <a:buNone/>
            </a:pPr>
            <a:r>
              <a:rPr lang="en-US" sz="1800" dirty="0">
                <a:latin typeface="Times New Roman" pitchFamily="18" charset="0"/>
                <a:cs typeface="Times New Roman" pitchFamily="18" charset="0"/>
              </a:rPr>
              <a:t>b</a:t>
            </a:r>
            <a:r>
              <a:rPr lang="en-US" sz="1800" dirty="0" smtClean="0">
                <a:latin typeface="Times New Roman" pitchFamily="18" charset="0"/>
                <a:cs typeface="Times New Roman" pitchFamily="18" charset="0"/>
              </a:rPr>
              <a:t>ar(</a:t>
            </a:r>
            <a:r>
              <a:rPr lang="en-US" sz="1800" dirty="0" err="1" smtClean="0">
                <a:latin typeface="Times New Roman" pitchFamily="18" charset="0"/>
                <a:cs typeface="Times New Roman" pitchFamily="18" charset="0"/>
              </a:rPr>
              <a:t>sort_temp</a:t>
            </a:r>
            <a:r>
              <a:rPr lang="en-US" sz="1800" dirty="0" smtClean="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x</a:t>
            </a:r>
            <a:r>
              <a:rPr lang="en-US" sz="1800" dirty="0" err="1" smtClean="0">
                <a:latin typeface="Times New Roman" pitchFamily="18" charset="0"/>
                <a:cs typeface="Times New Roman" pitchFamily="18" charset="0"/>
              </a:rPr>
              <a:t>label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Measurment</a:t>
            </a:r>
            <a:r>
              <a:rPr lang="en-US" sz="1800" dirty="0" smtClean="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ylabel</a:t>
            </a:r>
            <a:r>
              <a:rPr lang="en-US" sz="1800" dirty="0" smtClean="0">
                <a:latin typeface="Times New Roman" pitchFamily="18" charset="0"/>
                <a:cs typeface="Times New Roman" pitchFamily="18" charset="0"/>
              </a:rPr>
              <a:t>(‘Temperature (F)’)</a:t>
            </a:r>
          </a:p>
          <a:p>
            <a:pPr marL="0" indent="0">
              <a:buNone/>
            </a:pPr>
            <a:r>
              <a:rPr lang="en-US" sz="1800" dirty="0" smtClean="0">
                <a:latin typeface="Times New Roman" pitchFamily="18" charset="0"/>
                <a:cs typeface="Times New Roman" pitchFamily="18" charset="0"/>
              </a:rPr>
              <a:t>axis([0,length(temp)+1,Tmin,Tmax])</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755" y="1719617"/>
            <a:ext cx="4723642" cy="364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180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99"/>
        </a:solidFill>
        <a:ln w="12700">
          <a:solidFill>
            <a:schemeClr val="tx1"/>
          </a:solidFill>
        </a:ln>
      </a:spPr>
      <a:bodyPr rtlCol="0" anchor="ctr"/>
      <a:lstStyle>
        <a:defPPr algn="ct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arrow"/>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11378</TotalTime>
  <Words>1337</Words>
  <Application>Microsoft Office PowerPoint</Application>
  <PresentationFormat>On-screen Show (4:3)</PresentationFormat>
  <Paragraphs>323</Paragraphs>
  <Slides>16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Courier New</vt:lpstr>
      <vt:lpstr>Menlo</vt:lpstr>
      <vt:lpstr>Symbol</vt:lpstr>
      <vt:lpstr>Times New Roman</vt:lpstr>
      <vt:lpstr>Office Theme</vt:lpstr>
      <vt:lpstr>Equation</vt:lpstr>
      <vt:lpstr>Basic plotting</vt:lpstr>
      <vt:lpstr>Example: 2D Plotting having real numerical data   </vt:lpstr>
      <vt:lpstr>PowerPoint Presentation</vt:lpstr>
      <vt:lpstr>PowerPoint Presentation</vt:lpstr>
      <vt:lpstr>Example: 2D Plotting using mathmatical function</vt:lpstr>
      <vt:lpstr>Plotting Functions</vt:lpstr>
      <vt:lpstr> Overlay Plots </vt:lpstr>
      <vt:lpstr>Individual Exercise</vt:lpstr>
      <vt:lpstr>PowerPoint Presentation</vt:lpstr>
      <vt:lpstr>Histogram</vt:lpstr>
      <vt:lpstr>PowerPoint Presentation</vt:lpstr>
      <vt:lpstr>Subplots</vt:lpstr>
      <vt:lpstr>3-D Surface Plotting</vt:lpstr>
      <vt:lpstr>3-D Line Plotting</vt:lpstr>
      <vt:lpstr>Exercise: 3-D Plotting</vt:lpstr>
      <vt:lpstr>Solution: 3-D Plotting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 Brockman</dc:creator>
  <cp:lastModifiedBy>Daniel Crisp</cp:lastModifiedBy>
  <cp:revision>289</cp:revision>
  <dcterms:created xsi:type="dcterms:W3CDTF">2009-08-13T17:49:46Z</dcterms:created>
  <dcterms:modified xsi:type="dcterms:W3CDTF">2016-10-06T18:39:59Z</dcterms:modified>
</cp:coreProperties>
</file>