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2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F5EEE-ED60-4ECC-BD80-38BE04422D10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F462-553D-4D13-A3E8-080102F6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Pump provides</a:t>
            </a:r>
            <a:r>
              <a:rPr lang="en-US" baseline="0" dirty="0" smtClean="0"/>
              <a:t> energy needed to lase</a:t>
            </a:r>
          </a:p>
          <a:p>
            <a:r>
              <a:rPr lang="en-US" baseline="0" dirty="0" smtClean="0"/>
              <a:t>Gain medium/laser medium</a:t>
            </a:r>
          </a:p>
          <a:p>
            <a:r>
              <a:rPr lang="en-US" baseline="0" dirty="0" smtClean="0"/>
              <a:t>Optical resonator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8F462-553D-4D13-A3E8-080102F669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1BA80-324E-483A-B107-ED278C6B13A4}" type="datetime1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7F620-AAA1-4D4B-9E53-3E42BE26437A}" type="datetime1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35FB9-9EDA-434B-82D4-536C40153FCB}" type="datetime1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7CAFB-8953-499E-9328-FC4DE0A32D5E}" type="datetime1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1DAA8-ABD0-4611-8F97-DDECCDA8F553}" type="datetime1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3F8BC-4B5E-4635-99E5-6777C2DD492A}" type="datetime1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3127D-78D3-4503-A623-1CD18DB22A31}" type="datetime1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3268-394F-4114-B650-20A416FF84A9}" type="datetime1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D8ADD2-6F67-4300-9C07-3C686FAD062C}" type="datetime1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A80D0-4C7C-4173-B397-4678C4A397A7}" type="datetime1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A3834-2764-49C3-96F0-8493228A5A45}" type="datetime1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4376BC-3440-40B1-9FF9-F32BBACAF622}" type="datetime1">
              <a:rPr lang="en-US" smtClean="0"/>
              <a:t>4/15/2017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8CB68C-39F9-4C49-9F81-6E39B0A24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Ultrafast Lasers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Bartles</a:t>
            </a:r>
            <a:r>
              <a:rPr lang="en-US" dirty="0" smtClean="0"/>
              <a:t>, Dan Crisp</a:t>
            </a:r>
          </a:p>
          <a:p>
            <a:r>
              <a:rPr lang="en-US" dirty="0" smtClean="0"/>
              <a:t>Optics I</a:t>
            </a:r>
          </a:p>
          <a:p>
            <a:r>
              <a:rPr lang="en-US" dirty="0" smtClean="0"/>
              <a:t>MSU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/>
          <a:lstStyle/>
          <a:p>
            <a:r>
              <a:rPr lang="en-US" dirty="0" smtClean="0"/>
              <a:t>Stimulated Emission</a:t>
            </a:r>
          </a:p>
          <a:p>
            <a:pPr lvl="1"/>
            <a:r>
              <a:rPr lang="en-US" dirty="0" smtClean="0"/>
              <a:t>Population Inversion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Light Amplification by Stimulated Emission of Radiation</a:t>
            </a:r>
            <a:endParaRPr lang="en-US" dirty="0"/>
          </a:p>
        </p:txBody>
      </p:sp>
      <p:pic>
        <p:nvPicPr>
          <p:cNvPr id="1027" name="Picture 3" descr="C:\Users\db\Desktop\stimulatede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422650" cy="17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Stimulated Emission</a:t>
            </a:r>
          </a:p>
          <a:p>
            <a:pPr lvl="1"/>
            <a:r>
              <a:rPr lang="en-US" dirty="0" smtClean="0"/>
              <a:t>Population Inversion</a:t>
            </a:r>
          </a:p>
          <a:p>
            <a:r>
              <a:rPr lang="en-US" dirty="0"/>
              <a:t> </a:t>
            </a:r>
            <a:r>
              <a:rPr lang="en-US" dirty="0" smtClean="0"/>
              <a:t>Ultrashort Pulses</a:t>
            </a:r>
          </a:p>
          <a:p>
            <a:pPr lvl="1"/>
            <a:r>
              <a:rPr lang="en-US" dirty="0" smtClean="0"/>
              <a:t>Picosecond or shorter</a:t>
            </a:r>
          </a:p>
          <a:p>
            <a:r>
              <a:rPr lang="en-US" dirty="0"/>
              <a:t>GEKKO XII / </a:t>
            </a:r>
            <a:r>
              <a:rPr lang="en-US" dirty="0" smtClean="0"/>
              <a:t>LFEX (Osaka </a:t>
            </a:r>
            <a:r>
              <a:rPr lang="en-US" dirty="0" err="1" smtClean="0"/>
              <a:t>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Laser for Fast Ignition Experiments </a:t>
            </a:r>
            <a:endParaRPr lang="en-US" dirty="0" smtClean="0"/>
          </a:p>
          <a:p>
            <a:pPr lvl="1"/>
            <a:r>
              <a:rPr lang="en-US" dirty="0" smtClean="0"/>
              <a:t>Neodymium-doped glass laser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/>
              <a:t>petawatts</a:t>
            </a:r>
            <a:r>
              <a:rPr lang="en-US" dirty="0" smtClean="0"/>
              <a:t> </a:t>
            </a:r>
            <a:r>
              <a:rPr lang="en-US" dirty="0"/>
              <a:t>over one </a:t>
            </a:r>
            <a:r>
              <a:rPr lang="en-US" dirty="0" smtClean="0"/>
              <a:t>picosecond</a:t>
            </a:r>
          </a:p>
          <a:p>
            <a:pPr lvl="1"/>
            <a:r>
              <a:rPr lang="en-US" dirty="0" smtClean="0"/>
              <a:t>Used to investigate extreme conditions in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Light Amplification by Stimulated Emission of Radiation</a:t>
            </a:r>
            <a:endParaRPr lang="en-US" dirty="0"/>
          </a:p>
        </p:txBody>
      </p:sp>
      <p:pic>
        <p:nvPicPr>
          <p:cNvPr id="1027" name="Picture 3" descr="C:\Users\db\Desktop\stimulatede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422650" cy="17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4602480" cy="1716707"/>
          </a:xfrm>
        </p:spPr>
        <p:txBody>
          <a:bodyPr>
            <a:normAutofit/>
          </a:bodyPr>
          <a:lstStyle/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Pump</a:t>
            </a:r>
          </a:p>
          <a:p>
            <a:pPr lvl="2"/>
            <a:r>
              <a:rPr lang="en-US" sz="2000" dirty="0" smtClean="0"/>
              <a:t>Produces energy needed to stimulate emission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a Laser</a:t>
            </a:r>
            <a:endParaRPr lang="en-US" dirty="0"/>
          </a:p>
        </p:txBody>
      </p:sp>
      <p:pic>
        <p:nvPicPr>
          <p:cNvPr id="2050" name="Picture 2" descr="C:\Users\db\Desktop\laserconstru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422650" cy="17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2920" y="3170604"/>
            <a:ext cx="8025130" cy="246819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2200" dirty="0" smtClean="0"/>
              <a:t>Medium</a:t>
            </a:r>
          </a:p>
          <a:p>
            <a:pPr lvl="2"/>
            <a:r>
              <a:rPr lang="en-US" sz="2000" dirty="0" smtClean="0"/>
              <a:t>Contains the atoms that will be stimulated</a:t>
            </a:r>
          </a:p>
          <a:p>
            <a:pPr lvl="1"/>
            <a:r>
              <a:rPr lang="en-US" sz="2200" dirty="0" smtClean="0"/>
              <a:t>Optical Cavity</a:t>
            </a:r>
          </a:p>
          <a:p>
            <a:pPr lvl="2"/>
            <a:r>
              <a:rPr lang="en-US" sz="2000" dirty="0" smtClean="0"/>
              <a:t>(equations)</a:t>
            </a:r>
          </a:p>
        </p:txBody>
      </p:sp>
      <p:pic>
        <p:nvPicPr>
          <p:cNvPr id="2052" name="Picture 4" descr="C:\Users\db\Desktop\opticalcav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93737"/>
            <a:ext cx="3422650" cy="17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would like to produce high-intensity laser pulses with duration on the order of picoseconds or shorter – “ultrashort”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………….</a:t>
            </a:r>
          </a:p>
          <a:p>
            <a:r>
              <a:rPr lang="en-US" dirty="0"/>
              <a:t>Two-Strategies</a:t>
            </a:r>
          </a:p>
          <a:p>
            <a:pPr lvl="1"/>
            <a:r>
              <a:rPr lang="en-US" dirty="0" smtClean="0"/>
              <a:t>Q-Switching</a:t>
            </a:r>
          </a:p>
          <a:p>
            <a:pPr lvl="1"/>
            <a:r>
              <a:rPr lang="en-US" dirty="0" smtClean="0"/>
              <a:t>Mode-Locking</a:t>
            </a:r>
          </a:p>
          <a:p>
            <a:pPr lvl="2"/>
            <a:r>
              <a:rPr lang="en-US" dirty="0" smtClean="0"/>
              <a:t>Passive</a:t>
            </a:r>
          </a:p>
          <a:p>
            <a:pPr lvl="2"/>
            <a:r>
              <a:rPr lang="en-US" dirty="0" smtClean="0"/>
              <a:t>Active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Ultrashort Pulses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Two-Strategies</a:t>
            </a:r>
            <a:endParaRPr lang="en-US" dirty="0"/>
          </a:p>
          <a:p>
            <a:pPr lvl="1"/>
            <a:r>
              <a:rPr lang="en-US" dirty="0" smtClean="0"/>
              <a:t>Q-Switching</a:t>
            </a:r>
          </a:p>
          <a:p>
            <a:pPr lvl="2"/>
            <a:r>
              <a:rPr lang="en-US" dirty="0" smtClean="0"/>
              <a:t>Change the physical properties of the gain medium, thereby changing the Q of the cavity</a:t>
            </a:r>
          </a:p>
          <a:p>
            <a:pPr lvl="3"/>
            <a:r>
              <a:rPr lang="en-US" dirty="0" smtClean="0"/>
              <a:t>No Lasing / Large population inversion created</a:t>
            </a:r>
          </a:p>
          <a:p>
            <a:pPr lvl="2"/>
            <a:r>
              <a:rPr lang="en-US" dirty="0" smtClean="0"/>
              <a:t>Return the medium to resonance, dumping energy</a:t>
            </a:r>
          </a:p>
          <a:p>
            <a:pPr lvl="2"/>
            <a:r>
              <a:rPr lang="en-US" dirty="0" smtClean="0"/>
              <a:t>More energy per pulse than mode-locking</a:t>
            </a:r>
          </a:p>
          <a:p>
            <a:pPr lvl="2"/>
            <a:r>
              <a:rPr lang="en-US" dirty="0" smtClean="0"/>
              <a:t>Nanosecond pulse duration doesn’t qualify as ultrashort</a:t>
            </a:r>
            <a:endParaRPr lang="en-US" dirty="0"/>
          </a:p>
          <a:p>
            <a:pPr lvl="1"/>
            <a:r>
              <a:rPr lang="en-US" dirty="0" smtClean="0"/>
              <a:t>Mode-Locking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Superhet</a:t>
            </a:r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Both give pulses much more energetic than the continuous wave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Ultrashort Pulses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[]</a:t>
            </a:r>
          </a:p>
          <a:p>
            <a:r>
              <a:rPr lang="en-US" sz="1200" dirty="0" smtClean="0"/>
              <a:t>[]</a:t>
            </a:r>
          </a:p>
          <a:p>
            <a:r>
              <a:rPr lang="en-US" sz="1200" dirty="0"/>
              <a:t>[] Lasers &amp; Optoelectronics Lecture 23: Mode Locked Lasers (Cornell ECE4300 Fall 2016) https://www.youtube.com/watch?v=Jf-hQzVsLJ8</a:t>
            </a:r>
            <a:endParaRPr lang="en-US" sz="1200" dirty="0" smtClean="0"/>
          </a:p>
          <a:p>
            <a:r>
              <a:rPr lang="en-US" sz="1200" dirty="0"/>
              <a:t>[] Lasers &amp; Optoelectronics Lecture 24: Active and Passive Mode Locking (Cornell ECE4300 Fall 2016) </a:t>
            </a:r>
            <a:endParaRPr lang="en-US" sz="1200" dirty="0" smtClean="0"/>
          </a:p>
          <a:p>
            <a:r>
              <a:rPr lang="en-US" sz="1200" dirty="0" smtClean="0"/>
              <a:t>[]</a:t>
            </a:r>
          </a:p>
          <a:p>
            <a:r>
              <a:rPr lang="en-US" sz="1200" dirty="0" smtClean="0"/>
              <a:t>[] https</a:t>
            </a:r>
            <a:r>
              <a:rPr lang="en-US" sz="1200" dirty="0"/>
              <a:t>://</a:t>
            </a:r>
            <a:r>
              <a:rPr lang="en-US" sz="1200" dirty="0" smtClean="0"/>
              <a:t>phys.org/news/2015-08-world-powerful-laser-trillion-watts.html</a:t>
            </a:r>
            <a:endParaRPr lang="en-US" sz="1200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B68C-39F9-4C49-9F81-6E39B0A24F7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259</TotalTime>
  <Words>248</Words>
  <Application>Microsoft Office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Ultrafast Lasers</vt:lpstr>
      <vt:lpstr>Light Amplification by Stimulated Emission of Radiation</vt:lpstr>
      <vt:lpstr>Light Amplification by Stimulated Emission of Radiation</vt:lpstr>
      <vt:lpstr>Construction of a Laser</vt:lpstr>
      <vt:lpstr>Ultrashort Pulses</vt:lpstr>
      <vt:lpstr>Ultrashort Pulses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Ultrafast Lasers</dc:title>
  <dc:creator>db</dc:creator>
  <cp:lastModifiedBy>db</cp:lastModifiedBy>
  <cp:revision>16</cp:revision>
  <dcterms:created xsi:type="dcterms:W3CDTF">2017-04-16T01:26:21Z</dcterms:created>
  <dcterms:modified xsi:type="dcterms:W3CDTF">2017-04-16T05:46:15Z</dcterms:modified>
</cp:coreProperties>
</file>