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Montserra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maticSC-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etplace.secondlife.com/p/Headless-Screaming-Banshee-coffin-Crate/991161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Headless banshee picture </a:t>
            </a:r>
            <a:r>
              <a:rPr lang="en" u="sng">
                <a:solidFill>
                  <a:schemeClr val="hlink"/>
                </a:solidFill>
                <a:hlinkClick r:id="rId2"/>
              </a:rPr>
              <a:t>Second Life Marketplace - Headless Screaming Banshee (coffin Crate)</a:t>
            </a:r>
            <a:endParaRPr/>
          </a:p>
          <a:p>
            <a:pPr indent="0" lvl="0" marL="0">
              <a:spcBef>
                <a:spcPts val="0"/>
              </a:spcBef>
              <a:spcAft>
                <a:spcPts val="0"/>
              </a:spcAft>
              <a:buNone/>
            </a:pPr>
            <a:r>
              <a:rPr lang="en"/>
              <a:t>Screaming Banshee, Old Banhsee, &amp; Black Crow were found using “insert, search from Web” option on Google Docs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n" sz="1800">
                <a:solidFill>
                  <a:schemeClr val="dk2"/>
                </a:solidFill>
              </a:rPr>
              <a:t>Washing women - scottish folklore?</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Evil perspective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n" sz="1800">
                <a:solidFill>
                  <a:schemeClr val="dk2"/>
                </a:solidFill>
              </a:rPr>
              <a:t>Good perspective</a:t>
            </a:r>
            <a:endParaRPr sz="1800">
              <a:solidFill>
                <a:schemeClr val="dk2"/>
              </a:solidFill>
            </a:endParaRPr>
          </a:p>
          <a:p>
            <a:pPr indent="-342900" lvl="0" marL="457200" rtl="0">
              <a:lnSpc>
                <a:spcPct val="115000"/>
              </a:lnSpc>
              <a:spcBef>
                <a:spcPts val="0"/>
              </a:spcBef>
              <a:spcAft>
                <a:spcPts val="0"/>
              </a:spcAft>
              <a:buClr>
                <a:schemeClr val="dk2"/>
              </a:buClr>
              <a:buSzPts val="1800"/>
              <a:buChar char="●"/>
            </a:pPr>
            <a:r>
              <a:rPr lang="en" sz="1800">
                <a:solidFill>
                  <a:schemeClr val="dk2"/>
                </a:solidFill>
              </a:rPr>
              <a:t>Each irish family is said to have their own personal banshee</a:t>
            </a:r>
            <a:endParaRPr sz="1800">
              <a:solidFill>
                <a:schemeClr val="dk2"/>
              </a:solidFill>
            </a:endParaRPr>
          </a:p>
          <a:p>
            <a:pPr indent="0" lvl="0" marL="0">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7.jpg"/><Relationship Id="rId11" Type="http://schemas.openxmlformats.org/officeDocument/2006/relationships/image" Target="../media/image29.jpg"/><Relationship Id="rId10" Type="http://schemas.openxmlformats.org/officeDocument/2006/relationships/image" Target="../media/image8.jpg"/><Relationship Id="rId12" Type="http://schemas.openxmlformats.org/officeDocument/2006/relationships/image" Target="../media/image3.jpg"/><Relationship Id="rId9"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jpg"/><Relationship Id="rId7" Type="http://schemas.openxmlformats.org/officeDocument/2006/relationships/image" Target="../media/image1.jpg"/><Relationship Id="rId8"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lay.kahoot.it/#/?quizId=a87d1f90-57e9-428f-9c59-69b2353d4b10" TargetMode="Externa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5.jpg"/><Relationship Id="rId5"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3.jpg"/><Relationship Id="rId5" Type="http://schemas.openxmlformats.org/officeDocument/2006/relationships/image" Target="../media/image11.jpg"/><Relationship Id="rId6" Type="http://schemas.openxmlformats.org/officeDocument/2006/relationships/image" Target="../media/image14.jpg"/><Relationship Id="rId7"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1666875"/>
            <a:ext cx="1787925" cy="2195900"/>
          </a:xfrm>
          <a:prstGeom prst="rect">
            <a:avLst/>
          </a:prstGeom>
          <a:noFill/>
          <a:ln>
            <a:noFill/>
          </a:ln>
        </p:spPr>
      </p:pic>
      <p:pic>
        <p:nvPicPr>
          <p:cNvPr id="55" name="Shape 55"/>
          <p:cNvPicPr preferRelativeResize="0"/>
          <p:nvPr/>
        </p:nvPicPr>
        <p:blipFill>
          <a:blip r:embed="rId4">
            <a:alphaModFix/>
          </a:blip>
          <a:stretch>
            <a:fillRect/>
          </a:stretch>
        </p:blipFill>
        <p:spPr>
          <a:xfrm>
            <a:off x="7266225" y="0"/>
            <a:ext cx="1907700" cy="2052600"/>
          </a:xfrm>
          <a:prstGeom prst="rect">
            <a:avLst/>
          </a:prstGeom>
          <a:noFill/>
          <a:ln>
            <a:noFill/>
          </a:ln>
        </p:spPr>
      </p:pic>
      <p:pic>
        <p:nvPicPr>
          <p:cNvPr id="56" name="Shape 56"/>
          <p:cNvPicPr preferRelativeResize="0"/>
          <p:nvPr/>
        </p:nvPicPr>
        <p:blipFill>
          <a:blip r:embed="rId5">
            <a:alphaModFix/>
          </a:blip>
          <a:stretch>
            <a:fillRect/>
          </a:stretch>
        </p:blipFill>
        <p:spPr>
          <a:xfrm>
            <a:off x="0" y="3629850"/>
            <a:ext cx="2307825" cy="1513650"/>
          </a:xfrm>
          <a:prstGeom prst="rect">
            <a:avLst/>
          </a:prstGeom>
          <a:noFill/>
          <a:ln>
            <a:noFill/>
          </a:ln>
        </p:spPr>
      </p:pic>
      <p:pic>
        <p:nvPicPr>
          <p:cNvPr id="57" name="Shape 57"/>
          <p:cNvPicPr preferRelativeResize="0"/>
          <p:nvPr/>
        </p:nvPicPr>
        <p:blipFill>
          <a:blip r:embed="rId6">
            <a:alphaModFix/>
          </a:blip>
          <a:stretch>
            <a:fillRect/>
          </a:stretch>
        </p:blipFill>
        <p:spPr>
          <a:xfrm>
            <a:off x="5610225" y="-12"/>
            <a:ext cx="1847850" cy="2466975"/>
          </a:xfrm>
          <a:prstGeom prst="rect">
            <a:avLst/>
          </a:prstGeom>
          <a:noFill/>
          <a:ln>
            <a:noFill/>
          </a:ln>
        </p:spPr>
      </p:pic>
      <p:pic>
        <p:nvPicPr>
          <p:cNvPr id="58" name="Shape 58"/>
          <p:cNvPicPr preferRelativeResize="0"/>
          <p:nvPr/>
        </p:nvPicPr>
        <p:blipFill>
          <a:blip r:embed="rId7">
            <a:alphaModFix/>
          </a:blip>
          <a:stretch>
            <a:fillRect/>
          </a:stretch>
        </p:blipFill>
        <p:spPr>
          <a:xfrm>
            <a:off x="7326075" y="1261450"/>
            <a:ext cx="1847850" cy="2466975"/>
          </a:xfrm>
          <a:prstGeom prst="rect">
            <a:avLst/>
          </a:prstGeom>
          <a:noFill/>
          <a:ln>
            <a:noFill/>
          </a:ln>
        </p:spPr>
      </p:pic>
      <p:pic>
        <p:nvPicPr>
          <p:cNvPr id="59" name="Shape 59"/>
          <p:cNvPicPr preferRelativeResize="0"/>
          <p:nvPr/>
        </p:nvPicPr>
        <p:blipFill>
          <a:blip r:embed="rId8">
            <a:alphaModFix/>
          </a:blip>
          <a:stretch>
            <a:fillRect/>
          </a:stretch>
        </p:blipFill>
        <p:spPr>
          <a:xfrm>
            <a:off x="2752725" y="0"/>
            <a:ext cx="2857500" cy="1600200"/>
          </a:xfrm>
          <a:prstGeom prst="rect">
            <a:avLst/>
          </a:prstGeom>
          <a:noFill/>
          <a:ln>
            <a:noFill/>
          </a:ln>
        </p:spPr>
      </p:pic>
      <p:pic>
        <p:nvPicPr>
          <p:cNvPr id="60" name="Shape 60"/>
          <p:cNvPicPr preferRelativeResize="0"/>
          <p:nvPr/>
        </p:nvPicPr>
        <p:blipFill>
          <a:blip r:embed="rId9">
            <a:alphaModFix/>
          </a:blip>
          <a:stretch>
            <a:fillRect/>
          </a:stretch>
        </p:blipFill>
        <p:spPr>
          <a:xfrm>
            <a:off x="4207275" y="3412450"/>
            <a:ext cx="2628900" cy="1743075"/>
          </a:xfrm>
          <a:prstGeom prst="rect">
            <a:avLst/>
          </a:prstGeom>
          <a:noFill/>
          <a:ln>
            <a:noFill/>
          </a:ln>
        </p:spPr>
      </p:pic>
      <p:pic>
        <p:nvPicPr>
          <p:cNvPr id="61" name="Shape 61"/>
          <p:cNvPicPr preferRelativeResize="0"/>
          <p:nvPr/>
        </p:nvPicPr>
        <p:blipFill>
          <a:blip r:embed="rId10">
            <a:alphaModFix/>
          </a:blip>
          <a:stretch>
            <a:fillRect/>
          </a:stretch>
        </p:blipFill>
        <p:spPr>
          <a:xfrm>
            <a:off x="1787925" y="3260050"/>
            <a:ext cx="2419350" cy="1895475"/>
          </a:xfrm>
          <a:prstGeom prst="rect">
            <a:avLst/>
          </a:prstGeom>
          <a:noFill/>
          <a:ln>
            <a:noFill/>
          </a:ln>
        </p:spPr>
      </p:pic>
      <p:pic>
        <p:nvPicPr>
          <p:cNvPr id="62" name="Shape 62"/>
          <p:cNvPicPr preferRelativeResize="0"/>
          <p:nvPr/>
        </p:nvPicPr>
        <p:blipFill>
          <a:blip r:embed="rId11">
            <a:alphaModFix/>
          </a:blip>
          <a:stretch>
            <a:fillRect/>
          </a:stretch>
        </p:blipFill>
        <p:spPr>
          <a:xfrm>
            <a:off x="0" y="0"/>
            <a:ext cx="2752725" cy="1743075"/>
          </a:xfrm>
          <a:prstGeom prst="rect">
            <a:avLst/>
          </a:prstGeom>
          <a:noFill/>
          <a:ln>
            <a:noFill/>
          </a:ln>
        </p:spPr>
      </p:pic>
      <p:pic>
        <p:nvPicPr>
          <p:cNvPr id="63" name="Shape 63"/>
          <p:cNvPicPr preferRelativeResize="0"/>
          <p:nvPr/>
        </p:nvPicPr>
        <p:blipFill>
          <a:blip r:embed="rId12">
            <a:alphaModFix/>
          </a:blip>
          <a:stretch>
            <a:fillRect/>
          </a:stretch>
        </p:blipFill>
        <p:spPr>
          <a:xfrm>
            <a:off x="6836175" y="3728425"/>
            <a:ext cx="2307825" cy="1427100"/>
          </a:xfrm>
          <a:prstGeom prst="rect">
            <a:avLst/>
          </a:prstGeom>
          <a:noFill/>
          <a:ln>
            <a:noFill/>
          </a:ln>
        </p:spPr>
      </p:pic>
      <p:sp>
        <p:nvSpPr>
          <p:cNvPr id="64" name="Shape 64"/>
          <p:cNvSpPr/>
          <p:nvPr/>
        </p:nvSpPr>
        <p:spPr>
          <a:xfrm>
            <a:off x="1265175" y="857400"/>
            <a:ext cx="6644700" cy="3137700"/>
          </a:xfrm>
          <a:prstGeom prst="rect">
            <a:avLst/>
          </a:prstGeom>
          <a:solidFill>
            <a:srgbClr val="00000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nvSpPr>
        <p:spPr>
          <a:xfrm>
            <a:off x="1693725" y="1506675"/>
            <a:ext cx="5787600" cy="11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 name="Shape 66"/>
          <p:cNvSpPr txBox="1"/>
          <p:nvPr/>
        </p:nvSpPr>
        <p:spPr>
          <a:xfrm>
            <a:off x="1553400" y="1506675"/>
            <a:ext cx="6037200" cy="1485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FFFFFF"/>
                </a:solidFill>
                <a:latin typeface="Amatic SC"/>
                <a:ea typeface="Amatic SC"/>
                <a:cs typeface="Amatic SC"/>
                <a:sym typeface="Amatic SC"/>
              </a:rPr>
              <a:t>The Banshee</a:t>
            </a:r>
            <a:endParaRPr b="1" sz="6000">
              <a:solidFill>
                <a:srgbClr val="FFFFFF"/>
              </a:solidFill>
              <a:latin typeface="Amatic SC"/>
              <a:ea typeface="Amatic SC"/>
              <a:cs typeface="Amatic SC"/>
              <a:sym typeface="Amatic SC"/>
            </a:endParaRPr>
          </a:p>
        </p:txBody>
      </p:sp>
      <p:sp>
        <p:nvSpPr>
          <p:cNvPr id="67" name="Shape 67"/>
          <p:cNvSpPr txBox="1"/>
          <p:nvPr/>
        </p:nvSpPr>
        <p:spPr>
          <a:xfrm>
            <a:off x="1845000" y="2603713"/>
            <a:ext cx="5424000" cy="519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solidFill>
                  <a:srgbClr val="FFFFFF"/>
                </a:solidFill>
                <a:latin typeface="Amatic SC"/>
                <a:ea typeface="Amatic SC"/>
                <a:cs typeface="Amatic SC"/>
                <a:sym typeface="Amatic SC"/>
              </a:rPr>
              <a:t>IAH 207 Group Presentation</a:t>
            </a:r>
            <a:endParaRPr b="1" sz="1800">
              <a:solidFill>
                <a:srgbClr val="FFFFFF"/>
              </a:solidFill>
              <a:latin typeface="Amatic SC"/>
              <a:ea typeface="Amatic SC"/>
              <a:cs typeface="Amatic SC"/>
              <a:sym typeface="Amatic SC"/>
            </a:endParaRPr>
          </a:p>
          <a:p>
            <a:pPr indent="0" lvl="0" marL="0" algn="ctr">
              <a:spcBef>
                <a:spcPts val="0"/>
              </a:spcBef>
              <a:spcAft>
                <a:spcPts val="0"/>
              </a:spcAft>
              <a:buNone/>
            </a:pPr>
            <a:r>
              <a:rPr b="1" lang="en" sz="1800">
                <a:solidFill>
                  <a:srgbClr val="FFFFFF"/>
                </a:solidFill>
                <a:latin typeface="Amatic SC"/>
                <a:ea typeface="Amatic SC"/>
                <a:cs typeface="Amatic SC"/>
                <a:sym typeface="Amatic SC"/>
              </a:rPr>
              <a:t>By: Gabby Azzam, Hazal Butual, Aditya mahajan, Daniel Crisp, Cole Schaefer, Polina Stoppa , and Victoria Singleton</a:t>
            </a:r>
            <a:endParaRPr b="1" sz="18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236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FF0000"/>
                </a:solidFill>
                <a:latin typeface="Amatic SC"/>
                <a:ea typeface="Amatic SC"/>
                <a:cs typeface="Amatic SC"/>
                <a:sym typeface="Amatic SC"/>
              </a:rPr>
              <a:t>Important Cultural Issue: The Role of W</a:t>
            </a:r>
            <a:r>
              <a:rPr b="1" lang="en" sz="4800">
                <a:solidFill>
                  <a:srgbClr val="FF0000"/>
                </a:solidFill>
                <a:latin typeface="Amatic SC"/>
                <a:ea typeface="Amatic SC"/>
                <a:cs typeface="Amatic SC"/>
                <a:sym typeface="Amatic SC"/>
              </a:rPr>
              <a:t>omen</a:t>
            </a:r>
            <a:endParaRPr b="1" sz="4800">
              <a:solidFill>
                <a:srgbClr val="FF0000"/>
              </a:solidFill>
              <a:latin typeface="Amatic SC"/>
              <a:ea typeface="Amatic SC"/>
              <a:cs typeface="Amatic SC"/>
              <a:sym typeface="Amatic SC"/>
            </a:endParaRPr>
          </a:p>
        </p:txBody>
      </p:sp>
      <p:sp>
        <p:nvSpPr>
          <p:cNvPr id="140" name="Shape 140"/>
          <p:cNvSpPr txBox="1"/>
          <p:nvPr>
            <p:ph idx="1" type="body"/>
          </p:nvPr>
        </p:nvSpPr>
        <p:spPr>
          <a:xfrm>
            <a:off x="311700" y="112692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FFFFFF"/>
                </a:solidFill>
                <a:latin typeface="Montserrat"/>
                <a:ea typeface="Montserrat"/>
                <a:cs typeface="Montserrat"/>
                <a:sym typeface="Montserrat"/>
              </a:rPr>
              <a:t>The Common Role of Women During this Period:</a:t>
            </a:r>
            <a:endParaRPr sz="1400">
              <a:solidFill>
                <a:srgbClr val="FFFFFF"/>
              </a:solidFill>
              <a:latin typeface="Montserrat"/>
              <a:ea typeface="Montserrat"/>
              <a:cs typeface="Montserrat"/>
              <a:sym typeface="Montserrat"/>
            </a:endParaRPr>
          </a:p>
          <a:p>
            <a:pPr indent="-317500" lvl="0" marL="457200" rtl="0" algn="just">
              <a:lnSpc>
                <a:spcPct val="100000"/>
              </a:lnSpc>
              <a:spcBef>
                <a:spcPts val="16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Lived in a </a:t>
            </a:r>
            <a:r>
              <a:rPr lang="en" sz="1400">
                <a:solidFill>
                  <a:srgbClr val="FFFFFF"/>
                </a:solidFill>
                <a:latin typeface="Montserrat"/>
                <a:ea typeface="Montserrat"/>
                <a:cs typeface="Montserrat"/>
                <a:sym typeface="Montserrat"/>
              </a:rPr>
              <a:t>dominant</a:t>
            </a:r>
            <a:r>
              <a:rPr lang="en" sz="1400">
                <a:solidFill>
                  <a:srgbClr val="FFFFFF"/>
                </a:solidFill>
                <a:latin typeface="Montserrat"/>
                <a:ea typeface="Montserrat"/>
                <a:cs typeface="Montserrat"/>
                <a:sym typeface="Montserrat"/>
              </a:rPr>
              <a:t> </a:t>
            </a:r>
            <a:r>
              <a:rPr lang="en" sz="1400">
                <a:solidFill>
                  <a:srgbClr val="FFFFFF"/>
                </a:solidFill>
                <a:latin typeface="Montserrat"/>
                <a:ea typeface="Montserrat"/>
                <a:cs typeface="Montserrat"/>
                <a:sym typeface="Montserrat"/>
              </a:rPr>
              <a:t>patriarchal</a:t>
            </a:r>
            <a:r>
              <a:rPr lang="en" sz="1400">
                <a:solidFill>
                  <a:srgbClr val="FFFFFF"/>
                </a:solidFill>
                <a:latin typeface="Montserrat"/>
                <a:ea typeface="Montserrat"/>
                <a:cs typeface="Montserrat"/>
                <a:sym typeface="Montserrat"/>
              </a:rPr>
              <a:t> society</a:t>
            </a:r>
            <a:endParaRPr sz="1400">
              <a:solidFill>
                <a:srgbClr val="FFFFFF"/>
              </a:solidFill>
              <a:latin typeface="Montserrat"/>
              <a:ea typeface="Montserrat"/>
              <a:cs typeface="Montserrat"/>
              <a:sym typeface="Montserrat"/>
            </a:endParaRPr>
          </a:p>
          <a:p>
            <a:pPr indent="-317500" lvl="0" marL="457200" rtl="0" algn="just">
              <a:lnSpc>
                <a:spcPct val="10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Young women were expected to be </a:t>
            </a:r>
            <a:r>
              <a:rPr lang="en" sz="1400">
                <a:solidFill>
                  <a:srgbClr val="FFFFFF"/>
                </a:solidFill>
                <a:latin typeface="Montserrat"/>
                <a:ea typeface="Montserrat"/>
                <a:cs typeface="Montserrat"/>
                <a:sym typeface="Montserrat"/>
              </a:rPr>
              <a:t>subservient</a:t>
            </a:r>
            <a:r>
              <a:rPr lang="en" sz="1400">
                <a:solidFill>
                  <a:srgbClr val="FFFFFF"/>
                </a:solidFill>
                <a:latin typeface="Montserrat"/>
                <a:ea typeface="Montserrat"/>
                <a:cs typeface="Montserrat"/>
                <a:sym typeface="Montserrat"/>
              </a:rPr>
              <a:t> to their fathers and their husbands</a:t>
            </a:r>
            <a:endParaRPr sz="1400">
              <a:solidFill>
                <a:srgbClr val="FFFFFF"/>
              </a:solidFill>
              <a:latin typeface="Montserrat"/>
              <a:ea typeface="Montserrat"/>
              <a:cs typeface="Montserrat"/>
              <a:sym typeface="Montserrat"/>
            </a:endParaRPr>
          </a:p>
          <a:p>
            <a:pPr indent="-317500" lvl="0" marL="457200" rtl="0" algn="just">
              <a:lnSpc>
                <a:spcPct val="10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They were seen as weak creatures both morally and physically, also a great deal of emphasis was placed on their chastity. </a:t>
            </a:r>
            <a:endParaRPr sz="1400">
              <a:solidFill>
                <a:srgbClr val="FFFFFF"/>
              </a:solidFill>
              <a:latin typeface="Montserrat"/>
              <a:ea typeface="Montserrat"/>
              <a:cs typeface="Montserrat"/>
              <a:sym typeface="Montserrat"/>
            </a:endParaRPr>
          </a:p>
          <a:p>
            <a:pPr indent="0" lvl="0" marL="0" rtl="0" algn="just">
              <a:lnSpc>
                <a:spcPct val="100000"/>
              </a:lnSpc>
              <a:spcBef>
                <a:spcPts val="1600"/>
              </a:spcBef>
              <a:spcAft>
                <a:spcPts val="0"/>
              </a:spcAft>
              <a:buNone/>
            </a:pPr>
            <a:r>
              <a:rPr lang="en" sz="1400">
                <a:solidFill>
                  <a:srgbClr val="FFFFFF"/>
                </a:solidFill>
                <a:latin typeface="Montserrat"/>
                <a:ea typeface="Montserrat"/>
                <a:cs typeface="Montserrat"/>
                <a:sym typeface="Montserrat"/>
              </a:rPr>
              <a:t>How this connects to the Banshee:</a:t>
            </a:r>
            <a:endParaRPr sz="1400">
              <a:solidFill>
                <a:srgbClr val="FFFFFF"/>
              </a:solidFill>
              <a:latin typeface="Montserrat"/>
              <a:ea typeface="Montserrat"/>
              <a:cs typeface="Montserrat"/>
              <a:sym typeface="Montserrat"/>
            </a:endParaRPr>
          </a:p>
          <a:p>
            <a:pPr indent="-317500" lvl="0" marL="457200" rtl="0" algn="just">
              <a:lnSpc>
                <a:spcPct val="100000"/>
              </a:lnSpc>
              <a:spcBef>
                <a:spcPts val="16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Keeners were considered outcasts to society due to fact that they did not follow any of these guidelines for women during this era. </a:t>
            </a:r>
            <a:endParaRPr sz="1400">
              <a:solidFill>
                <a:srgbClr val="FFFFFF"/>
              </a:solidFill>
              <a:latin typeface="Montserrat"/>
              <a:ea typeface="Montserrat"/>
              <a:cs typeface="Montserrat"/>
              <a:sym typeface="Montserrat"/>
            </a:endParaRPr>
          </a:p>
          <a:p>
            <a:pPr indent="-317500" lvl="0" marL="457200" rtl="0" algn="just">
              <a:lnSpc>
                <a:spcPct val="10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Young women became alcoholics at a young age, changing their </a:t>
            </a:r>
            <a:r>
              <a:rPr lang="en" sz="1400">
                <a:solidFill>
                  <a:srgbClr val="FFFFFF"/>
                </a:solidFill>
                <a:latin typeface="Montserrat"/>
                <a:ea typeface="Montserrat"/>
                <a:cs typeface="Montserrat"/>
                <a:sym typeface="Montserrat"/>
              </a:rPr>
              <a:t>appearance (premature wrinkling) </a:t>
            </a:r>
            <a:r>
              <a:rPr lang="en" sz="1400">
                <a:solidFill>
                  <a:srgbClr val="FFFFFF"/>
                </a:solidFill>
                <a:latin typeface="Montserrat"/>
                <a:ea typeface="Montserrat"/>
                <a:cs typeface="Montserrat"/>
                <a:sym typeface="Montserrat"/>
              </a:rPr>
              <a:t> and causing them to become an abject member of society. </a:t>
            </a:r>
            <a:endParaRPr sz="1400">
              <a:solidFill>
                <a:srgbClr val="FFFFFF"/>
              </a:solidFill>
              <a:latin typeface="Montserrat"/>
              <a:ea typeface="Montserrat"/>
              <a:cs typeface="Montserrat"/>
              <a:sym typeface="Montserrat"/>
            </a:endParaRPr>
          </a:p>
          <a:p>
            <a:pPr indent="-317500" lvl="0" marL="457200" rtl="0" algn="just">
              <a:lnSpc>
                <a:spcPct val="10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They were usually banished at a young age due to their </a:t>
            </a:r>
            <a:r>
              <a:rPr lang="en" sz="1400">
                <a:solidFill>
                  <a:srgbClr val="FFFFFF"/>
                </a:solidFill>
                <a:latin typeface="Montserrat"/>
                <a:ea typeface="Montserrat"/>
                <a:cs typeface="Montserrat"/>
                <a:sym typeface="Montserrat"/>
              </a:rPr>
              <a:t>repulsiveness</a:t>
            </a:r>
            <a:endParaRPr sz="1400">
              <a:solidFill>
                <a:srgbClr val="FFFFFF"/>
              </a:solidFill>
              <a:latin typeface="Montserrat"/>
              <a:ea typeface="Montserrat"/>
              <a:cs typeface="Montserrat"/>
              <a:sym typeface="Montserrat"/>
            </a:endParaRPr>
          </a:p>
          <a:p>
            <a:pPr indent="-317500" lvl="0" marL="457200" rtl="0" algn="just">
              <a:lnSpc>
                <a:spcPct val="10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Their role in society was mainly involved with death and the </a:t>
            </a:r>
            <a:r>
              <a:rPr lang="en" sz="1400">
                <a:solidFill>
                  <a:srgbClr val="FFFFFF"/>
                </a:solidFill>
                <a:latin typeface="Montserrat"/>
                <a:ea typeface="Montserrat"/>
                <a:cs typeface="Montserrat"/>
                <a:sym typeface="Montserrat"/>
              </a:rPr>
              <a:t>traditional</a:t>
            </a:r>
            <a:r>
              <a:rPr lang="en" sz="1400">
                <a:solidFill>
                  <a:srgbClr val="FFFFFF"/>
                </a:solidFill>
                <a:latin typeface="Montserrat"/>
                <a:ea typeface="Montserrat"/>
                <a:cs typeface="Montserrat"/>
                <a:sym typeface="Montserrat"/>
              </a:rPr>
              <a:t> </a:t>
            </a:r>
            <a:r>
              <a:rPr lang="en" sz="1400">
                <a:solidFill>
                  <a:srgbClr val="FFFFFF"/>
                </a:solidFill>
                <a:latin typeface="Montserrat"/>
                <a:ea typeface="Montserrat"/>
                <a:cs typeface="Montserrat"/>
                <a:sym typeface="Montserrat"/>
              </a:rPr>
              <a:t>singing during funerals, due to this and others repulsiveness towards them, this soon manifested into the monster we know today.</a:t>
            </a:r>
            <a:endParaRPr sz="1400">
              <a:solidFill>
                <a:srgbClr val="FFFFFF"/>
              </a:solidFill>
              <a:latin typeface="Montserrat"/>
              <a:ea typeface="Montserrat"/>
              <a:cs typeface="Montserrat"/>
              <a:sym typeface="Montserrat"/>
            </a:endParaRPr>
          </a:p>
          <a:p>
            <a:pPr indent="0" lvl="0" marL="0" rtl="0">
              <a:lnSpc>
                <a:spcPct val="100000"/>
              </a:lnSpc>
              <a:spcBef>
                <a:spcPts val="1600"/>
              </a:spcBef>
              <a:spcAft>
                <a:spcPts val="0"/>
              </a:spcAft>
              <a:buNone/>
            </a:pPr>
            <a:r>
              <a:t/>
            </a:r>
            <a:endParaRPr sz="1200"/>
          </a:p>
          <a:p>
            <a:pPr indent="0" lvl="0" marL="0" rtl="0">
              <a:lnSpc>
                <a:spcPct val="100000"/>
              </a:lnSpc>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231800" y="1634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FF0000"/>
                </a:solidFill>
                <a:latin typeface="Amatic SC"/>
                <a:ea typeface="Amatic SC"/>
                <a:cs typeface="Amatic SC"/>
                <a:sym typeface="Amatic SC"/>
              </a:rPr>
              <a:t>Important cultural issue </a:t>
            </a:r>
            <a:r>
              <a:rPr b="1" lang="en" sz="4800">
                <a:solidFill>
                  <a:srgbClr val="FF0000"/>
                </a:solidFill>
                <a:latin typeface="Amatic SC"/>
                <a:ea typeface="Amatic SC"/>
                <a:cs typeface="Amatic SC"/>
                <a:sym typeface="Amatic SC"/>
              </a:rPr>
              <a:t>Catholicism</a:t>
            </a:r>
            <a:r>
              <a:rPr b="1" lang="en" sz="4800">
                <a:solidFill>
                  <a:srgbClr val="FF0000"/>
                </a:solidFill>
                <a:latin typeface="Amatic SC"/>
                <a:ea typeface="Amatic SC"/>
                <a:cs typeface="Amatic SC"/>
                <a:sym typeface="Amatic SC"/>
              </a:rPr>
              <a:t> and Class</a:t>
            </a:r>
            <a:endParaRPr b="1" sz="4800">
              <a:solidFill>
                <a:srgbClr val="FF0000"/>
              </a:solidFill>
              <a:latin typeface="Amatic SC"/>
              <a:ea typeface="Amatic SC"/>
              <a:cs typeface="Amatic SC"/>
              <a:sym typeface="Amatic SC"/>
            </a:endParaRPr>
          </a:p>
        </p:txBody>
      </p:sp>
      <p:sp>
        <p:nvSpPr>
          <p:cNvPr id="146" name="Shape 146"/>
          <p:cNvSpPr txBox="1"/>
          <p:nvPr>
            <p:ph idx="1" type="body"/>
          </p:nvPr>
        </p:nvSpPr>
        <p:spPr>
          <a:xfrm>
            <a:off x="386250" y="980450"/>
            <a:ext cx="5105100" cy="399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EFEFEF"/>
                </a:solidFill>
                <a:latin typeface="Montserrat"/>
                <a:ea typeface="Montserrat"/>
                <a:cs typeface="Montserrat"/>
                <a:sym typeface="Montserrat"/>
              </a:rPr>
              <a:t>Issues </a:t>
            </a:r>
            <a:r>
              <a:rPr lang="en" sz="1400">
                <a:solidFill>
                  <a:srgbClr val="EFEFEF"/>
                </a:solidFill>
                <a:latin typeface="Montserrat"/>
                <a:ea typeface="Montserrat"/>
                <a:cs typeface="Montserrat"/>
                <a:sym typeface="Montserrat"/>
              </a:rPr>
              <a:t>revolving</a:t>
            </a:r>
            <a:r>
              <a:rPr lang="en" sz="1400">
                <a:solidFill>
                  <a:srgbClr val="EFEFEF"/>
                </a:solidFill>
                <a:latin typeface="Montserrat"/>
                <a:ea typeface="Montserrat"/>
                <a:cs typeface="Montserrat"/>
                <a:sym typeface="Montserrat"/>
              </a:rPr>
              <a:t> around </a:t>
            </a:r>
            <a:r>
              <a:rPr lang="en" sz="1400">
                <a:solidFill>
                  <a:srgbClr val="EFEFEF"/>
                </a:solidFill>
                <a:latin typeface="Montserrat"/>
                <a:ea typeface="Montserrat"/>
                <a:cs typeface="Montserrat"/>
                <a:sym typeface="Montserrat"/>
              </a:rPr>
              <a:t>catholicism:</a:t>
            </a:r>
            <a:r>
              <a:rPr lang="en" sz="1400">
                <a:solidFill>
                  <a:srgbClr val="EFEFEF"/>
                </a:solidFill>
                <a:latin typeface="Montserrat"/>
                <a:ea typeface="Montserrat"/>
                <a:cs typeface="Montserrat"/>
                <a:sym typeface="Montserrat"/>
              </a:rPr>
              <a:t> </a:t>
            </a:r>
            <a:endParaRPr sz="1400">
              <a:solidFill>
                <a:srgbClr val="EFEFEF"/>
              </a:solidFill>
              <a:latin typeface="Montserrat"/>
              <a:ea typeface="Montserrat"/>
              <a:cs typeface="Montserrat"/>
              <a:sym typeface="Montserrat"/>
            </a:endParaRPr>
          </a:p>
          <a:p>
            <a:pPr indent="-317500" lvl="0" marL="457200" rtl="0">
              <a:spcBef>
                <a:spcPts val="160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The Catholics saw keeners as a disgrace &amp; had them banned.</a:t>
            </a:r>
            <a:endParaRPr sz="1400">
              <a:solidFill>
                <a:srgbClr val="EFEFEF"/>
              </a:solidFill>
              <a:latin typeface="Montserrat"/>
              <a:ea typeface="Montserrat"/>
              <a:cs typeface="Montserrat"/>
              <a:sym typeface="Montserrat"/>
            </a:endParaRPr>
          </a:p>
          <a:p>
            <a:pPr indent="-317500" lvl="0" marL="457200" rtl="0">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The </a:t>
            </a:r>
            <a:r>
              <a:rPr lang="en" sz="1400">
                <a:solidFill>
                  <a:srgbClr val="EFEFEF"/>
                </a:solidFill>
                <a:latin typeface="Montserrat"/>
                <a:ea typeface="Montserrat"/>
                <a:cs typeface="Montserrat"/>
                <a:sym typeface="Montserrat"/>
              </a:rPr>
              <a:t>women</a:t>
            </a:r>
            <a:r>
              <a:rPr lang="en" sz="1400">
                <a:solidFill>
                  <a:srgbClr val="EFEFEF"/>
                </a:solidFill>
                <a:latin typeface="Montserrat"/>
                <a:ea typeface="Montserrat"/>
                <a:cs typeface="Montserrat"/>
                <a:sym typeface="Montserrat"/>
              </a:rPr>
              <a:t> become alcoholics at a young age, they were thought to have had given into </a:t>
            </a:r>
            <a:r>
              <a:rPr lang="en" sz="1400">
                <a:solidFill>
                  <a:srgbClr val="EFEFEF"/>
                </a:solidFill>
                <a:latin typeface="Montserrat"/>
                <a:ea typeface="Montserrat"/>
                <a:cs typeface="Montserrat"/>
                <a:sym typeface="Montserrat"/>
              </a:rPr>
              <a:t>temptation</a:t>
            </a:r>
            <a:r>
              <a:rPr lang="en" sz="1400">
                <a:solidFill>
                  <a:srgbClr val="EFEFEF"/>
                </a:solidFill>
                <a:latin typeface="Montserrat"/>
                <a:ea typeface="Montserrat"/>
                <a:cs typeface="Montserrat"/>
                <a:sym typeface="Montserrat"/>
              </a:rPr>
              <a:t> and sin.</a:t>
            </a:r>
            <a:endParaRPr sz="1400">
              <a:solidFill>
                <a:srgbClr val="EFEFEF"/>
              </a:solidFill>
              <a:latin typeface="Montserrat"/>
              <a:ea typeface="Montserrat"/>
              <a:cs typeface="Montserrat"/>
              <a:sym typeface="Montserrat"/>
            </a:endParaRPr>
          </a:p>
          <a:p>
            <a:pPr indent="-317500" lvl="0" marL="457200" rtl="0">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Class distinctions involving well-off Irish families</a:t>
            </a:r>
            <a:endParaRPr sz="1400">
              <a:solidFill>
                <a:srgbClr val="EFEFEF"/>
              </a:solidFill>
              <a:latin typeface="Montserrat"/>
              <a:ea typeface="Montserrat"/>
              <a:cs typeface="Montserrat"/>
              <a:sym typeface="Montserrat"/>
            </a:endParaRPr>
          </a:p>
          <a:p>
            <a:pPr indent="-317500" lvl="0" marL="457200" rtl="0">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The 5 major Irish families: O’Connors, O’Neills, O’Briens, O’Gradys, &amp; Kavanaghs.</a:t>
            </a:r>
            <a:endParaRPr sz="1400">
              <a:solidFill>
                <a:srgbClr val="EFEFEF"/>
              </a:solidFill>
              <a:latin typeface="Montserrat"/>
              <a:ea typeface="Montserrat"/>
              <a:cs typeface="Montserrat"/>
              <a:sym typeface="Montserrat"/>
            </a:endParaRPr>
          </a:p>
          <a:p>
            <a:pPr indent="-317500" lvl="0" marL="457200" rtl="0">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They saw the Banshee as a young &amp; beautiful “</a:t>
            </a:r>
            <a:r>
              <a:rPr lang="en" sz="1400">
                <a:solidFill>
                  <a:srgbClr val="EFEFEF"/>
                </a:solidFill>
                <a:latin typeface="Montserrat"/>
                <a:ea typeface="Montserrat"/>
                <a:cs typeface="Montserrat"/>
                <a:sym typeface="Montserrat"/>
              </a:rPr>
              <a:t>guardian</a:t>
            </a:r>
            <a:r>
              <a:rPr lang="en" sz="1400">
                <a:solidFill>
                  <a:srgbClr val="EFEFEF"/>
                </a:solidFill>
                <a:latin typeface="Montserrat"/>
                <a:ea typeface="Montserrat"/>
                <a:cs typeface="Montserrat"/>
                <a:sym typeface="Montserrat"/>
              </a:rPr>
              <a:t>” for their family.</a:t>
            </a:r>
            <a:endParaRPr sz="1400">
              <a:solidFill>
                <a:srgbClr val="EFEFEF"/>
              </a:solidFill>
              <a:latin typeface="Montserrat"/>
              <a:ea typeface="Montserrat"/>
              <a:cs typeface="Montserrat"/>
              <a:sym typeface="Montserrat"/>
            </a:endParaRPr>
          </a:p>
          <a:p>
            <a:pPr indent="-317500" lvl="0" marL="457200" rtl="0">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Poorer families saw her as an old scary hag that brought nothing good.</a:t>
            </a:r>
            <a:endParaRPr sz="1400">
              <a:solidFill>
                <a:srgbClr val="EFEFEF"/>
              </a:solidFill>
              <a:latin typeface="Montserrat"/>
              <a:ea typeface="Montserrat"/>
              <a:cs typeface="Montserrat"/>
              <a:sym typeface="Montserrat"/>
            </a:endParaRPr>
          </a:p>
          <a:p>
            <a:pPr indent="-317500" lvl="1" marL="914400" rtl="0">
              <a:spcBef>
                <a:spcPts val="0"/>
              </a:spcBef>
              <a:spcAft>
                <a:spcPts val="0"/>
              </a:spcAft>
              <a:buClr>
                <a:srgbClr val="EFEFEF"/>
              </a:buClr>
              <a:buSzPts val="1400"/>
              <a:buFont typeface="Montserrat"/>
              <a:buChar char="○"/>
            </a:pPr>
            <a:r>
              <a:rPr lang="en">
                <a:solidFill>
                  <a:srgbClr val="EFEFEF"/>
                </a:solidFill>
                <a:latin typeface="Montserrat"/>
                <a:ea typeface="Montserrat"/>
                <a:cs typeface="Montserrat"/>
                <a:sym typeface="Montserrat"/>
              </a:rPr>
              <a:t>Has white hair, no teeth, &amp; quite ugly</a:t>
            </a:r>
            <a:endParaRPr>
              <a:solidFill>
                <a:srgbClr val="EFEFEF"/>
              </a:solidFill>
              <a:latin typeface="Montserrat"/>
              <a:ea typeface="Montserrat"/>
              <a:cs typeface="Montserrat"/>
              <a:sym typeface="Montserrat"/>
            </a:endParaRPr>
          </a:p>
          <a:p>
            <a:pPr indent="0" lvl="0" marL="914400">
              <a:spcBef>
                <a:spcPts val="1600"/>
              </a:spcBef>
              <a:spcAft>
                <a:spcPts val="1600"/>
              </a:spcAft>
              <a:buNone/>
            </a:pPr>
            <a:r>
              <a:t/>
            </a:r>
            <a:endParaRPr/>
          </a:p>
        </p:txBody>
      </p:sp>
      <p:pic>
        <p:nvPicPr>
          <p:cNvPr descr="Image result for catholicism" id="147" name="Shape 147"/>
          <p:cNvPicPr preferRelativeResize="0"/>
          <p:nvPr/>
        </p:nvPicPr>
        <p:blipFill>
          <a:blip r:embed="rId3">
            <a:alphaModFix/>
          </a:blip>
          <a:stretch>
            <a:fillRect/>
          </a:stretch>
        </p:blipFill>
        <p:spPr>
          <a:xfrm>
            <a:off x="5723450" y="1360625"/>
            <a:ext cx="3028950" cy="1514475"/>
          </a:xfrm>
          <a:prstGeom prst="rect">
            <a:avLst/>
          </a:prstGeom>
          <a:noFill/>
          <a:ln>
            <a:noFill/>
          </a:ln>
        </p:spPr>
      </p:pic>
      <p:pic>
        <p:nvPicPr>
          <p:cNvPr descr="Image result for catholicism" id="148" name="Shape 148"/>
          <p:cNvPicPr preferRelativeResize="0"/>
          <p:nvPr/>
        </p:nvPicPr>
        <p:blipFill>
          <a:blip r:embed="rId4">
            <a:alphaModFix/>
          </a:blip>
          <a:stretch>
            <a:fillRect/>
          </a:stretch>
        </p:blipFill>
        <p:spPr>
          <a:xfrm>
            <a:off x="5723450" y="3155675"/>
            <a:ext cx="3028951" cy="1514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1620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FF0000"/>
                </a:solidFill>
                <a:latin typeface="Amatic SC"/>
                <a:ea typeface="Amatic SC"/>
                <a:cs typeface="Amatic SC"/>
                <a:sym typeface="Amatic SC"/>
              </a:rPr>
              <a:t>Thesis 4: The Monster Dwells on the Gates Of Difference</a:t>
            </a:r>
            <a:endParaRPr b="1" sz="4800">
              <a:solidFill>
                <a:srgbClr val="FF0000"/>
              </a:solidFill>
              <a:latin typeface="Amatic SC"/>
              <a:ea typeface="Amatic SC"/>
              <a:cs typeface="Amatic SC"/>
              <a:sym typeface="Amatic SC"/>
            </a:endParaRPr>
          </a:p>
        </p:txBody>
      </p:sp>
      <p:sp>
        <p:nvSpPr>
          <p:cNvPr id="154" name="Shape 154"/>
          <p:cNvSpPr txBox="1"/>
          <p:nvPr>
            <p:ph idx="1" type="body"/>
          </p:nvPr>
        </p:nvSpPr>
        <p:spPr>
          <a:xfrm>
            <a:off x="311700" y="17768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FFFFFF"/>
                </a:solidFill>
                <a:latin typeface="Montserrat"/>
                <a:ea typeface="Montserrat"/>
                <a:cs typeface="Montserrat"/>
                <a:sym typeface="Montserrat"/>
              </a:rPr>
              <a:t>This thesis talks about the “difference made flesh” whether it has to do with cultural, ethical, religious, or other differences. The monster is then stemmed from these differences in an exaggerated form. </a:t>
            </a:r>
            <a:endParaRPr b="1" sz="1400">
              <a:solidFill>
                <a:srgbClr val="FFFFFF"/>
              </a:solidFill>
              <a:latin typeface="Montserrat"/>
              <a:ea typeface="Montserrat"/>
              <a:cs typeface="Montserrat"/>
              <a:sym typeface="Montserrat"/>
            </a:endParaRPr>
          </a:p>
          <a:p>
            <a:pPr indent="0" lvl="0" marL="0" rtl="0" algn="ctr">
              <a:spcBef>
                <a:spcPts val="1600"/>
              </a:spcBef>
              <a:spcAft>
                <a:spcPts val="0"/>
              </a:spcAft>
              <a:buNone/>
            </a:pPr>
            <a:r>
              <a:rPr lang="en" sz="1400">
                <a:solidFill>
                  <a:srgbClr val="FFFFFF"/>
                </a:solidFill>
                <a:latin typeface="Montserrat"/>
                <a:ea typeface="Montserrat"/>
                <a:cs typeface="Montserrat"/>
                <a:sym typeface="Montserrat"/>
              </a:rPr>
              <a:t>The banshee relates to this idea due to the fact that keeners were considered different </a:t>
            </a:r>
            <a:r>
              <a:rPr lang="en" sz="1400">
                <a:solidFill>
                  <a:srgbClr val="FFFFFF"/>
                </a:solidFill>
                <a:latin typeface="Montserrat"/>
                <a:ea typeface="Montserrat"/>
                <a:cs typeface="Montserrat"/>
                <a:sym typeface="Montserrat"/>
              </a:rPr>
              <a:t>compared</a:t>
            </a:r>
            <a:r>
              <a:rPr lang="en" sz="1400">
                <a:solidFill>
                  <a:srgbClr val="FFFFFF"/>
                </a:solidFill>
                <a:latin typeface="Montserrat"/>
                <a:ea typeface="Montserrat"/>
                <a:cs typeface="Montserrat"/>
                <a:sym typeface="Montserrat"/>
              </a:rPr>
              <a:t> to the normal scottish/irish woman:</a:t>
            </a:r>
            <a:endParaRPr sz="1400">
              <a:solidFill>
                <a:srgbClr val="FFFFFF"/>
              </a:solidFill>
              <a:latin typeface="Montserrat"/>
              <a:ea typeface="Montserrat"/>
              <a:cs typeface="Montserrat"/>
              <a:sym typeface="Montserrat"/>
            </a:endParaRPr>
          </a:p>
          <a:p>
            <a:pPr indent="-317500" lvl="0" marL="457200" rtl="0" algn="l">
              <a:spcBef>
                <a:spcPts val="16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They were rejected in </a:t>
            </a:r>
            <a:r>
              <a:rPr lang="en" sz="1400">
                <a:solidFill>
                  <a:srgbClr val="FFFFFF"/>
                </a:solidFill>
                <a:latin typeface="Montserrat"/>
                <a:ea typeface="Montserrat"/>
                <a:cs typeface="Montserrat"/>
                <a:sym typeface="Montserrat"/>
              </a:rPr>
              <a:t>society</a:t>
            </a:r>
            <a:r>
              <a:rPr lang="en" sz="1400">
                <a:solidFill>
                  <a:srgbClr val="FFFFFF"/>
                </a:solidFill>
                <a:latin typeface="Montserrat"/>
                <a:ea typeface="Montserrat"/>
                <a:cs typeface="Montserrat"/>
                <a:sym typeface="Montserrat"/>
              </a:rPr>
              <a:t> due to their occupation and how they were paid, their </a:t>
            </a:r>
            <a:r>
              <a:rPr lang="en" sz="1400">
                <a:solidFill>
                  <a:srgbClr val="FFFFFF"/>
                </a:solidFill>
                <a:latin typeface="Montserrat"/>
                <a:ea typeface="Montserrat"/>
                <a:cs typeface="Montserrat"/>
                <a:sym typeface="Montserrat"/>
              </a:rPr>
              <a:t>alcoholism</a:t>
            </a:r>
            <a:r>
              <a:rPr lang="en" sz="1400">
                <a:solidFill>
                  <a:srgbClr val="FFFFFF"/>
                </a:solidFill>
                <a:latin typeface="Montserrat"/>
                <a:ea typeface="Montserrat"/>
                <a:cs typeface="Montserrat"/>
                <a:sym typeface="Montserrat"/>
              </a:rPr>
              <a:t> made them even more abject in the eyes of others.</a:t>
            </a:r>
            <a:endParaRPr sz="1400">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They were also rejected by the church, who had a very </a:t>
            </a:r>
            <a:r>
              <a:rPr lang="en" sz="1400">
                <a:solidFill>
                  <a:srgbClr val="FFFFFF"/>
                </a:solidFill>
                <a:latin typeface="Montserrat"/>
                <a:ea typeface="Montserrat"/>
                <a:cs typeface="Montserrat"/>
                <a:sym typeface="Montserrat"/>
              </a:rPr>
              <a:t>influential</a:t>
            </a:r>
            <a:r>
              <a:rPr lang="en" sz="1400">
                <a:solidFill>
                  <a:srgbClr val="FFFFFF"/>
                </a:solidFill>
                <a:latin typeface="Montserrat"/>
                <a:ea typeface="Montserrat"/>
                <a:cs typeface="Montserrat"/>
                <a:sym typeface="Montserrat"/>
              </a:rPr>
              <a:t> role during this time period, making the keeners an even bigger pariah in </a:t>
            </a:r>
            <a:r>
              <a:rPr lang="en" sz="1400">
                <a:solidFill>
                  <a:srgbClr val="FFFFFF"/>
                </a:solidFill>
                <a:latin typeface="Montserrat"/>
                <a:ea typeface="Montserrat"/>
                <a:cs typeface="Montserrat"/>
                <a:sym typeface="Montserrat"/>
              </a:rPr>
              <a:t>society</a:t>
            </a:r>
            <a:r>
              <a:rPr lang="en" sz="1400">
                <a:solidFill>
                  <a:srgbClr val="FFFFFF"/>
                </a:solidFill>
                <a:latin typeface="Montserrat"/>
                <a:ea typeface="Montserrat"/>
                <a:cs typeface="Montserrat"/>
                <a:sym typeface="Montserrat"/>
              </a:rPr>
              <a:t>. </a:t>
            </a:r>
            <a:endParaRPr sz="1400">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Amatic SC"/>
              <a:buChar char="●"/>
            </a:pPr>
            <a:r>
              <a:rPr lang="en" sz="1400">
                <a:solidFill>
                  <a:srgbClr val="FFFFFF"/>
                </a:solidFill>
                <a:latin typeface="Montserrat"/>
                <a:ea typeface="Montserrat"/>
                <a:cs typeface="Montserrat"/>
                <a:sym typeface="Montserrat"/>
              </a:rPr>
              <a:t>These differences thus became exaggerated into the banshee.  </a:t>
            </a:r>
            <a:endParaRPr sz="1400">
              <a:solidFill>
                <a:srgbClr val="FFFFFF"/>
              </a:solidFill>
              <a:latin typeface="Montserrat"/>
              <a:ea typeface="Montserrat"/>
              <a:cs typeface="Montserrat"/>
              <a:sym typeface="Montserrat"/>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84750"/>
            <a:ext cx="8752200" cy="652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FF0000"/>
                </a:solidFill>
                <a:latin typeface="Amatic SC"/>
                <a:ea typeface="Amatic SC"/>
                <a:cs typeface="Amatic SC"/>
                <a:sym typeface="Amatic SC"/>
              </a:rPr>
              <a:t>Thesis 5: The Monster Polices the Borders of the Possible</a:t>
            </a:r>
            <a:r>
              <a:rPr lang="en" sz="4800"/>
              <a:t>  </a:t>
            </a:r>
            <a:endParaRPr sz="4800"/>
          </a:p>
        </p:txBody>
      </p:sp>
      <p:sp>
        <p:nvSpPr>
          <p:cNvPr id="160" name="Shape 160"/>
          <p:cNvSpPr txBox="1"/>
          <p:nvPr>
            <p:ph idx="1" type="body"/>
          </p:nvPr>
        </p:nvSpPr>
        <p:spPr>
          <a:xfrm>
            <a:off x="193575" y="1603500"/>
            <a:ext cx="5821200" cy="295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FFFFFF"/>
                </a:solidFill>
                <a:latin typeface="Montserrat"/>
                <a:ea typeface="Montserrat"/>
                <a:cs typeface="Montserrat"/>
                <a:sym typeface="Montserrat"/>
              </a:rPr>
              <a:t>This thesis talks about how the monster</a:t>
            </a:r>
            <a:r>
              <a:rPr b="1" lang="en" sz="1400">
                <a:solidFill>
                  <a:srgbClr val="FFFFFF"/>
                </a:solidFill>
                <a:latin typeface="Montserrat"/>
                <a:ea typeface="Montserrat"/>
                <a:cs typeface="Montserrat"/>
                <a:sym typeface="Montserrat"/>
              </a:rPr>
              <a:t> prevents mobility (moral conservatism) and warns against taboos.</a:t>
            </a:r>
            <a:endParaRPr b="1" sz="1400">
              <a:solidFill>
                <a:srgbClr val="FFFFFF"/>
              </a:solidFill>
              <a:latin typeface="Montserrat"/>
              <a:ea typeface="Montserrat"/>
              <a:cs typeface="Montserrat"/>
              <a:sym typeface="Montserrat"/>
            </a:endParaRPr>
          </a:p>
          <a:p>
            <a:pPr indent="0" lvl="0" marL="0" rtl="0" algn="ctr">
              <a:spcBef>
                <a:spcPts val="1600"/>
              </a:spcBef>
              <a:spcAft>
                <a:spcPts val="0"/>
              </a:spcAft>
              <a:buNone/>
            </a:pPr>
            <a:r>
              <a:rPr lang="en" sz="1400">
                <a:solidFill>
                  <a:srgbClr val="FFFFFF"/>
                </a:solidFill>
                <a:latin typeface="Montserrat"/>
                <a:ea typeface="Montserrat"/>
                <a:cs typeface="Montserrat"/>
                <a:sym typeface="Montserrat"/>
              </a:rPr>
              <a:t>The </a:t>
            </a:r>
            <a:r>
              <a:rPr lang="en" sz="1400">
                <a:solidFill>
                  <a:srgbClr val="FFFFFF"/>
                </a:solidFill>
                <a:latin typeface="Montserrat"/>
                <a:ea typeface="Montserrat"/>
                <a:cs typeface="Montserrat"/>
                <a:sym typeface="Montserrat"/>
              </a:rPr>
              <a:t>Banshee relates to this thesis because they were outcasts and seen as sinners. They were essentially shunned from society.</a:t>
            </a:r>
            <a:endParaRPr sz="1400">
              <a:solidFill>
                <a:srgbClr val="FFFFFF"/>
              </a:solidFill>
              <a:latin typeface="Montserrat"/>
              <a:ea typeface="Montserrat"/>
              <a:cs typeface="Montserrat"/>
              <a:sym typeface="Montserrat"/>
            </a:endParaRPr>
          </a:p>
          <a:p>
            <a:pPr indent="-317500" lvl="0" marL="457200" rtl="0" algn="just">
              <a:spcBef>
                <a:spcPts val="16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Banshees were women who drank excessively, so if you were a woman and drank to much you would be shunned (moral conservatism).</a:t>
            </a:r>
            <a:endParaRPr sz="1400">
              <a:solidFill>
                <a:srgbClr val="FFFFFF"/>
              </a:solidFill>
              <a:latin typeface="Montserrat"/>
              <a:ea typeface="Montserrat"/>
              <a:cs typeface="Montserrat"/>
              <a:sym typeface="Montserrat"/>
            </a:endParaRPr>
          </a:p>
          <a:p>
            <a:pPr indent="-317500" lvl="0" marL="457200" algn="just">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It was seen as taboo for women to drink, so if you wanted to have a good reputation it was better for you not to drink or else you would be looked down upon or WORSE turn into a Banshee (warns against taboos).</a:t>
            </a:r>
            <a:endParaRPr sz="1400">
              <a:solidFill>
                <a:srgbClr val="FFFFFF"/>
              </a:solidFill>
              <a:latin typeface="Montserrat"/>
              <a:ea typeface="Montserrat"/>
              <a:cs typeface="Montserrat"/>
              <a:sym typeface="Montserrat"/>
            </a:endParaRPr>
          </a:p>
        </p:txBody>
      </p:sp>
      <p:pic>
        <p:nvPicPr>
          <p:cNvPr descr="Image result for banshee" id="161" name="Shape 161"/>
          <p:cNvPicPr preferRelativeResize="0"/>
          <p:nvPr/>
        </p:nvPicPr>
        <p:blipFill>
          <a:blip r:embed="rId3">
            <a:alphaModFix/>
          </a:blip>
          <a:stretch>
            <a:fillRect/>
          </a:stretch>
        </p:blipFill>
        <p:spPr>
          <a:xfrm>
            <a:off x="6301020" y="1281775"/>
            <a:ext cx="242058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311700" y="41997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FF0000"/>
                </a:solidFill>
                <a:latin typeface="Amatic SC"/>
                <a:ea typeface="Amatic SC"/>
                <a:cs typeface="Amatic SC"/>
                <a:sym typeface="Amatic SC"/>
              </a:rPr>
              <a:t>Time for</a:t>
            </a:r>
            <a:r>
              <a:rPr lang="en" sz="4800" u="sng">
                <a:solidFill>
                  <a:schemeClr val="hlink"/>
                </a:solidFill>
                <a:latin typeface="Amatic SC"/>
                <a:ea typeface="Amatic SC"/>
                <a:cs typeface="Amatic SC"/>
                <a:sym typeface="Amatic SC"/>
                <a:hlinkClick r:id="rId3"/>
              </a:rPr>
              <a:t> Kahoot!</a:t>
            </a:r>
            <a:endParaRPr sz="4800">
              <a:solidFill>
                <a:srgbClr val="FF0000"/>
              </a:solidFill>
              <a:latin typeface="Amatic SC"/>
              <a:ea typeface="Amatic SC"/>
              <a:cs typeface="Amatic SC"/>
              <a:sym typeface="Amatic SC"/>
            </a:endParaRPr>
          </a:p>
        </p:txBody>
      </p:sp>
      <p:sp>
        <p:nvSpPr>
          <p:cNvPr id="167" name="Shape 167"/>
          <p:cNvSpPr txBox="1"/>
          <p:nvPr>
            <p:ph idx="1" type="body"/>
          </p:nvPr>
        </p:nvSpPr>
        <p:spPr>
          <a:xfrm>
            <a:off x="311700" y="12823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EFEFEF"/>
                </a:solidFill>
                <a:latin typeface="Montserrat"/>
                <a:ea typeface="Montserrat"/>
                <a:cs typeface="Montserrat"/>
                <a:sym typeface="Montserrat"/>
              </a:rPr>
              <a:t>We will have 10 questions and the top 3 winners will get CANDY!! </a:t>
            </a:r>
            <a:endParaRPr sz="2400">
              <a:solidFill>
                <a:srgbClr val="EFEFEF"/>
              </a:solidFill>
              <a:latin typeface="Montserrat"/>
              <a:ea typeface="Montserrat"/>
              <a:cs typeface="Montserrat"/>
              <a:sym typeface="Montserrat"/>
            </a:endParaRPr>
          </a:p>
          <a:p>
            <a:pPr indent="0" lvl="0" marL="0" algn="ctr">
              <a:spcBef>
                <a:spcPts val="1600"/>
              </a:spcBef>
              <a:spcAft>
                <a:spcPts val="0"/>
              </a:spcAft>
              <a:buNone/>
            </a:pPr>
            <a:r>
              <a:t/>
            </a:r>
            <a:endParaRPr sz="2400">
              <a:solidFill>
                <a:srgbClr val="EFEFEF"/>
              </a:solidFill>
              <a:latin typeface="Montserrat"/>
              <a:ea typeface="Montserrat"/>
              <a:cs typeface="Montserrat"/>
              <a:sym typeface="Montserrat"/>
            </a:endParaRPr>
          </a:p>
          <a:p>
            <a:pPr indent="0" lvl="0" marL="0">
              <a:spcBef>
                <a:spcPts val="1600"/>
              </a:spcBef>
              <a:spcAft>
                <a:spcPts val="1600"/>
              </a:spcAft>
              <a:buNone/>
            </a:pPr>
            <a:r>
              <a:t/>
            </a:r>
            <a:endParaRPr sz="2400">
              <a:solidFill>
                <a:srgbClr val="EFEFEF"/>
              </a:solidFill>
            </a:endParaRPr>
          </a:p>
        </p:txBody>
      </p:sp>
      <p:pic>
        <p:nvPicPr>
          <p:cNvPr descr="Image result for candy pictures" id="168" name="Shape 168"/>
          <p:cNvPicPr preferRelativeResize="0"/>
          <p:nvPr/>
        </p:nvPicPr>
        <p:blipFill>
          <a:blip r:embed="rId4">
            <a:alphaModFix/>
          </a:blip>
          <a:stretch>
            <a:fillRect/>
          </a:stretch>
        </p:blipFill>
        <p:spPr>
          <a:xfrm>
            <a:off x="3125125" y="2524825"/>
            <a:ext cx="2893750" cy="209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1" name="Shape 71"/>
        <p:cNvGrpSpPr/>
        <p:nvPr/>
      </p:nvGrpSpPr>
      <p:grpSpPr>
        <a:xfrm>
          <a:off x="0" y="0"/>
          <a:ext cx="0" cy="0"/>
          <a:chOff x="0" y="0"/>
          <a:chExt cx="0" cy="0"/>
        </a:xfrm>
      </p:grpSpPr>
      <p:sp>
        <p:nvSpPr>
          <p:cNvPr id="72" name="Shape 72"/>
          <p:cNvSpPr txBox="1"/>
          <p:nvPr>
            <p:ph type="ctrTitle"/>
          </p:nvPr>
        </p:nvSpPr>
        <p:spPr>
          <a:xfrm>
            <a:off x="361400" y="186350"/>
            <a:ext cx="8520600" cy="10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0000"/>
                </a:solidFill>
                <a:latin typeface="Amatic SC"/>
                <a:ea typeface="Amatic SC"/>
                <a:cs typeface="Amatic SC"/>
                <a:sym typeface="Amatic SC"/>
              </a:rPr>
              <a:t>Movie trailer </a:t>
            </a:r>
            <a:endParaRPr>
              <a:solidFill>
                <a:srgbClr val="FF0000"/>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6" name="Shape 76"/>
        <p:cNvGrpSpPr/>
        <p:nvPr/>
      </p:nvGrpSpPr>
      <p:grpSpPr>
        <a:xfrm>
          <a:off x="0" y="0"/>
          <a:ext cx="0" cy="0"/>
          <a:chOff x="0" y="0"/>
          <a:chExt cx="0" cy="0"/>
        </a:xfrm>
      </p:grpSpPr>
      <p:sp>
        <p:nvSpPr>
          <p:cNvPr id="77" name="Shape 77"/>
          <p:cNvSpPr txBox="1"/>
          <p:nvPr>
            <p:ph type="title"/>
          </p:nvPr>
        </p:nvSpPr>
        <p:spPr>
          <a:xfrm>
            <a:off x="91975" y="3598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FF0000"/>
                </a:solidFill>
                <a:latin typeface="Amatic SC"/>
                <a:ea typeface="Amatic SC"/>
                <a:cs typeface="Amatic SC"/>
                <a:sym typeface="Amatic SC"/>
              </a:rPr>
              <a:t>Origins</a:t>
            </a:r>
            <a:r>
              <a:rPr lang="en" sz="4800">
                <a:solidFill>
                  <a:srgbClr val="FF0000"/>
                </a:solidFill>
                <a:latin typeface="Amatic SC"/>
                <a:ea typeface="Amatic SC"/>
                <a:cs typeface="Amatic SC"/>
                <a:sym typeface="Amatic SC"/>
              </a:rPr>
              <a:t> of the Banshee</a:t>
            </a:r>
            <a:endParaRPr sz="4800">
              <a:solidFill>
                <a:srgbClr val="FF0000"/>
              </a:solidFill>
              <a:latin typeface="Amatic SC"/>
              <a:ea typeface="Amatic SC"/>
              <a:cs typeface="Amatic SC"/>
              <a:sym typeface="Amatic SC"/>
            </a:endParaRPr>
          </a:p>
        </p:txBody>
      </p:sp>
      <p:sp>
        <p:nvSpPr>
          <p:cNvPr id="78" name="Shape 78"/>
          <p:cNvSpPr txBox="1"/>
          <p:nvPr>
            <p:ph idx="1" type="body"/>
          </p:nvPr>
        </p:nvSpPr>
        <p:spPr>
          <a:xfrm>
            <a:off x="311700" y="1301550"/>
            <a:ext cx="5676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Aka the “supernatural death messenger”</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Other names include: Bean-Sidhe, Badhbh, Keening Woman, &amp; Washer Woman</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Don’t cause death, simply warn that it is coming</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Screams known as “caoine”</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Is a female monster</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Has an Irish and Scottish origin</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First legends can be traced back to the 8th century </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If a Banshee is seen, it’ll disappear into mist</a:t>
            </a:r>
            <a:endParaRPr sz="1400">
              <a:solidFill>
                <a:srgbClr val="FFFFFF"/>
              </a:solidFill>
              <a:latin typeface="Montserrat"/>
              <a:ea typeface="Montserrat"/>
              <a:cs typeface="Montserrat"/>
              <a:sym typeface="Montserrat"/>
            </a:endParaRPr>
          </a:p>
          <a:p>
            <a:pPr indent="-317500" lvl="0" marL="457200" rtl="0" algn="just">
              <a:lnSpc>
                <a:spcPct val="150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Possibly called a Banshee because these women were </a:t>
            </a:r>
            <a:r>
              <a:rPr i="1" lang="en" sz="1400">
                <a:solidFill>
                  <a:srgbClr val="FFFFFF"/>
                </a:solidFill>
                <a:latin typeface="Montserrat"/>
                <a:ea typeface="Montserrat"/>
                <a:cs typeface="Montserrat"/>
                <a:sym typeface="Montserrat"/>
              </a:rPr>
              <a:t>“</a:t>
            </a:r>
            <a:r>
              <a:rPr i="1" lang="en" sz="1400">
                <a:solidFill>
                  <a:srgbClr val="FFFFFF"/>
                </a:solidFill>
                <a:latin typeface="Montserrat"/>
                <a:ea typeface="Montserrat"/>
                <a:cs typeface="Montserrat"/>
                <a:sym typeface="Montserrat"/>
              </a:rPr>
              <a:t>banished”</a:t>
            </a:r>
            <a:r>
              <a:rPr i="1" lang="en" sz="1400">
                <a:solidFill>
                  <a:srgbClr val="FFFFFF"/>
                </a:solidFill>
                <a:latin typeface="Montserrat"/>
                <a:ea typeface="Montserrat"/>
                <a:cs typeface="Montserrat"/>
                <a:sym typeface="Montserrat"/>
              </a:rPr>
              <a:t> </a:t>
            </a:r>
            <a:endParaRPr i="1" sz="1400">
              <a:solidFill>
                <a:srgbClr val="FFFFFF"/>
              </a:solidFill>
              <a:latin typeface="Montserrat"/>
              <a:ea typeface="Montserrat"/>
              <a:cs typeface="Montserrat"/>
              <a:sym typeface="Montserrat"/>
            </a:endParaRPr>
          </a:p>
          <a:p>
            <a:pPr indent="0" lvl="0" marL="0" rtl="0">
              <a:spcBef>
                <a:spcPts val="1600"/>
              </a:spcBef>
              <a:spcAft>
                <a:spcPts val="1600"/>
              </a:spcAft>
              <a:buNone/>
            </a:pPr>
            <a:r>
              <a:t/>
            </a:r>
            <a:endParaRPr sz="1600"/>
          </a:p>
        </p:txBody>
      </p:sp>
      <p:pic>
        <p:nvPicPr>
          <p:cNvPr descr="Image result for banshee" id="79" name="Shape 79"/>
          <p:cNvPicPr preferRelativeResize="0"/>
          <p:nvPr/>
        </p:nvPicPr>
        <p:blipFill>
          <a:blip r:embed="rId3">
            <a:alphaModFix/>
          </a:blip>
          <a:stretch>
            <a:fillRect/>
          </a:stretch>
        </p:blipFill>
        <p:spPr>
          <a:xfrm>
            <a:off x="6277350" y="1301550"/>
            <a:ext cx="2537269" cy="3416400"/>
          </a:xfrm>
          <a:prstGeom prst="rect">
            <a:avLst/>
          </a:prstGeom>
          <a:noFill/>
          <a:ln>
            <a:noFill/>
          </a:ln>
          <a:effectLst>
            <a:outerShdw blurRad="57150" rotWithShape="0" algn="bl" dir="5400000" dist="19050">
              <a:srgbClr val="000000">
                <a:alpha val="4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886200" y="1366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FF0000"/>
                </a:solidFill>
                <a:latin typeface="Amatic SC"/>
                <a:ea typeface="Amatic SC"/>
                <a:cs typeface="Amatic SC"/>
                <a:sym typeface="Amatic SC"/>
              </a:rPr>
              <a:t>Banshee Appearance</a:t>
            </a:r>
            <a:endParaRPr b="1" sz="4800">
              <a:solidFill>
                <a:srgbClr val="FF0000"/>
              </a:solidFill>
              <a:latin typeface="Amatic SC"/>
              <a:ea typeface="Amatic SC"/>
              <a:cs typeface="Amatic SC"/>
              <a:sym typeface="Amatic SC"/>
            </a:endParaRPr>
          </a:p>
        </p:txBody>
      </p:sp>
      <p:sp>
        <p:nvSpPr>
          <p:cNvPr id="85" name="Shape 85"/>
          <p:cNvSpPr txBox="1"/>
          <p:nvPr>
            <p:ph idx="1" type="body"/>
          </p:nvPr>
        </p:nvSpPr>
        <p:spPr>
          <a:xfrm>
            <a:off x="160050" y="1138700"/>
            <a:ext cx="6350100" cy="3905400"/>
          </a:xfrm>
          <a:prstGeom prst="rect">
            <a:avLst/>
          </a:prstGeom>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Said to have a few different appearances.</a:t>
            </a:r>
            <a:endParaRPr sz="1400">
              <a:solidFill>
                <a:srgbClr val="EFEFEF"/>
              </a:solidFill>
              <a:latin typeface="Montserrat"/>
              <a:ea typeface="Montserrat"/>
              <a:cs typeface="Montserrat"/>
              <a:sym typeface="Montserrat"/>
            </a:endParaRPr>
          </a:p>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Can be a woman with very long hair, usually white, red, or silver.</a:t>
            </a:r>
            <a:endParaRPr sz="1400">
              <a:solidFill>
                <a:srgbClr val="EFEFEF"/>
              </a:solidFill>
              <a:latin typeface="Montserrat"/>
              <a:ea typeface="Montserrat"/>
              <a:cs typeface="Montserrat"/>
              <a:sym typeface="Montserrat"/>
            </a:endParaRPr>
          </a:p>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Wears a dress or robe, sometimes torn up.</a:t>
            </a:r>
            <a:endParaRPr sz="1400">
              <a:solidFill>
                <a:srgbClr val="EFEFEF"/>
              </a:solidFill>
              <a:latin typeface="Montserrat"/>
              <a:ea typeface="Montserrat"/>
              <a:cs typeface="Montserrat"/>
              <a:sym typeface="Montserrat"/>
            </a:endParaRPr>
          </a:p>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Many legends have her with red eyes and constantly crying.</a:t>
            </a:r>
            <a:endParaRPr sz="1400">
              <a:solidFill>
                <a:srgbClr val="EFEFEF"/>
              </a:solidFill>
              <a:latin typeface="Montserrat"/>
              <a:ea typeface="Montserrat"/>
              <a:cs typeface="Montserrat"/>
              <a:sym typeface="Montserrat"/>
            </a:endParaRPr>
          </a:p>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Can appear as a beautiful young woman, an ugly old hag with physical defects (like bad teeth and one nostril), and sometimes headless &amp; naked carrying a bucket of blood.</a:t>
            </a:r>
            <a:endParaRPr sz="1400">
              <a:solidFill>
                <a:srgbClr val="EFEFEF"/>
              </a:solidFill>
              <a:latin typeface="Montserrat"/>
              <a:ea typeface="Montserrat"/>
              <a:cs typeface="Montserrat"/>
              <a:sym typeface="Montserrat"/>
            </a:endParaRPr>
          </a:p>
          <a:p>
            <a:pPr indent="-317500" lvl="0" marL="457200" rtl="0" algn="just">
              <a:lnSpc>
                <a:spcPct val="20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Sometimes takes the form of a black crow.</a:t>
            </a:r>
            <a:endParaRPr sz="1400">
              <a:solidFill>
                <a:srgbClr val="EFEFEF"/>
              </a:solidFill>
              <a:latin typeface="Montserrat"/>
              <a:ea typeface="Montserrat"/>
              <a:cs typeface="Montserrat"/>
              <a:sym typeface="Montserrat"/>
            </a:endParaRPr>
          </a:p>
        </p:txBody>
      </p:sp>
      <p:pic>
        <p:nvPicPr>
          <p:cNvPr id="86" name="Shape 86"/>
          <p:cNvPicPr preferRelativeResize="0"/>
          <p:nvPr/>
        </p:nvPicPr>
        <p:blipFill>
          <a:blip r:embed="rId3">
            <a:alphaModFix/>
          </a:blip>
          <a:stretch>
            <a:fillRect/>
          </a:stretch>
        </p:blipFill>
        <p:spPr>
          <a:xfrm>
            <a:off x="6974988" y="3209550"/>
            <a:ext cx="1316120" cy="1754827"/>
          </a:xfrm>
          <a:prstGeom prst="rect">
            <a:avLst/>
          </a:prstGeom>
          <a:noFill/>
          <a:ln>
            <a:noFill/>
          </a:ln>
        </p:spPr>
      </p:pic>
      <p:pic>
        <p:nvPicPr>
          <p:cNvPr descr="Related image" id="87" name="Shape 87"/>
          <p:cNvPicPr preferRelativeResize="0"/>
          <p:nvPr/>
        </p:nvPicPr>
        <p:blipFill>
          <a:blip r:embed="rId4">
            <a:alphaModFix/>
          </a:blip>
          <a:stretch>
            <a:fillRect/>
          </a:stretch>
        </p:blipFill>
        <p:spPr>
          <a:xfrm>
            <a:off x="6634400" y="1793200"/>
            <a:ext cx="1889659" cy="1195800"/>
          </a:xfrm>
          <a:prstGeom prst="rect">
            <a:avLst/>
          </a:prstGeom>
          <a:noFill/>
          <a:ln>
            <a:noFill/>
          </a:ln>
        </p:spPr>
      </p:pic>
      <p:pic>
        <p:nvPicPr>
          <p:cNvPr descr="Image result for headless banshee" id="88" name="Shape 88"/>
          <p:cNvPicPr preferRelativeResize="0"/>
          <p:nvPr/>
        </p:nvPicPr>
        <p:blipFill>
          <a:blip r:embed="rId5">
            <a:alphaModFix/>
          </a:blip>
          <a:stretch>
            <a:fillRect/>
          </a:stretch>
        </p:blipFill>
        <p:spPr>
          <a:xfrm>
            <a:off x="6634400" y="327150"/>
            <a:ext cx="1889650" cy="11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211825" y="2622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0000"/>
                </a:solidFill>
                <a:latin typeface="Amatic SC"/>
                <a:ea typeface="Amatic SC"/>
                <a:cs typeface="Amatic SC"/>
                <a:sym typeface="Amatic SC"/>
              </a:rPr>
              <a:t>Cultural Background: Scottish</a:t>
            </a:r>
            <a:endParaRPr b="1" sz="4800">
              <a:solidFill>
                <a:srgbClr val="FF0000"/>
              </a:solidFill>
              <a:latin typeface="Amatic SC"/>
              <a:ea typeface="Amatic SC"/>
              <a:cs typeface="Amatic SC"/>
              <a:sym typeface="Amatic SC"/>
            </a:endParaRPr>
          </a:p>
        </p:txBody>
      </p:sp>
      <p:sp>
        <p:nvSpPr>
          <p:cNvPr id="94" name="Shape 94"/>
          <p:cNvSpPr txBox="1"/>
          <p:nvPr>
            <p:ph idx="1" type="body"/>
          </p:nvPr>
        </p:nvSpPr>
        <p:spPr>
          <a:xfrm>
            <a:off x="336550" y="1065500"/>
            <a:ext cx="7875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chemeClr val="lt1"/>
                </a:solidFill>
                <a:latin typeface="Montserrat"/>
                <a:ea typeface="Montserrat"/>
                <a:cs typeface="Montserrat"/>
                <a:sym typeface="Montserrat"/>
              </a:rPr>
              <a:t>Appearance:</a:t>
            </a:r>
            <a:endParaRPr sz="1400">
              <a:solidFill>
                <a:schemeClr val="lt1"/>
              </a:solidFill>
              <a:latin typeface="Montserrat"/>
              <a:ea typeface="Montserrat"/>
              <a:cs typeface="Montserrat"/>
              <a:sym typeface="Montserrat"/>
            </a:endParaRPr>
          </a:p>
          <a:p>
            <a:pPr indent="-317500" lvl="0" marL="457200" rtl="0" algn="just">
              <a:lnSpc>
                <a:spcPct val="150000"/>
              </a:lnSpc>
              <a:spcBef>
                <a:spcPts val="160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On the Isle of Skye the bean nighe was said to have a squat figure resembling a "small pitiful child".</a:t>
            </a:r>
            <a:endParaRPr sz="1400">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On the Isles of Mull and Tiree she was said to have unusually long breasts that interfere with her washing so she throws them over her shoulders and lets them hang down her back.</a:t>
            </a:r>
            <a:endParaRPr sz="14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4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400">
                <a:solidFill>
                  <a:schemeClr val="lt1"/>
                </a:solidFill>
                <a:latin typeface="Montserrat"/>
                <a:ea typeface="Montserrat"/>
                <a:cs typeface="Montserrat"/>
                <a:sym typeface="Montserrat"/>
              </a:rPr>
              <a:t>Legends:</a:t>
            </a:r>
            <a:endParaRPr sz="1400">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 If a person catches her she will reveal to him his ultimate fate. She answers all his questions but he must also truthfully answer her’s in return. If however the bean nighe sees him first then he will lose the use of his limbs.</a:t>
            </a:r>
            <a:endParaRPr sz="1400">
              <a:solidFill>
                <a:schemeClr val="lt1"/>
              </a:solidFill>
              <a:latin typeface="Montserrat"/>
              <a:ea typeface="Montserrat"/>
              <a:cs typeface="Montserrat"/>
              <a:sym typeface="Montserrat"/>
            </a:endParaRPr>
          </a:p>
        </p:txBody>
      </p:sp>
      <p:pic>
        <p:nvPicPr>
          <p:cNvPr descr="Image result for scotland" id="95" name="Shape 95"/>
          <p:cNvPicPr preferRelativeResize="0"/>
          <p:nvPr/>
        </p:nvPicPr>
        <p:blipFill>
          <a:blip r:embed="rId3">
            <a:alphaModFix/>
          </a:blip>
          <a:stretch>
            <a:fillRect/>
          </a:stretch>
        </p:blipFill>
        <p:spPr>
          <a:xfrm>
            <a:off x="6439925" y="262250"/>
            <a:ext cx="2168250" cy="121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3132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0000"/>
                </a:solidFill>
                <a:latin typeface="Amatic SC"/>
                <a:ea typeface="Amatic SC"/>
                <a:cs typeface="Amatic SC"/>
                <a:sym typeface="Amatic SC"/>
              </a:rPr>
              <a:t>Cultural background: Irish</a:t>
            </a:r>
            <a:endParaRPr b="1" sz="4800">
              <a:solidFill>
                <a:srgbClr val="FF0000"/>
              </a:solidFill>
              <a:latin typeface="Amatic SC"/>
              <a:ea typeface="Amatic SC"/>
              <a:cs typeface="Amatic SC"/>
              <a:sym typeface="Amatic SC"/>
            </a:endParaRPr>
          </a:p>
        </p:txBody>
      </p:sp>
      <p:sp>
        <p:nvSpPr>
          <p:cNvPr id="101" name="Shape 101"/>
          <p:cNvSpPr txBox="1"/>
          <p:nvPr>
            <p:ph idx="1" type="body"/>
          </p:nvPr>
        </p:nvSpPr>
        <p:spPr>
          <a:xfrm>
            <a:off x="211200" y="1167850"/>
            <a:ext cx="5131200" cy="37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lt1"/>
                </a:solidFill>
                <a:latin typeface="Montserrat"/>
                <a:ea typeface="Montserrat"/>
                <a:cs typeface="Montserrat"/>
                <a:sym typeface="Montserrat"/>
              </a:rPr>
              <a:t>Appearance:</a:t>
            </a:r>
            <a:endParaRPr sz="1300">
              <a:solidFill>
                <a:schemeClr val="lt1"/>
              </a:solidFill>
              <a:latin typeface="Montserrat"/>
              <a:ea typeface="Montserrat"/>
              <a:cs typeface="Montserrat"/>
              <a:sym typeface="Montserrat"/>
            </a:endParaRPr>
          </a:p>
          <a:p>
            <a:pPr indent="-311150" lvl="0" marL="457200" rtl="0" algn="just">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Sometimes the banshee assumes the form of some sweet singing virgin of the family who died young.</a:t>
            </a:r>
            <a:endParaRPr sz="1300">
              <a:solidFill>
                <a:schemeClr val="lt1"/>
              </a:solidFill>
              <a:latin typeface="Montserrat"/>
              <a:ea typeface="Montserrat"/>
              <a:cs typeface="Montserrat"/>
              <a:sym typeface="Montserrat"/>
            </a:endParaRPr>
          </a:p>
          <a:p>
            <a:pPr indent="-311150" lvl="0" marL="457200" rtl="0" algn="just">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The banshee may also appear in a variety of other forms, such as that of a hooded crow, stoat, hare and weasel - animals associated in Ireland with witchcraft.</a:t>
            </a:r>
            <a:endParaRPr sz="13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3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300">
                <a:solidFill>
                  <a:schemeClr val="lt1"/>
                </a:solidFill>
                <a:latin typeface="Montserrat"/>
                <a:ea typeface="Montserrat"/>
                <a:cs typeface="Montserrat"/>
                <a:sym typeface="Montserrat"/>
              </a:rPr>
              <a:t>Legends:</a:t>
            </a:r>
            <a:endParaRPr sz="1300">
              <a:solidFill>
                <a:schemeClr val="lt1"/>
              </a:solidFill>
              <a:latin typeface="Montserrat"/>
              <a:ea typeface="Montserrat"/>
              <a:cs typeface="Montserrat"/>
              <a:sym typeface="Montserrat"/>
            </a:endParaRPr>
          </a:p>
          <a:p>
            <a:pPr indent="-311150" lvl="0" marL="457200" rtl="0" algn="just">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Irish legend speaks of a lament being sung by a fairy woman; she would sing it when a family member died or was about to die, even if the person had died far away and news of their death had not yet come, so that the wailing of the banshee was the first warning the household had of the death.</a:t>
            </a:r>
            <a:endParaRPr sz="1300">
              <a:solidFill>
                <a:schemeClr val="lt1"/>
              </a:solidFill>
              <a:latin typeface="Montserrat"/>
              <a:ea typeface="Montserrat"/>
              <a:cs typeface="Montserrat"/>
              <a:sym typeface="Montserrat"/>
            </a:endParaRPr>
          </a:p>
          <a:p>
            <a:pPr indent="-311150" lvl="0" marL="457200" rtl="0" algn="just">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Some believe that she acts as an escort to ensure that their loved one passes safely to the other side.</a:t>
            </a:r>
            <a:endParaRPr sz="1300">
              <a:solidFill>
                <a:schemeClr val="lt1"/>
              </a:solidFill>
              <a:latin typeface="Montserrat"/>
              <a:ea typeface="Montserrat"/>
              <a:cs typeface="Montserrat"/>
              <a:sym typeface="Montserrat"/>
            </a:endParaRPr>
          </a:p>
          <a:p>
            <a:pPr indent="0" lvl="0" marL="0">
              <a:spcBef>
                <a:spcPts val="0"/>
              </a:spcBef>
              <a:spcAft>
                <a:spcPts val="1600"/>
              </a:spcAft>
              <a:buNone/>
            </a:pPr>
            <a:r>
              <a:t/>
            </a:r>
            <a:endParaRPr sz="1200">
              <a:solidFill>
                <a:schemeClr val="lt1"/>
              </a:solidFill>
              <a:latin typeface="Amatic SC"/>
              <a:ea typeface="Amatic SC"/>
              <a:cs typeface="Amatic SC"/>
              <a:sym typeface="Amatic SC"/>
            </a:endParaRPr>
          </a:p>
        </p:txBody>
      </p:sp>
      <p:pic>
        <p:nvPicPr>
          <p:cNvPr descr="Image result for ireland" id="102" name="Shape 102"/>
          <p:cNvPicPr preferRelativeResize="0"/>
          <p:nvPr/>
        </p:nvPicPr>
        <p:blipFill>
          <a:blip r:embed="rId3">
            <a:alphaModFix/>
          </a:blip>
          <a:stretch>
            <a:fillRect/>
          </a:stretch>
        </p:blipFill>
        <p:spPr>
          <a:xfrm>
            <a:off x="5578000" y="666000"/>
            <a:ext cx="3254300" cy="410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FF0000"/>
                </a:solidFill>
                <a:latin typeface="Amatic SC"/>
                <a:ea typeface="Amatic SC"/>
                <a:cs typeface="Amatic SC"/>
                <a:sym typeface="Amatic SC"/>
              </a:rPr>
              <a:t>Banshee</a:t>
            </a:r>
            <a:r>
              <a:rPr lang="en" sz="4800">
                <a:solidFill>
                  <a:srgbClr val="FF0000"/>
                </a:solidFill>
                <a:latin typeface="Amatic SC"/>
                <a:ea typeface="Amatic SC"/>
                <a:cs typeface="Amatic SC"/>
                <a:sym typeface="Amatic SC"/>
              </a:rPr>
              <a:t> presence in pop culture</a:t>
            </a:r>
            <a:endParaRPr sz="4800">
              <a:solidFill>
                <a:srgbClr val="FF0000"/>
              </a:solidFill>
              <a:latin typeface="Amatic SC"/>
              <a:ea typeface="Amatic SC"/>
              <a:cs typeface="Amatic SC"/>
              <a:sym typeface="Amatic SC"/>
            </a:endParaRPr>
          </a:p>
        </p:txBody>
      </p:sp>
      <p:pic>
        <p:nvPicPr>
          <p:cNvPr id="108" name="Shape 108"/>
          <p:cNvPicPr preferRelativeResize="0"/>
          <p:nvPr/>
        </p:nvPicPr>
        <p:blipFill>
          <a:blip r:embed="rId3">
            <a:alphaModFix/>
          </a:blip>
          <a:stretch>
            <a:fillRect/>
          </a:stretch>
        </p:blipFill>
        <p:spPr>
          <a:xfrm>
            <a:off x="639325" y="1529300"/>
            <a:ext cx="2158877" cy="1330525"/>
          </a:xfrm>
          <a:prstGeom prst="rect">
            <a:avLst/>
          </a:prstGeom>
          <a:noFill/>
          <a:ln>
            <a:noFill/>
          </a:ln>
        </p:spPr>
      </p:pic>
      <p:pic>
        <p:nvPicPr>
          <p:cNvPr id="109" name="Shape 109"/>
          <p:cNvPicPr preferRelativeResize="0"/>
          <p:nvPr/>
        </p:nvPicPr>
        <p:blipFill>
          <a:blip r:embed="rId4">
            <a:alphaModFix/>
          </a:blip>
          <a:stretch>
            <a:fillRect/>
          </a:stretch>
        </p:blipFill>
        <p:spPr>
          <a:xfrm>
            <a:off x="3298413" y="1529300"/>
            <a:ext cx="2323518" cy="1330525"/>
          </a:xfrm>
          <a:prstGeom prst="rect">
            <a:avLst/>
          </a:prstGeom>
          <a:noFill/>
          <a:ln>
            <a:noFill/>
          </a:ln>
        </p:spPr>
      </p:pic>
      <p:pic>
        <p:nvPicPr>
          <p:cNvPr id="110" name="Shape 110"/>
          <p:cNvPicPr preferRelativeResize="0"/>
          <p:nvPr/>
        </p:nvPicPr>
        <p:blipFill>
          <a:blip r:embed="rId5">
            <a:alphaModFix/>
          </a:blip>
          <a:stretch>
            <a:fillRect/>
          </a:stretch>
        </p:blipFill>
        <p:spPr>
          <a:xfrm>
            <a:off x="3913600" y="3304100"/>
            <a:ext cx="1535425" cy="1535425"/>
          </a:xfrm>
          <a:prstGeom prst="rect">
            <a:avLst/>
          </a:prstGeom>
          <a:noFill/>
          <a:ln>
            <a:noFill/>
          </a:ln>
        </p:spPr>
      </p:pic>
      <p:pic>
        <p:nvPicPr>
          <p:cNvPr id="111" name="Shape 111"/>
          <p:cNvPicPr preferRelativeResize="0"/>
          <p:nvPr/>
        </p:nvPicPr>
        <p:blipFill>
          <a:blip r:embed="rId6">
            <a:alphaModFix/>
          </a:blip>
          <a:stretch>
            <a:fillRect/>
          </a:stretch>
        </p:blipFill>
        <p:spPr>
          <a:xfrm>
            <a:off x="6461263" y="1403900"/>
            <a:ext cx="2097525" cy="3435625"/>
          </a:xfrm>
          <a:prstGeom prst="rect">
            <a:avLst/>
          </a:prstGeom>
          <a:noFill/>
          <a:ln>
            <a:noFill/>
          </a:ln>
        </p:spPr>
      </p:pic>
      <p:pic>
        <p:nvPicPr>
          <p:cNvPr id="112" name="Shape 112"/>
          <p:cNvPicPr preferRelativeResize="0"/>
          <p:nvPr/>
        </p:nvPicPr>
        <p:blipFill>
          <a:blip r:embed="rId7">
            <a:alphaModFix/>
          </a:blip>
          <a:stretch>
            <a:fillRect/>
          </a:stretch>
        </p:blipFill>
        <p:spPr>
          <a:xfrm>
            <a:off x="639325" y="3304100"/>
            <a:ext cx="2158874" cy="1535425"/>
          </a:xfrm>
          <a:prstGeom prst="rect">
            <a:avLst/>
          </a:prstGeom>
          <a:noFill/>
          <a:ln>
            <a:noFill/>
          </a:ln>
        </p:spPr>
      </p:pic>
      <p:sp>
        <p:nvSpPr>
          <p:cNvPr id="113" name="Shape 113"/>
          <p:cNvSpPr txBox="1"/>
          <p:nvPr/>
        </p:nvSpPr>
        <p:spPr>
          <a:xfrm>
            <a:off x="1042725" y="1151025"/>
            <a:ext cx="1383600" cy="35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Montserrat"/>
                <a:ea typeface="Montserrat"/>
                <a:cs typeface="Montserrat"/>
                <a:sym typeface="Montserrat"/>
              </a:rPr>
              <a:t>Supernatural</a:t>
            </a:r>
            <a:endParaRPr>
              <a:solidFill>
                <a:srgbClr val="FFFFFF"/>
              </a:solidFill>
              <a:latin typeface="Montserrat"/>
              <a:ea typeface="Montserrat"/>
              <a:cs typeface="Montserrat"/>
              <a:sym typeface="Montserrat"/>
            </a:endParaRPr>
          </a:p>
        </p:txBody>
      </p:sp>
      <p:sp>
        <p:nvSpPr>
          <p:cNvPr id="114" name="Shape 114"/>
          <p:cNvSpPr txBox="1"/>
          <p:nvPr/>
        </p:nvSpPr>
        <p:spPr>
          <a:xfrm>
            <a:off x="3410250" y="1123450"/>
            <a:ext cx="2323500" cy="33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Montserrat"/>
                <a:ea typeface="Montserrat"/>
                <a:cs typeface="Montserrat"/>
                <a:sym typeface="Montserrat"/>
              </a:rPr>
              <a:t>Disney (Darby O’Gill)</a:t>
            </a:r>
            <a:endParaRPr>
              <a:solidFill>
                <a:srgbClr val="FFFFFF"/>
              </a:solidFill>
              <a:latin typeface="Montserrat"/>
              <a:ea typeface="Montserrat"/>
              <a:cs typeface="Montserrat"/>
              <a:sym typeface="Montserrat"/>
            </a:endParaRPr>
          </a:p>
        </p:txBody>
      </p:sp>
      <p:sp>
        <p:nvSpPr>
          <p:cNvPr id="115" name="Shape 115"/>
          <p:cNvSpPr txBox="1"/>
          <p:nvPr/>
        </p:nvSpPr>
        <p:spPr>
          <a:xfrm>
            <a:off x="6717663" y="969725"/>
            <a:ext cx="1670400" cy="295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latin typeface="Montserrat"/>
                <a:ea typeface="Montserrat"/>
                <a:cs typeface="Montserrat"/>
                <a:sym typeface="Montserrat"/>
              </a:rPr>
              <a:t>Harry Potter</a:t>
            </a:r>
            <a:endParaRPr>
              <a:solidFill>
                <a:srgbClr val="FFFFFF"/>
              </a:solidFill>
              <a:latin typeface="Montserrat"/>
              <a:ea typeface="Montserrat"/>
              <a:cs typeface="Montserrat"/>
              <a:sym typeface="Montserrat"/>
            </a:endParaRPr>
          </a:p>
        </p:txBody>
      </p:sp>
      <p:sp>
        <p:nvSpPr>
          <p:cNvPr id="116" name="Shape 116"/>
          <p:cNvSpPr txBox="1"/>
          <p:nvPr/>
        </p:nvSpPr>
        <p:spPr>
          <a:xfrm>
            <a:off x="5535395" y="3364413"/>
            <a:ext cx="1032000" cy="90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Montserrat"/>
                <a:ea typeface="Montserrat"/>
                <a:cs typeface="Montserrat"/>
                <a:sym typeface="Montserrat"/>
              </a:rPr>
              <a:t>Teen Wolf</a:t>
            </a:r>
            <a:endParaRPr>
              <a:solidFill>
                <a:srgbClr val="FFFFFF"/>
              </a:solidFill>
              <a:latin typeface="Montserrat"/>
              <a:ea typeface="Montserrat"/>
              <a:cs typeface="Montserrat"/>
              <a:sym typeface="Montserrat"/>
            </a:endParaRPr>
          </a:p>
        </p:txBody>
      </p:sp>
      <p:sp>
        <p:nvSpPr>
          <p:cNvPr id="117" name="Shape 117"/>
          <p:cNvSpPr txBox="1"/>
          <p:nvPr/>
        </p:nvSpPr>
        <p:spPr>
          <a:xfrm>
            <a:off x="2872750" y="4266825"/>
            <a:ext cx="9663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Montserrat"/>
                <a:ea typeface="Montserrat"/>
                <a:cs typeface="Montserrat"/>
                <a:sym typeface="Montserrat"/>
              </a:rPr>
              <a:t>DC Comics</a:t>
            </a:r>
            <a:endParaRPr>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251775" y="333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0000"/>
                </a:solidFill>
                <a:latin typeface="Amatic SC"/>
                <a:ea typeface="Amatic SC"/>
                <a:cs typeface="Amatic SC"/>
                <a:sym typeface="Amatic SC"/>
              </a:rPr>
              <a:t>                                </a:t>
            </a:r>
            <a:r>
              <a:rPr b="1" lang="en" sz="4800">
                <a:solidFill>
                  <a:srgbClr val="FF0000"/>
                </a:solidFill>
                <a:latin typeface="Amatic SC"/>
                <a:ea typeface="Amatic SC"/>
                <a:cs typeface="Amatic SC"/>
                <a:sym typeface="Amatic SC"/>
              </a:rPr>
              <a:t>Keeners</a:t>
            </a:r>
            <a:endParaRPr b="1" sz="4800">
              <a:solidFill>
                <a:srgbClr val="FF0000"/>
              </a:solidFill>
              <a:latin typeface="Amatic SC"/>
              <a:ea typeface="Amatic SC"/>
              <a:cs typeface="Amatic SC"/>
              <a:sym typeface="Amatic SC"/>
            </a:endParaRPr>
          </a:p>
        </p:txBody>
      </p:sp>
      <p:sp>
        <p:nvSpPr>
          <p:cNvPr id="123" name="Shape 123"/>
          <p:cNvSpPr txBox="1"/>
          <p:nvPr>
            <p:ph idx="1" type="body"/>
          </p:nvPr>
        </p:nvSpPr>
        <p:spPr>
          <a:xfrm>
            <a:off x="311700" y="1175625"/>
            <a:ext cx="8520600" cy="3416400"/>
          </a:xfrm>
          <a:prstGeom prst="rect">
            <a:avLst/>
          </a:prstGeom>
        </p:spPr>
        <p:txBody>
          <a:bodyPr anchorCtr="0" anchor="t" bIns="91425" lIns="91425" spcFirstLastPara="1" rIns="91425" wrap="square" tIns="91425">
            <a:noAutofit/>
          </a:bodyPr>
          <a:lstStyle/>
          <a:p>
            <a:pPr indent="-317500" lvl="0" marL="457200" algn="just">
              <a:lnSpc>
                <a:spcPct val="15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To keen is wail in grief for a dead person. </a:t>
            </a:r>
            <a:endParaRPr sz="1400">
              <a:solidFill>
                <a:srgbClr val="EFEFEF"/>
              </a:solidFill>
              <a:latin typeface="Montserrat"/>
              <a:ea typeface="Montserrat"/>
              <a:cs typeface="Montserrat"/>
              <a:sym typeface="Montserrat"/>
            </a:endParaRPr>
          </a:p>
          <a:p>
            <a:pPr indent="-317500" lvl="0" marL="457200" algn="just">
              <a:lnSpc>
                <a:spcPct val="15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This is an old Irish practice typically performed at funerals by women. </a:t>
            </a:r>
            <a:endParaRPr sz="1400">
              <a:solidFill>
                <a:srgbClr val="EFEFEF"/>
              </a:solidFill>
              <a:latin typeface="Montserrat"/>
              <a:ea typeface="Montserrat"/>
              <a:cs typeface="Montserrat"/>
              <a:sym typeface="Montserrat"/>
            </a:endParaRPr>
          </a:p>
          <a:p>
            <a:pPr indent="-317500" lvl="0" marL="457200" algn="just">
              <a:lnSpc>
                <a:spcPct val="15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These women were usually associated with being sinners because of their acceptance of alcohol as payment for their services. </a:t>
            </a:r>
            <a:endParaRPr sz="1400">
              <a:solidFill>
                <a:srgbClr val="EFEFEF"/>
              </a:solidFill>
              <a:latin typeface="Montserrat"/>
              <a:ea typeface="Montserrat"/>
              <a:cs typeface="Montserrat"/>
              <a:sym typeface="Montserrat"/>
            </a:endParaRPr>
          </a:p>
          <a:p>
            <a:pPr indent="-317500" lvl="0" marL="457200" algn="just">
              <a:lnSpc>
                <a:spcPct val="150000"/>
              </a:lnSpc>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This led to keeners becoming outcasts in their communities and over time the practice was even met with backlash from the catholic church.</a:t>
            </a:r>
            <a:endParaRPr sz="1400">
              <a:solidFill>
                <a:srgbClr val="EFEFEF"/>
              </a:solidFill>
              <a:latin typeface="Montserrat"/>
              <a:ea typeface="Montserrat"/>
              <a:cs typeface="Montserrat"/>
              <a:sym typeface="Montserrat"/>
            </a:endParaRPr>
          </a:p>
        </p:txBody>
      </p:sp>
      <p:pic>
        <p:nvPicPr>
          <p:cNvPr descr="Image result for keeners" id="124" name="Shape 124"/>
          <p:cNvPicPr preferRelativeResize="0"/>
          <p:nvPr/>
        </p:nvPicPr>
        <p:blipFill>
          <a:blip r:embed="rId3">
            <a:alphaModFix/>
          </a:blip>
          <a:stretch>
            <a:fillRect/>
          </a:stretch>
        </p:blipFill>
        <p:spPr>
          <a:xfrm>
            <a:off x="2134975" y="3441400"/>
            <a:ext cx="1873650" cy="1403075"/>
          </a:xfrm>
          <a:prstGeom prst="rect">
            <a:avLst/>
          </a:prstGeom>
          <a:noFill/>
          <a:ln>
            <a:noFill/>
          </a:ln>
        </p:spPr>
      </p:pic>
      <p:pic>
        <p:nvPicPr>
          <p:cNvPr descr="Image result for keeners" id="125" name="Shape 125"/>
          <p:cNvPicPr preferRelativeResize="0"/>
          <p:nvPr/>
        </p:nvPicPr>
        <p:blipFill>
          <a:blip r:embed="rId4">
            <a:alphaModFix/>
          </a:blip>
          <a:stretch>
            <a:fillRect/>
          </a:stretch>
        </p:blipFill>
        <p:spPr>
          <a:xfrm>
            <a:off x="4972900" y="3441396"/>
            <a:ext cx="1873650" cy="1403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547775" y="275500"/>
            <a:ext cx="8520600" cy="5727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b="1" lang="en">
                <a:solidFill>
                  <a:srgbClr val="980000"/>
                </a:solidFill>
                <a:latin typeface="Amatic SC"/>
                <a:ea typeface="Amatic SC"/>
                <a:cs typeface="Amatic SC"/>
                <a:sym typeface="Amatic SC"/>
              </a:rPr>
              <a:t>       </a:t>
            </a:r>
            <a:r>
              <a:rPr b="1" lang="en">
                <a:solidFill>
                  <a:srgbClr val="FF0000"/>
                </a:solidFill>
                <a:latin typeface="Amatic SC"/>
                <a:ea typeface="Amatic SC"/>
                <a:cs typeface="Amatic SC"/>
                <a:sym typeface="Amatic SC"/>
              </a:rPr>
              <a:t>  </a:t>
            </a:r>
            <a:r>
              <a:rPr b="1" lang="en" sz="4800">
                <a:solidFill>
                  <a:srgbClr val="FF0000"/>
                </a:solidFill>
                <a:latin typeface="Amatic SC"/>
                <a:ea typeface="Amatic SC"/>
                <a:cs typeface="Amatic SC"/>
                <a:sym typeface="Amatic SC"/>
              </a:rPr>
              <a:t>The Keeners evolution into the Banshee</a:t>
            </a:r>
            <a:endParaRPr>
              <a:solidFill>
                <a:srgbClr val="FF0000"/>
              </a:solidFill>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With the practice of keening becoming m</a:t>
            </a:r>
            <a:r>
              <a:rPr lang="en" sz="1400">
                <a:solidFill>
                  <a:srgbClr val="EFEFEF"/>
                </a:solidFill>
                <a:latin typeface="Montserrat"/>
                <a:ea typeface="Montserrat"/>
                <a:cs typeface="Montserrat"/>
                <a:sym typeface="Montserrat"/>
              </a:rPr>
              <a:t>ore taboo as Ireland moved into a more modern era, and the bad scene of the women involved, the banshee was born. </a:t>
            </a:r>
            <a:endParaRPr sz="1400">
              <a:solidFill>
                <a:srgbClr val="EFEFEF"/>
              </a:solidFill>
              <a:latin typeface="Montserrat"/>
              <a:ea typeface="Montserrat"/>
              <a:cs typeface="Montserrat"/>
              <a:sym typeface="Montserrat"/>
            </a:endParaRPr>
          </a:p>
          <a:p>
            <a:pPr indent="-317500" lvl="0" marL="457200" algn="just">
              <a:spcBef>
                <a:spcPts val="0"/>
              </a:spcBef>
              <a:spcAft>
                <a:spcPts val="0"/>
              </a:spcAft>
              <a:buClr>
                <a:srgbClr val="EFEFEF"/>
              </a:buClr>
              <a:buSzPts val="1400"/>
              <a:buFont typeface="Montserrat"/>
              <a:buChar char="●"/>
            </a:pPr>
            <a:r>
              <a:rPr lang="en" sz="1400">
                <a:solidFill>
                  <a:srgbClr val="EFEFEF"/>
                </a:solidFill>
                <a:latin typeface="Montserrat"/>
                <a:ea typeface="Montserrat"/>
                <a:cs typeface="Montserrat"/>
                <a:sym typeface="Montserrat"/>
              </a:rPr>
              <a:t>It was believed that these women who had practiced keening in life would be punished in death by becoming a banshee, a life of wailing and mourning for the death of loved ones.</a:t>
            </a:r>
            <a:endParaRPr sz="1400">
              <a:solidFill>
                <a:srgbClr val="EFEFEF"/>
              </a:solidFill>
              <a:latin typeface="Montserrat"/>
              <a:ea typeface="Montserrat"/>
              <a:cs typeface="Montserrat"/>
              <a:sym typeface="Montserrat"/>
            </a:endParaRPr>
          </a:p>
        </p:txBody>
      </p:sp>
      <p:pic>
        <p:nvPicPr>
          <p:cNvPr descr="Image result for irish keeners" id="132" name="Shape 132"/>
          <p:cNvPicPr preferRelativeResize="0"/>
          <p:nvPr/>
        </p:nvPicPr>
        <p:blipFill>
          <a:blip r:embed="rId3">
            <a:alphaModFix/>
          </a:blip>
          <a:stretch>
            <a:fillRect/>
          </a:stretch>
        </p:blipFill>
        <p:spPr>
          <a:xfrm>
            <a:off x="1904150" y="2679650"/>
            <a:ext cx="1649075" cy="2055524"/>
          </a:xfrm>
          <a:prstGeom prst="rect">
            <a:avLst/>
          </a:prstGeom>
          <a:noFill/>
          <a:ln>
            <a:noFill/>
          </a:ln>
        </p:spPr>
      </p:pic>
      <p:sp>
        <p:nvSpPr>
          <p:cNvPr id="133" name="Shape 133"/>
          <p:cNvSpPr txBox="1"/>
          <p:nvPr/>
        </p:nvSpPr>
        <p:spPr>
          <a:xfrm>
            <a:off x="4075025" y="3198038"/>
            <a:ext cx="1466100" cy="69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6000">
                <a:solidFill>
                  <a:srgbClr val="FFFFFF"/>
                </a:solidFill>
              </a:rPr>
              <a:t>=</a:t>
            </a:r>
            <a:endParaRPr b="1" sz="6000">
              <a:solidFill>
                <a:srgbClr val="FFFFFF"/>
              </a:solidFill>
            </a:endParaRPr>
          </a:p>
        </p:txBody>
      </p:sp>
      <p:pic>
        <p:nvPicPr>
          <p:cNvPr descr="Image result for banshee" id="134" name="Shape 134"/>
          <p:cNvPicPr preferRelativeResize="0"/>
          <p:nvPr/>
        </p:nvPicPr>
        <p:blipFill>
          <a:blip r:embed="rId4">
            <a:alphaModFix/>
          </a:blip>
          <a:stretch>
            <a:fillRect/>
          </a:stretch>
        </p:blipFill>
        <p:spPr>
          <a:xfrm>
            <a:off x="5109525" y="2873975"/>
            <a:ext cx="2518750" cy="16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