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5" r:id="rId2"/>
    <p:sldId id="257" r:id="rId3"/>
    <p:sldId id="264" r:id="rId4"/>
    <p:sldId id="259" r:id="rId5"/>
    <p:sldId id="260" r:id="rId6"/>
    <p:sldId id="261" r:id="rId7"/>
    <p:sldId id="269" r:id="rId8"/>
    <p:sldId id="262" r:id="rId9"/>
    <p:sldId id="266" r:id="rId10"/>
    <p:sldId id="267" r:id="rId11"/>
    <p:sldId id="263" r:id="rId12"/>
    <p:sldId id="268"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14"/>
  </p:normalViewPr>
  <p:slideViewPr>
    <p:cSldViewPr snapToGrid="0" snapToObjects="1">
      <p:cViewPr varScale="1">
        <p:scale>
          <a:sx n="90" d="100"/>
          <a:sy n="90" d="100"/>
        </p:scale>
        <p:origin x="8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1272A5-E3F3-054A-AD66-7E486A08D9FA}"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1272A5-E3F3-054A-AD66-7E486A08D9FA}"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1272A5-E3F3-054A-AD66-7E486A08D9FA}"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1272A5-E3F3-054A-AD66-7E486A08D9FA}"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1272A5-E3F3-054A-AD66-7E486A08D9FA}"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1272A5-E3F3-054A-AD66-7E486A08D9FA}"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1272A5-E3F3-054A-AD66-7E486A08D9FA}" type="datetimeFigureOut">
              <a:rPr lang="en-US" smtClean="0"/>
              <a:t>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272A5-E3F3-054A-AD66-7E486A08D9FA}" type="datetimeFigureOut">
              <a:rPr lang="en-US" smtClean="0"/>
              <a:t>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272A5-E3F3-054A-AD66-7E486A08D9FA}" type="datetimeFigureOut">
              <a:rPr lang="en-US" smtClean="0"/>
              <a:t>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272A5-E3F3-054A-AD66-7E486A08D9FA}"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1272A5-E3F3-054A-AD66-7E486A08D9FA}"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148B1-1C4D-204F-8BDB-FB276162A8CA}"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272A5-E3F3-054A-AD66-7E486A08D9FA}" type="datetimeFigureOut">
              <a:rPr lang="en-US" smtClean="0"/>
              <a:t>2/6/18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148B1-1C4D-204F-8BDB-FB276162A8CA}"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7834" y="546829"/>
            <a:ext cx="3893050" cy="5865579"/>
          </a:xfrm>
        </p:spPr>
        <p:txBody>
          <a:bodyPr/>
          <a:lstStyle/>
          <a:p>
            <a:pPr algn="l"/>
            <a:r>
              <a:rPr lang="en-US" dirty="0">
                <a:solidFill>
                  <a:schemeClr val="tx1"/>
                </a:solidFill>
              </a:rPr>
              <a:t>HL8028 – Week 5 </a:t>
            </a:r>
          </a:p>
          <a:p>
            <a:pPr algn="l"/>
            <a:endParaRPr lang="en-US" dirty="0">
              <a:solidFill>
                <a:schemeClr val="accent6"/>
              </a:solidFill>
            </a:endParaRPr>
          </a:p>
          <a:p>
            <a:pPr algn="l"/>
            <a:r>
              <a:rPr lang="en-US" dirty="0">
                <a:solidFill>
                  <a:schemeClr val="accent6"/>
                </a:solidFill>
              </a:rPr>
              <a:t>David </a:t>
            </a:r>
            <a:r>
              <a:rPr lang="en-US" dirty="0" err="1">
                <a:solidFill>
                  <a:schemeClr val="accent6"/>
                </a:solidFill>
              </a:rPr>
              <a:t>Cronenberg’s</a:t>
            </a:r>
            <a:endParaRPr lang="en-US" dirty="0">
              <a:solidFill>
                <a:schemeClr val="accent6"/>
              </a:solidFill>
            </a:endParaRPr>
          </a:p>
          <a:p>
            <a:pPr algn="l"/>
            <a:r>
              <a:rPr lang="en-US" i="1" dirty="0">
                <a:solidFill>
                  <a:schemeClr val="accent6"/>
                </a:solidFill>
              </a:rPr>
              <a:t>The Fly</a:t>
            </a:r>
          </a:p>
        </p:txBody>
      </p:sp>
      <p:pic>
        <p:nvPicPr>
          <p:cNvPr id="4" name="Picture 3"/>
          <p:cNvPicPr>
            <a:picLocks noChangeAspect="1"/>
          </p:cNvPicPr>
          <p:nvPr/>
        </p:nvPicPr>
        <p:blipFill>
          <a:blip r:embed="rId2"/>
          <a:stretch>
            <a:fillRect/>
          </a:stretch>
        </p:blipFill>
        <p:spPr>
          <a:xfrm>
            <a:off x="5029041" y="1055906"/>
            <a:ext cx="4114960" cy="5802094"/>
          </a:xfrm>
          <a:prstGeom prst="rect">
            <a:avLst/>
          </a:prstGeom>
        </p:spPr>
      </p:pic>
    </p:spTree>
    <p:extLst>
      <p:ext uri="{BB962C8B-B14F-4D97-AF65-F5344CB8AC3E}">
        <p14:creationId xmlns:p14="http://schemas.microsoft.com/office/powerpoint/2010/main" val="170505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The AIDS Metaphor</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"[A]</a:t>
            </a:r>
            <a:r>
              <a:rPr lang="en-US" dirty="0" err="1"/>
              <a:t>lthough</a:t>
            </a:r>
            <a:r>
              <a:rPr lang="en-US" dirty="0"/>
              <a:t>… </a:t>
            </a:r>
            <a:r>
              <a:rPr lang="en-US" i="1" dirty="0"/>
              <a:t>The Fly </a:t>
            </a:r>
            <a:r>
              <a:rPr lang="en-US" dirty="0"/>
              <a:t>(1986) [shows how AIDS] threatens heterosexuals, broadly and sexually active singles in particular, [it] implicitly </a:t>
            </a:r>
            <a:r>
              <a:rPr lang="en-US" dirty="0" err="1"/>
              <a:t>ratif</a:t>
            </a:r>
            <a:r>
              <a:rPr lang="en-US" dirty="0"/>
              <a:t>[</a:t>
            </a:r>
            <a:r>
              <a:rPr lang="en-US" dirty="0" err="1"/>
              <a:t>ies</a:t>
            </a:r>
            <a:r>
              <a:rPr lang="en-US" dirty="0"/>
              <a:t>] the safety and sanctity of the monogamous, ‘traditional’ family.” </a:t>
            </a:r>
          </a:p>
        </p:txBody>
      </p:sp>
    </p:spTree>
    <p:extLst>
      <p:ext uri="{BB962C8B-B14F-4D97-AF65-F5344CB8AC3E}">
        <p14:creationId xmlns:p14="http://schemas.microsoft.com/office/powerpoint/2010/main" val="363540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The AIDS Metaphor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t>
            </a:r>
            <a:r>
              <a:rPr lang="en-US" i="1" dirty="0"/>
              <a:t>The Fly</a:t>
            </a:r>
            <a:r>
              <a:rPr lang="en-US" dirty="0"/>
              <a:t> was released in 1986, there was much conjecture that the disease that </a:t>
            </a:r>
            <a:r>
              <a:rPr lang="en-US" dirty="0" err="1"/>
              <a:t>Brundle</a:t>
            </a:r>
            <a:r>
              <a:rPr lang="en-US" dirty="0"/>
              <a:t> had brought on himself was a metaphor for AIDS. Certainly I understood this… But for me, </a:t>
            </a:r>
            <a:r>
              <a:rPr lang="en-US" dirty="0" err="1"/>
              <a:t>Brundle’s</a:t>
            </a:r>
            <a:r>
              <a:rPr lang="en-US" dirty="0"/>
              <a:t> disease was more fundamental: in an artificially accelerated manner, he was aging. He was a consciousness aware that it was a body that was mortal, and with acute awareness and humor participated in that inevitable transformation that all of us face, if only we live long enough.” </a:t>
            </a:r>
          </a:p>
          <a:p>
            <a:pPr marL="0" indent="0">
              <a:buNone/>
            </a:pPr>
            <a:r>
              <a:rPr lang="en-US" dirty="0"/>
              <a:t>					–David </a:t>
            </a:r>
            <a:r>
              <a:rPr lang="en-US" dirty="0" err="1"/>
              <a:t>Cronenberg</a:t>
            </a:r>
            <a:endParaRPr lang="en-US" dirty="0"/>
          </a:p>
        </p:txBody>
      </p:sp>
    </p:spTree>
    <p:extLst>
      <p:ext uri="{BB962C8B-B14F-4D97-AF65-F5344CB8AC3E}">
        <p14:creationId xmlns:p14="http://schemas.microsoft.com/office/powerpoint/2010/main" val="240732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Signal Question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What do you think of this 'reading' of the film (as an AIDS metaphor)? Do you find it compelling? Provocative? Superficial? A stretch? Limited? </a:t>
            </a:r>
          </a:p>
          <a:p>
            <a:pPr marL="0" indent="0">
              <a:buNone/>
            </a:pPr>
            <a:endParaRPr lang="en-US" dirty="0"/>
          </a:p>
          <a:p>
            <a:pPr marL="0" indent="0">
              <a:buNone/>
            </a:pPr>
            <a:r>
              <a:rPr lang="en-US" dirty="0"/>
              <a:t>In what ways does it make sense to read the film this way? What might such a reading miss? </a:t>
            </a:r>
          </a:p>
        </p:txBody>
      </p:sp>
    </p:spTree>
    <p:extLst>
      <p:ext uri="{BB962C8B-B14F-4D97-AF65-F5344CB8AC3E}">
        <p14:creationId xmlns:p14="http://schemas.microsoft.com/office/powerpoint/2010/main" val="10161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Cohen’s Seven Theses</a:t>
            </a:r>
            <a:endParaRPr lang="en-US" dirty="0">
              <a:solidFill>
                <a:schemeClr val="accent6"/>
              </a:solidFill>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The Monster’s Body Is a Cultural Body </a:t>
            </a:r>
          </a:p>
          <a:p>
            <a:pPr marL="514350" indent="-514350">
              <a:buFont typeface="+mj-lt"/>
              <a:buAutoNum type="arabicPeriod"/>
            </a:pPr>
            <a:r>
              <a:rPr lang="en-US" dirty="0"/>
              <a:t>The Monster Always Escapes </a:t>
            </a:r>
          </a:p>
          <a:p>
            <a:pPr marL="514350" indent="-514350">
              <a:buFont typeface="+mj-lt"/>
              <a:buAutoNum type="arabicPeriod"/>
            </a:pPr>
            <a:r>
              <a:rPr lang="en-US" dirty="0"/>
              <a:t>The Monster is the Harbinger of Category Crisis </a:t>
            </a:r>
          </a:p>
          <a:p>
            <a:pPr marL="514350" indent="-514350">
              <a:buFont typeface="+mj-lt"/>
              <a:buAutoNum type="arabicPeriod"/>
            </a:pPr>
            <a:r>
              <a:rPr lang="en-US" dirty="0"/>
              <a:t>The Monster Dwells at the Gates of Difference</a:t>
            </a:r>
          </a:p>
          <a:p>
            <a:pPr marL="514350" indent="-514350">
              <a:buFont typeface="+mj-lt"/>
              <a:buAutoNum type="arabicPeriod"/>
            </a:pPr>
            <a:r>
              <a:rPr lang="en-US" dirty="0"/>
              <a:t>The Monster Polices the Borders of the Possible </a:t>
            </a:r>
          </a:p>
          <a:p>
            <a:pPr marL="514350" indent="-514350">
              <a:buFont typeface="+mj-lt"/>
              <a:buAutoNum type="arabicPeriod"/>
            </a:pPr>
            <a:r>
              <a:rPr lang="en-US" dirty="0"/>
              <a:t>Fear of the Monster is Really a Kind of Desire </a:t>
            </a:r>
          </a:p>
          <a:p>
            <a:pPr marL="514350" indent="-514350">
              <a:buFont typeface="+mj-lt"/>
              <a:buAutoNum type="arabicPeriod"/>
            </a:pPr>
            <a:r>
              <a:rPr lang="en-US" dirty="0"/>
              <a:t>The Monster Stands at the Threshold… of Becoming </a:t>
            </a:r>
          </a:p>
          <a:p>
            <a:endParaRPr lang="en-US" dirty="0"/>
          </a:p>
        </p:txBody>
      </p:sp>
    </p:spTree>
    <p:extLst>
      <p:ext uri="{BB962C8B-B14F-4D97-AF65-F5344CB8AC3E}">
        <p14:creationId xmlns:p14="http://schemas.microsoft.com/office/powerpoint/2010/main" val="189886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David </a:t>
            </a:r>
            <a:r>
              <a:rPr lang="en-US" dirty="0" err="1">
                <a:solidFill>
                  <a:schemeClr val="accent6"/>
                </a:solidFill>
              </a:rPr>
              <a:t>Cronenberg</a:t>
            </a:r>
            <a:endParaRPr lang="en-US" dirty="0">
              <a:solidFill>
                <a:schemeClr val="accent6"/>
              </a:solidFill>
            </a:endParaRPr>
          </a:p>
        </p:txBody>
      </p:sp>
      <p:sp>
        <p:nvSpPr>
          <p:cNvPr id="3" name="Content Placeholder 2"/>
          <p:cNvSpPr>
            <a:spLocks noGrp="1"/>
          </p:cNvSpPr>
          <p:nvPr>
            <p:ph idx="1"/>
          </p:nvPr>
        </p:nvSpPr>
        <p:spPr>
          <a:xfrm>
            <a:off x="457200" y="1600200"/>
            <a:ext cx="4360699" cy="4525963"/>
          </a:xfrm>
        </p:spPr>
        <p:txBody>
          <a:bodyPr>
            <a:normAutofit lnSpcReduction="10000"/>
          </a:bodyPr>
          <a:lstStyle/>
          <a:p>
            <a:r>
              <a:rPr lang="en-US" dirty="0"/>
              <a:t>Born 1943, Canada</a:t>
            </a:r>
          </a:p>
          <a:p>
            <a:r>
              <a:rPr lang="en-US" dirty="0"/>
              <a:t>Director, Writer</a:t>
            </a:r>
          </a:p>
          <a:p>
            <a:r>
              <a:rPr lang="en-US" dirty="0"/>
              <a:t>Films include: </a:t>
            </a:r>
          </a:p>
          <a:p>
            <a:pPr lvl="1"/>
            <a:r>
              <a:rPr lang="en-US" i="1" dirty="0" err="1"/>
              <a:t>Videodrome</a:t>
            </a:r>
            <a:endParaRPr lang="en-US" i="1" dirty="0"/>
          </a:p>
          <a:p>
            <a:pPr lvl="1"/>
            <a:r>
              <a:rPr lang="en-US" i="1" dirty="0"/>
              <a:t>The Dead Zone</a:t>
            </a:r>
          </a:p>
          <a:p>
            <a:pPr lvl="1"/>
            <a:r>
              <a:rPr lang="en-US" i="1" dirty="0"/>
              <a:t>Naked Lunch</a:t>
            </a:r>
          </a:p>
          <a:p>
            <a:pPr lvl="1"/>
            <a:r>
              <a:rPr lang="en-US" i="1" dirty="0"/>
              <a:t>A History of Violence</a:t>
            </a:r>
          </a:p>
          <a:p>
            <a:pPr lvl="1"/>
            <a:r>
              <a:rPr lang="en-US" i="1" dirty="0"/>
              <a:t>Eastern Promises</a:t>
            </a:r>
          </a:p>
          <a:p>
            <a:pPr lvl="1"/>
            <a:r>
              <a:rPr lang="en-US" i="1" dirty="0" err="1"/>
              <a:t>Cosmopolis</a:t>
            </a:r>
            <a:endParaRPr lang="en-US" i="1" dirty="0"/>
          </a:p>
        </p:txBody>
      </p:sp>
      <p:pic>
        <p:nvPicPr>
          <p:cNvPr id="5" name="Picture 4"/>
          <p:cNvPicPr>
            <a:picLocks noChangeAspect="1"/>
          </p:cNvPicPr>
          <p:nvPr/>
        </p:nvPicPr>
        <p:blipFill>
          <a:blip r:embed="rId2"/>
          <a:stretch>
            <a:fillRect/>
          </a:stretch>
        </p:blipFill>
        <p:spPr>
          <a:xfrm>
            <a:off x="5092636" y="1808552"/>
            <a:ext cx="4051364" cy="5049448"/>
          </a:xfrm>
          <a:prstGeom prst="rect">
            <a:avLst/>
          </a:prstGeom>
        </p:spPr>
      </p:pic>
    </p:spTree>
    <p:extLst>
      <p:ext uri="{BB962C8B-B14F-4D97-AF65-F5344CB8AC3E}">
        <p14:creationId xmlns:p14="http://schemas.microsoft.com/office/powerpoint/2010/main" val="44169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Discussion / Group Work</a:t>
            </a:r>
            <a:endParaRPr lang="en-US" dirty="0">
              <a:solidFill>
                <a:schemeClr val="accent6"/>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solidFill>
                <a:schemeClr val="accent6"/>
              </a:solidFill>
            </a:endParaRPr>
          </a:p>
          <a:p>
            <a:pPr marL="0" indent="0">
              <a:buNone/>
            </a:pPr>
            <a:r>
              <a:rPr lang="en-US" dirty="0"/>
              <a:t>In what ways does Seth </a:t>
            </a:r>
            <a:r>
              <a:rPr lang="en-US" dirty="0" err="1"/>
              <a:t>Brundle</a:t>
            </a:r>
            <a:r>
              <a:rPr lang="en-US" dirty="0"/>
              <a:t> (of </a:t>
            </a:r>
            <a:r>
              <a:rPr lang="en-US" i="1" dirty="0"/>
              <a:t>The Fly</a:t>
            </a:r>
            <a:r>
              <a:rPr lang="en-US" dirty="0"/>
              <a:t>) lose his humanity? In what ways, if any, does he retain it? What does the film have to tell us about humanity and monstrosity? </a:t>
            </a:r>
          </a:p>
        </p:txBody>
      </p:sp>
    </p:spTree>
    <p:extLst>
      <p:ext uri="{BB962C8B-B14F-4D97-AF65-F5344CB8AC3E}">
        <p14:creationId xmlns:p14="http://schemas.microsoft.com/office/powerpoint/2010/main" val="41075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Signal Question 1</a:t>
            </a:r>
          </a:p>
        </p:txBody>
      </p:sp>
      <p:sp>
        <p:nvSpPr>
          <p:cNvPr id="3" name="Content Placeholder 2"/>
          <p:cNvSpPr>
            <a:spLocks noGrp="1"/>
          </p:cNvSpPr>
          <p:nvPr>
            <p:ph idx="1"/>
          </p:nvPr>
        </p:nvSpPr>
        <p:spPr/>
        <p:txBody>
          <a:bodyPr>
            <a:normAutofit/>
          </a:bodyPr>
          <a:lstStyle/>
          <a:p>
            <a:pPr marL="0" indent="0">
              <a:buNone/>
            </a:pPr>
            <a:r>
              <a:rPr lang="en-US" dirty="0" err="1"/>
              <a:t>Cronenberg’s</a:t>
            </a:r>
            <a:r>
              <a:rPr lang="en-US" dirty="0"/>
              <a:t> </a:t>
            </a:r>
            <a:r>
              <a:rPr lang="en-US" i="1" dirty="0"/>
              <a:t>The Fly </a:t>
            </a:r>
            <a:r>
              <a:rPr lang="en-US" dirty="0"/>
              <a:t>adopts the classic sci-fi trope of the ‘mad scientist.’ How would you compare Seth </a:t>
            </a:r>
            <a:r>
              <a:rPr lang="en-US" dirty="0" err="1"/>
              <a:t>Brundle</a:t>
            </a:r>
            <a:r>
              <a:rPr lang="en-US" dirty="0"/>
              <a:t> (or “</a:t>
            </a:r>
            <a:r>
              <a:rPr lang="en-US" dirty="0" err="1"/>
              <a:t>Brundlefly</a:t>
            </a:r>
            <a:r>
              <a:rPr lang="en-US" dirty="0"/>
              <a:t>”) with Victor Frankenstein? How does each relate to science and technology? </a:t>
            </a:r>
          </a:p>
        </p:txBody>
      </p:sp>
    </p:spTree>
    <p:extLst>
      <p:ext uri="{BB962C8B-B14F-4D97-AF65-F5344CB8AC3E}">
        <p14:creationId xmlns:p14="http://schemas.microsoft.com/office/powerpoint/2010/main" val="230063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Signal Question 2</a:t>
            </a:r>
          </a:p>
        </p:txBody>
      </p:sp>
      <p:sp>
        <p:nvSpPr>
          <p:cNvPr id="3" name="Content Placeholder 2"/>
          <p:cNvSpPr>
            <a:spLocks noGrp="1"/>
          </p:cNvSpPr>
          <p:nvPr>
            <p:ph idx="1"/>
          </p:nvPr>
        </p:nvSpPr>
        <p:spPr/>
        <p:txBody>
          <a:bodyPr/>
          <a:lstStyle/>
          <a:p>
            <a:pPr marL="0" indent="0">
              <a:buNone/>
            </a:pPr>
            <a:r>
              <a:rPr lang="en-US" dirty="0"/>
              <a:t>Kafka’s </a:t>
            </a:r>
            <a:r>
              <a:rPr lang="en-US" i="1" dirty="0"/>
              <a:t>The Metamorphosis </a:t>
            </a:r>
            <a:r>
              <a:rPr lang="en-US" dirty="0"/>
              <a:t>and </a:t>
            </a:r>
            <a:r>
              <a:rPr lang="en-US" dirty="0" err="1"/>
              <a:t>Cronenberg’s</a:t>
            </a:r>
            <a:r>
              <a:rPr lang="en-US" dirty="0"/>
              <a:t> </a:t>
            </a:r>
            <a:r>
              <a:rPr lang="en-US" i="1" dirty="0"/>
              <a:t>The Fly </a:t>
            </a:r>
            <a:r>
              <a:rPr lang="en-US" dirty="0"/>
              <a:t>are both about the monstrous transformation of the protagonist. Compare and contrast their transformations, and how they deal with them. </a:t>
            </a:r>
          </a:p>
          <a:p>
            <a:pPr marL="0" indent="0">
              <a:buNone/>
            </a:pPr>
            <a:endParaRPr lang="en-US" dirty="0"/>
          </a:p>
        </p:txBody>
      </p:sp>
    </p:spTree>
    <p:extLst>
      <p:ext uri="{BB962C8B-B14F-4D97-AF65-F5344CB8AC3E}">
        <p14:creationId xmlns:p14="http://schemas.microsoft.com/office/powerpoint/2010/main" val="241575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Signal Question 3</a:t>
            </a:r>
          </a:p>
        </p:txBody>
      </p:sp>
      <p:sp>
        <p:nvSpPr>
          <p:cNvPr id="3" name="Content Placeholder 2"/>
          <p:cNvSpPr>
            <a:spLocks noGrp="1"/>
          </p:cNvSpPr>
          <p:nvPr>
            <p:ph idx="1"/>
          </p:nvPr>
        </p:nvSpPr>
        <p:spPr/>
        <p:txBody>
          <a:bodyPr/>
          <a:lstStyle/>
          <a:p>
            <a:pPr marL="0" indent="0">
              <a:buNone/>
            </a:pPr>
            <a:r>
              <a:rPr lang="en-US" dirty="0"/>
              <a:t>What is the role of ‘the abject’ or ‘abjection’ in in </a:t>
            </a:r>
            <a:r>
              <a:rPr lang="en-US" i="1" dirty="0"/>
              <a:t>The Fly</a:t>
            </a:r>
            <a:r>
              <a:rPr lang="en-US" dirty="0"/>
              <a:t>? How is it related to transformation?  How does ‘the abject’ differ in this text from Kafka’s </a:t>
            </a:r>
            <a:r>
              <a:rPr lang="en-US" i="1" dirty="0"/>
              <a:t>The Metamorphosis</a:t>
            </a:r>
            <a:r>
              <a:rPr lang="en-US" dirty="0"/>
              <a:t>? </a:t>
            </a:r>
          </a:p>
          <a:p>
            <a:pPr marL="0" indent="0">
              <a:buNone/>
            </a:pPr>
            <a:endParaRPr lang="en-US" dirty="0"/>
          </a:p>
        </p:txBody>
      </p:sp>
    </p:spTree>
    <p:extLst>
      <p:ext uri="{BB962C8B-B14F-4D97-AF65-F5344CB8AC3E}">
        <p14:creationId xmlns:p14="http://schemas.microsoft.com/office/powerpoint/2010/main" val="69120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Literature as ‘Symptom’</a:t>
            </a:r>
            <a:endParaRPr lang="en-US" dirty="0">
              <a:solidFill>
                <a:schemeClr val="accent6"/>
              </a:solidFill>
            </a:endParaRPr>
          </a:p>
        </p:txBody>
      </p:sp>
      <p:sp>
        <p:nvSpPr>
          <p:cNvPr id="3" name="Content Placeholder 2"/>
          <p:cNvSpPr>
            <a:spLocks noGrp="1"/>
          </p:cNvSpPr>
          <p:nvPr>
            <p:ph idx="1"/>
          </p:nvPr>
        </p:nvSpPr>
        <p:spPr>
          <a:xfrm>
            <a:off x="457200" y="1600200"/>
            <a:ext cx="8229600" cy="4814888"/>
          </a:xfrm>
        </p:spPr>
        <p:txBody>
          <a:bodyPr>
            <a:normAutofit fontScale="92500" lnSpcReduction="20000"/>
          </a:bodyPr>
          <a:lstStyle/>
          <a:p>
            <a:r>
              <a:rPr lang="en-US" dirty="0"/>
              <a:t>We often know a disease primarily through its symptoms; itchy skin or sneezing is a symptom of an allergic reaction; </a:t>
            </a:r>
            <a:r>
              <a:rPr lang="en-US" dirty="0" err="1"/>
              <a:t>phlem</a:t>
            </a:r>
            <a:r>
              <a:rPr lang="en-US" dirty="0"/>
              <a:t> and sore throats are not diseases, but </a:t>
            </a:r>
            <a:r>
              <a:rPr lang="en-US" i="1" dirty="0"/>
              <a:t>symptoms</a:t>
            </a:r>
            <a:r>
              <a:rPr lang="en-US" dirty="0"/>
              <a:t> of a disease. Doctors must study the symptoms to figure out the </a:t>
            </a:r>
            <a:r>
              <a:rPr lang="en-US" i="1" dirty="0"/>
              <a:t>cause</a:t>
            </a:r>
            <a:r>
              <a:rPr lang="en-US" dirty="0"/>
              <a:t>. </a:t>
            </a:r>
            <a:endParaRPr lang="en-US" dirty="0" smtClean="0"/>
          </a:p>
          <a:p>
            <a:endParaRPr lang="en-US" dirty="0"/>
          </a:p>
          <a:p>
            <a:r>
              <a:rPr lang="en-US" dirty="0"/>
              <a:t>What if we regard literature as a symptom? We would then have to look at it as a sign, or a cluster of signs; and we would study these signs to figure out what had ‘caused’ them. We could do this psychologically</a:t>
            </a:r>
            <a:r>
              <a:rPr lang="en-US" dirty="0" smtClean="0"/>
              <a:t>; morally; </a:t>
            </a:r>
            <a:r>
              <a:rPr lang="en-US" dirty="0"/>
              <a:t>or culturally/historically. </a:t>
            </a:r>
          </a:p>
          <a:p>
            <a:endParaRPr lang="en-US" dirty="0"/>
          </a:p>
        </p:txBody>
      </p:sp>
    </p:spTree>
    <p:extLst>
      <p:ext uri="{BB962C8B-B14F-4D97-AF65-F5344CB8AC3E}">
        <p14:creationId xmlns:p14="http://schemas.microsoft.com/office/powerpoint/2010/main" val="159705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The AIDS Metaphor</a:t>
            </a:r>
          </a:p>
        </p:txBody>
      </p:sp>
      <p:sp>
        <p:nvSpPr>
          <p:cNvPr id="3" name="Content Placeholder 2"/>
          <p:cNvSpPr>
            <a:spLocks noGrp="1"/>
          </p:cNvSpPr>
          <p:nvPr>
            <p:ph idx="1"/>
          </p:nvPr>
        </p:nvSpPr>
        <p:spPr>
          <a:xfrm>
            <a:off x="457200" y="1600200"/>
            <a:ext cx="8529770" cy="5150806"/>
          </a:xfrm>
        </p:spPr>
        <p:txBody>
          <a:bodyPr vert="horz" lIns="91440" tIns="45720" rIns="91440" bIns="45720" rtlCol="0" anchor="t">
            <a:normAutofit fontScale="70000" lnSpcReduction="20000"/>
          </a:bodyPr>
          <a:lstStyle/>
          <a:p>
            <a:pPr marL="0" indent="0">
              <a:buNone/>
            </a:pPr>
            <a:r>
              <a:rPr lang="en-US" sz="3400" dirty="0"/>
              <a:t>“What makes the 1986 version of </a:t>
            </a:r>
            <a:r>
              <a:rPr lang="en-US" sz="3400" i="1" dirty="0"/>
              <a:t>The Fly </a:t>
            </a:r>
            <a:r>
              <a:rPr lang="en-US" sz="3400" dirty="0"/>
              <a:t>specifically metaphorical for AIDS . . . is its numerous and explicit love-making scenes… and Seth's geometrically increasing sexual appetite as his accidentally transplanted fly genes activate and start to </a:t>
            </a:r>
            <a:r>
              <a:rPr lang="en-US" sz="3400" dirty="0" err="1"/>
              <a:t>metamorphosize</a:t>
            </a:r>
            <a:r>
              <a:rPr lang="en-US" sz="3400" dirty="0"/>
              <a:t> his body. As the protagonist's sexual encounters with his girlfriend increase in length and intensity, subtle symptoms and changes in his body start to emerge that figure the AIDS metaphor as etiology. . . . In a narrative development that evokes public suspicion of promiscuous sexual activity as one of the causes of AIDS, Seth's sexual drive increases to the point of marathon sessions with his exhausted girlfriend, who because of his hypersexuality finally leaves him. Urges </a:t>
            </a:r>
            <a:r>
              <a:rPr lang="en-US" sz="3400" dirty="0" smtClean="0"/>
              <a:t>unsatisfied</a:t>
            </a:r>
            <a:r>
              <a:rPr lang="en-US" sz="3400" dirty="0"/>
              <a:t>, Seth Starts to prowl the rough bars and pick-up spots of the neighborhood." </a:t>
            </a:r>
            <a:endParaRPr lang="en-US" dirty="0"/>
          </a:p>
          <a:p>
            <a:pPr marL="0" indent="0">
              <a:buNone/>
            </a:pPr>
            <a:r>
              <a:rPr lang="en-US" sz="3400" dirty="0"/>
              <a:t>	</a:t>
            </a:r>
            <a:r>
              <a:rPr lang="en-US" sz="3400" dirty="0" err="1"/>
              <a:t> –Edward Guerrero</a:t>
            </a:r>
          </a:p>
          <a:p>
            <a:pPr marL="0" indent="0">
              <a:buNone/>
            </a:pPr>
            <a:endParaRPr lang="en-US" dirty="0"/>
          </a:p>
        </p:txBody>
      </p:sp>
    </p:spTree>
    <p:extLst>
      <p:ext uri="{BB962C8B-B14F-4D97-AF65-F5344CB8AC3E}">
        <p14:creationId xmlns:p14="http://schemas.microsoft.com/office/powerpoint/2010/main" val="326973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The AIDS Metaphor</a:t>
            </a: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0" indent="0">
              <a:buNone/>
            </a:pPr>
            <a:r>
              <a:rPr lang="en-US" dirty="0"/>
              <a:t>"At this point, the AIDS analogy fully forms and the slowly materializing symptomatic horror that comes with the realization that something radical is happening to his body overtakes Seth. In a graphic, revealing scene, Seth stands in front of his bathroom mirror and picks off decaying and mutating parts of his body and speculates about his slowly worsening condition being the first signs of a mysterious, agonizing death. In another scene, a frightful projection of the archetypal euphemistic 'singles sex' conversation, Seth calls his girlfriend to warn her that he's afraid that he's 'got something' and that it 'might be contagious.'" </a:t>
            </a:r>
          </a:p>
        </p:txBody>
      </p:sp>
    </p:spTree>
    <p:extLst>
      <p:ext uri="{BB962C8B-B14F-4D97-AF65-F5344CB8AC3E}">
        <p14:creationId xmlns:p14="http://schemas.microsoft.com/office/powerpoint/2010/main" val="589984701"/>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123</TotalTime>
  <Words>783</Words>
  <Application>Microsoft Macintosh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Arial</vt:lpstr>
      <vt:lpstr>Black</vt:lpstr>
      <vt:lpstr>PowerPoint Presentation</vt:lpstr>
      <vt:lpstr>David Cronenberg</vt:lpstr>
      <vt:lpstr>Discussion / Group Work</vt:lpstr>
      <vt:lpstr>Signal Question 1</vt:lpstr>
      <vt:lpstr>Signal Question 2</vt:lpstr>
      <vt:lpstr>Signal Question 3</vt:lpstr>
      <vt:lpstr>Literature as ‘Symptom’</vt:lpstr>
      <vt:lpstr>The AIDS Metaphor</vt:lpstr>
      <vt:lpstr>The AIDS Metaphor</vt:lpstr>
      <vt:lpstr>The AIDS Metaphor</vt:lpstr>
      <vt:lpstr>The AIDS Metaphor</vt:lpstr>
      <vt:lpstr>Signal Question</vt:lpstr>
      <vt:lpstr>Cohen’s Seven Theses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Lam</dc:creator>
  <cp:lastModifiedBy>Microsoft Office User</cp:lastModifiedBy>
  <cp:revision>47</cp:revision>
  <dcterms:created xsi:type="dcterms:W3CDTF">2016-02-03T04:10:24Z</dcterms:created>
  <dcterms:modified xsi:type="dcterms:W3CDTF">2018-02-06T23:04:05Z</dcterms:modified>
</cp:coreProperties>
</file>