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6" r:id="rId3"/>
    <p:sldId id="279" r:id="rId4"/>
    <p:sldId id="261" r:id="rId5"/>
    <p:sldId id="280" r:id="rId6"/>
    <p:sldId id="281" r:id="rId7"/>
    <p:sldId id="282" r:id="rId8"/>
    <p:sldId id="283" r:id="rId9"/>
    <p:sldId id="287" r:id="rId10"/>
    <p:sldId id="288" r:id="rId11"/>
    <p:sldId id="289" r:id="rId12"/>
    <p:sldId id="290" r:id="rId13"/>
    <p:sldId id="291" r:id="rId14"/>
    <p:sldId id="29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TOC" id="{ABA716BF-3A5C-4ADB-94C9-CFEF84EBA240}">
          <p14:sldIdLst>
            <p14:sldId id="286"/>
          </p14:sldIdLst>
        </p14:section>
        <p14:section name="Hypothesis" id="{6D9936A3-3945-4757-BC8B-B5C252D8E036}">
          <p14:sldIdLst>
            <p14:sldId id="279"/>
            <p14:sldId id="261"/>
            <p14:sldId id="280"/>
          </p14:sldIdLst>
        </p14:section>
        <p14:section name="The data" id="{F22A0906-2137-BD40-BCF4-A433AB0A6BF0}">
          <p14:sldIdLst>
            <p14:sldId id="281"/>
            <p14:sldId id="282"/>
          </p14:sldIdLst>
        </p14:section>
        <p14:section name="The Analysis" id="{83CE4876-953D-0C4C-A7D9-9D8F338B9641}">
          <p14:sldIdLst>
            <p14:sldId id="283"/>
          </p14:sldIdLst>
        </p14:section>
        <p14:section name="The Result" id="{5DCA8672-0AED-4449-A7BF-8BDD2ECD595D}">
          <p14:sldIdLst>
            <p14:sldId id="287"/>
            <p14:sldId id="288"/>
            <p14:sldId id="289"/>
            <p14:sldId id="290"/>
            <p14:sldId id="291"/>
          </p14:sldIdLst>
        </p14:section>
        <p14:section name="Conclusion and Summary" id="{790CEF5B-569A-4C2F-BED5-750B08C0E5AD}">
          <p14:sldIdLst>
            <p14:sldId id="292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2016-2017 Season </a:t>
            </a:r>
            <a:br>
              <a:rPr lang="en-US" dirty="0" smtClean="0"/>
            </a:br>
            <a:r>
              <a:rPr lang="en-US" dirty="0" smtClean="0"/>
              <a:t>the ALL-NBA teams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David  </a:t>
            </a:r>
            <a:r>
              <a:rPr lang="en-US" sz="2400" dirty="0" smtClean="0">
                <a:latin typeface="+mn-lt"/>
              </a:rPr>
              <a:t>Roh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Who?</a:t>
            </a:r>
            <a:endParaRPr lang="en-US" dirty="0"/>
          </a:p>
        </p:txBody>
      </p:sp>
      <p:pic>
        <p:nvPicPr>
          <p:cNvPr id="6" name="Content Placeholder 5" descr="JH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014" r="24904" b="-1014"/>
          <a:stretch/>
        </p:blipFill>
        <p:spPr>
          <a:xfrm>
            <a:off x="581421" y="1600200"/>
            <a:ext cx="4142979" cy="4525963"/>
          </a:xfrm>
        </p:spPr>
      </p:pic>
      <p:pic>
        <p:nvPicPr>
          <p:cNvPr id="7" name="Content Placeholder 6" descr="KD.jp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6" t="338" r="14238" b="-338"/>
          <a:stretch/>
        </p:blipFill>
        <p:spPr/>
      </p:pic>
    </p:spTree>
    <p:extLst>
      <p:ext uri="{BB962C8B-B14F-4D97-AF65-F5344CB8AC3E}">
        <p14:creationId xmlns:p14="http://schemas.microsoft.com/office/powerpoint/2010/main" val="715422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Who?</a:t>
            </a:r>
            <a:endParaRPr lang="en-US" dirty="0"/>
          </a:p>
        </p:txBody>
      </p:sp>
      <p:pic>
        <p:nvPicPr>
          <p:cNvPr id="6" name="Content Placeholder 5" descr="IT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-1014" r="12544" b="1014"/>
          <a:stretch/>
        </p:blipFill>
        <p:spPr/>
      </p:pic>
      <p:pic>
        <p:nvPicPr>
          <p:cNvPr id="7" name="Content Placeholder 6" descr="RW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r="31940"/>
          <a:stretch/>
        </p:blipFill>
        <p:spPr/>
      </p:pic>
    </p:spTree>
    <p:extLst>
      <p:ext uri="{BB962C8B-B14F-4D97-AF65-F5344CB8AC3E}">
        <p14:creationId xmlns:p14="http://schemas.microsoft.com/office/powerpoint/2010/main" val="715422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315200" cy="4191000"/>
          </a:xfrm>
        </p:spPr>
      </p:pic>
    </p:spTree>
    <p:extLst>
      <p:ext uri="{BB962C8B-B14F-4D97-AF65-F5344CB8AC3E}">
        <p14:creationId xmlns:p14="http://schemas.microsoft.com/office/powerpoint/2010/main" val="715422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752600"/>
            <a:ext cx="6286500" cy="4191000"/>
          </a:xfrm>
        </p:spPr>
      </p:pic>
    </p:spTree>
    <p:extLst>
      <p:ext uri="{BB962C8B-B14F-4D97-AF65-F5344CB8AC3E}">
        <p14:creationId xmlns:p14="http://schemas.microsoft.com/office/powerpoint/2010/main" val="205094942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More usable columns still left within the initial data frame. Potential is still there.</a:t>
            </a:r>
          </a:p>
          <a:p>
            <a:r>
              <a:rPr lang="en-US" dirty="0" smtClean="0"/>
              <a:t>Feature Engineering</a:t>
            </a:r>
          </a:p>
          <a:p>
            <a:pPr lvl="1"/>
            <a:r>
              <a:rPr lang="en-US" dirty="0" smtClean="0"/>
              <a:t>Advanced stats addressed many of feature engineering ideas, such as PER, USG%, TS%.</a:t>
            </a:r>
            <a:endParaRPr lang="en-US" dirty="0"/>
          </a:p>
          <a:p>
            <a:r>
              <a:rPr lang="en-US" dirty="0" smtClean="0"/>
              <a:t>Making prediction DF into full season stat</a:t>
            </a:r>
          </a:p>
        </p:txBody>
      </p:sp>
    </p:spTree>
    <p:extLst>
      <p:ext uri="{BB962C8B-B14F-4D97-AF65-F5344CB8AC3E}">
        <p14:creationId xmlns:p14="http://schemas.microsoft.com/office/powerpoint/2010/main" val="213488726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 – Who’s the most likely candidate to be awarded with the honor?</a:t>
            </a:r>
          </a:p>
          <a:p>
            <a:r>
              <a:rPr lang="en-US" dirty="0" smtClean="0"/>
              <a:t>The data – Historical look at the individual achievements</a:t>
            </a:r>
          </a:p>
          <a:p>
            <a:r>
              <a:rPr lang="en-US" dirty="0" smtClean="0"/>
              <a:t>The analysis – What does history tell us?</a:t>
            </a:r>
          </a:p>
          <a:p>
            <a:r>
              <a:rPr lang="en-US" dirty="0" smtClean="0"/>
              <a:t>The result – so… who?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884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it?</a:t>
            </a:r>
          </a:p>
          <a:p>
            <a:pPr lvl="1"/>
            <a:r>
              <a:rPr lang="en-US" dirty="0" smtClean="0"/>
              <a:t>With 2011 Collective Bargaining Agreement in place, now player’s contractual bonus is tied to the performance awards which includes the all-NBA team selection.</a:t>
            </a:r>
          </a:p>
          <a:p>
            <a:pPr lvl="1"/>
            <a:r>
              <a:rPr lang="en-US" dirty="0" smtClean="0"/>
              <a:t>This award is purely based on the impact that they made on floor when they play, unlike other awards that can turn into a popularity contest.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428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At the end of regular season, the league (NBA) selects 3 teams of 5 players of each position, and award them with the first/second/third team title.</a:t>
            </a:r>
          </a:p>
          <a:p>
            <a:pPr lvl="1"/>
            <a:r>
              <a:rPr lang="en-US" dirty="0" smtClean="0"/>
              <a:t>This award goes to the top player in each position category set forth by the league.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– the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– </a:t>
            </a:r>
          </a:p>
          <a:p>
            <a:pPr lvl="1"/>
            <a:r>
              <a:rPr lang="en-US" dirty="0" smtClean="0"/>
              <a:t>Which individuals performed the best that deserved to be included in the all-NBA teams?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646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413"/>
            <a:ext cx="4572000" cy="4297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 descr="Screen Shot 2017-02-21 at 5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543257" cy="5105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collected from </a:t>
            </a:r>
            <a:r>
              <a:rPr lang="en-US" dirty="0" err="1" smtClean="0"/>
              <a:t>Basketballreference.com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595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The Data</a:t>
            </a:r>
            <a:endParaRPr lang="en-US" sz="3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What are we looking at?</a:t>
            </a:r>
          </a:p>
          <a:p>
            <a:r>
              <a:rPr lang="en-US" sz="2200" dirty="0"/>
              <a:t>With 56 columns of different data for each individual athletes, build the model using historical data dating back to the past decade.</a:t>
            </a:r>
          </a:p>
          <a:p>
            <a:r>
              <a:rPr lang="en-US" sz="2200" dirty="0"/>
              <a:t>Combined of regular season total</a:t>
            </a:r>
          </a:p>
          <a:p>
            <a:r>
              <a:rPr lang="en-US" sz="2200" dirty="0"/>
              <a:t>The model will then applied to the current 2016-2017 season, and predict the selection.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580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The Analysis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434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A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1" t="-338" r="3468" b="338"/>
          <a:stretch/>
        </p:blipFill>
        <p:spPr>
          <a:xfrm>
            <a:off x="1600200" y="1600200"/>
            <a:ext cx="6273231" cy="4525963"/>
          </a:xfrm>
        </p:spPr>
      </p:pic>
    </p:spTree>
    <p:extLst>
      <p:ext uri="{BB962C8B-B14F-4D97-AF65-F5344CB8AC3E}">
        <p14:creationId xmlns:p14="http://schemas.microsoft.com/office/powerpoint/2010/main" val="1974587120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623</Words>
  <Application>Microsoft Macintosh PowerPoint</Application>
  <PresentationFormat>On-screen Show (4:3)</PresentationFormat>
  <Paragraphs>68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 New Employees</vt:lpstr>
      <vt:lpstr>Predicting 2016-2017 Season  the ALL-NBA teams</vt:lpstr>
      <vt:lpstr>Table of Contents</vt:lpstr>
      <vt:lpstr>Hypothesis </vt:lpstr>
      <vt:lpstr>Hypothesis</vt:lpstr>
      <vt:lpstr>Hypothesis – the Q</vt:lpstr>
      <vt:lpstr>The Data</vt:lpstr>
      <vt:lpstr>The Data</vt:lpstr>
      <vt:lpstr>The Analysis</vt:lpstr>
      <vt:lpstr>So… Who?</vt:lpstr>
      <vt:lpstr>So… Who?</vt:lpstr>
      <vt:lpstr>So… Who?</vt:lpstr>
      <vt:lpstr>So… Who?</vt:lpstr>
      <vt:lpstr>Last, but not least</vt:lpstr>
      <vt:lpstr>What can be better?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2017-02-22T02:32:50Z</dcterms:modified>
</cp:coreProperties>
</file>