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477ae96e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477ae96e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477ae96e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477ae96e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477ae96e0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477ae96e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477ae96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477ae96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477ae96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477ae96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477ae96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477ae96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477ae96e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477ae96e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477ae96e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477ae96e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477ae96e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477ae96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477ae96e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477ae96e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477ae96e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477ae96e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solidFill>
                  <a:srgbClr val="666666"/>
                </a:solidFill>
              </a:rPr>
              <a:t>Predicting Income of above or below 50k</a:t>
            </a:r>
            <a:endParaRPr>
              <a:solidFill>
                <a:srgbClr val="666666"/>
              </a:solidFill>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Using US Census Archive Data</a:t>
            </a:r>
            <a:endParaRPr/>
          </a:p>
        </p:txBody>
      </p:sp>
      <p:sp>
        <p:nvSpPr>
          <p:cNvPr id="68" name="Google Shape;68;p13"/>
          <p:cNvSpPr txBox="1"/>
          <p:nvPr/>
        </p:nvSpPr>
        <p:spPr>
          <a:xfrm>
            <a:off x="2887200" y="4309425"/>
            <a:ext cx="336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Alexander D’Cruz</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Which features were the most important?</a:t>
            </a:r>
            <a:endParaRPr/>
          </a:p>
        </p:txBody>
      </p:sp>
      <p:sp>
        <p:nvSpPr>
          <p:cNvPr id="128" name="Google Shape;128;p22"/>
          <p:cNvSpPr txBox="1"/>
          <p:nvPr>
            <p:ph idx="1" type="body"/>
          </p:nvPr>
        </p:nvSpPr>
        <p:spPr>
          <a:xfrm>
            <a:off x="311700" y="1266325"/>
            <a:ext cx="5259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sounds reasonable given that industry codes include typically highly paid industries such as Finance, Professional Services and also industries with traditionally lower salaried workers like Social Servies. </a:t>
            </a:r>
            <a:endParaRPr/>
          </a:p>
          <a:p>
            <a:pPr indent="0" lvl="0" marL="0" rtl="0" algn="l">
              <a:spcBef>
                <a:spcPts val="1200"/>
              </a:spcBef>
              <a:spcAft>
                <a:spcPts val="1200"/>
              </a:spcAft>
              <a:buNone/>
            </a:pPr>
            <a:r>
              <a:rPr lang="en-GB"/>
              <a:t>Similarly a highly educated person is likely to earn more than someone who is less educated.</a:t>
            </a:r>
            <a:endParaRPr/>
          </a:p>
        </p:txBody>
      </p:sp>
      <p:pic>
        <p:nvPicPr>
          <p:cNvPr id="129" name="Google Shape;129;p22"/>
          <p:cNvPicPr preferRelativeResize="0"/>
          <p:nvPr/>
        </p:nvPicPr>
        <p:blipFill>
          <a:blip r:embed="rId3">
            <a:alphaModFix/>
          </a:blip>
          <a:stretch>
            <a:fillRect/>
          </a:stretch>
        </p:blipFill>
        <p:spPr>
          <a:xfrm>
            <a:off x="5714875" y="1066878"/>
            <a:ext cx="3300312" cy="3926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importance in individual predictions</a:t>
            </a:r>
            <a:endParaRPr/>
          </a:p>
        </p:txBody>
      </p:sp>
      <p:sp>
        <p:nvSpPr>
          <p:cNvPr id="135" name="Google Shape;135;p23"/>
          <p:cNvSpPr txBox="1"/>
          <p:nvPr>
            <p:ph idx="1" type="body"/>
          </p:nvPr>
        </p:nvSpPr>
        <p:spPr>
          <a:xfrm>
            <a:off x="311700" y="1266325"/>
            <a:ext cx="4553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can also use SHAP values to understand the importance of features in particular predictions. </a:t>
            </a:r>
            <a:endParaRPr/>
          </a:p>
          <a:p>
            <a:pPr indent="0" lvl="0" marL="0" rtl="0" algn="l">
              <a:spcBef>
                <a:spcPts val="1200"/>
              </a:spcBef>
              <a:spcAft>
                <a:spcPts val="1200"/>
              </a:spcAft>
              <a:buNone/>
            </a:pPr>
            <a:r>
              <a:t/>
            </a:r>
            <a:endParaRPr/>
          </a:p>
        </p:txBody>
      </p:sp>
      <p:pic>
        <p:nvPicPr>
          <p:cNvPr id="136" name="Google Shape;136;p23"/>
          <p:cNvPicPr preferRelativeResize="0"/>
          <p:nvPr/>
        </p:nvPicPr>
        <p:blipFill>
          <a:blip r:embed="rId3">
            <a:alphaModFix/>
          </a:blip>
          <a:stretch>
            <a:fillRect/>
          </a:stretch>
        </p:blipFill>
        <p:spPr>
          <a:xfrm>
            <a:off x="3175950" y="2096125"/>
            <a:ext cx="5762201" cy="2750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 Steps</a:t>
            </a:r>
            <a:endParaRPr/>
          </a:p>
        </p:txBody>
      </p:sp>
      <p:sp>
        <p:nvSpPr>
          <p:cNvPr id="142" name="Google Shape;142;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Further time should be taken to understand the goals of the model and the business use case - are we </a:t>
            </a:r>
            <a:r>
              <a:rPr lang="en-GB"/>
              <a:t>using</a:t>
            </a:r>
            <a:r>
              <a:rPr lang="en-GB"/>
              <a:t> the right metrics? Is there any domain knowledge that would help us?</a:t>
            </a:r>
            <a:endParaRPr/>
          </a:p>
          <a:p>
            <a:pPr indent="-342900" lvl="0" marL="457200" rtl="0" algn="l">
              <a:spcBef>
                <a:spcPts val="0"/>
              </a:spcBef>
              <a:spcAft>
                <a:spcPts val="0"/>
              </a:spcAft>
              <a:buSzPts val="1800"/>
              <a:buAutoNum type="arabicPeriod"/>
            </a:pPr>
            <a:r>
              <a:rPr lang="en-GB"/>
              <a:t>Additional feature engineering could be carried out</a:t>
            </a:r>
            <a:endParaRPr/>
          </a:p>
          <a:p>
            <a:pPr indent="-342900" lvl="0" marL="457200" rtl="0" algn="l">
              <a:spcBef>
                <a:spcPts val="0"/>
              </a:spcBef>
              <a:spcAft>
                <a:spcPts val="0"/>
              </a:spcAft>
              <a:buSzPts val="1800"/>
              <a:buAutoNum type="arabicPeriod"/>
            </a:pPr>
            <a:r>
              <a:rPr lang="en-GB"/>
              <a:t>The model should be tuned further</a:t>
            </a:r>
            <a:endParaRPr/>
          </a:p>
          <a:p>
            <a:pPr indent="-342900" lvl="0" marL="457200" rtl="0" algn="l">
              <a:spcBef>
                <a:spcPts val="0"/>
              </a:spcBef>
              <a:spcAft>
                <a:spcPts val="0"/>
              </a:spcAft>
              <a:buSzPts val="1800"/>
              <a:buAutoNum type="arabicPeriod"/>
            </a:pPr>
            <a:r>
              <a:rPr lang="en-GB"/>
              <a:t>The model should be put into production if there is a need. This could involve creating an API endpoint for the model to be called and passed data to have predictions generated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data</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Survey data from US population collected over 2 years</a:t>
            </a:r>
            <a:endParaRPr/>
          </a:p>
          <a:p>
            <a:pPr indent="0" lvl="0" marL="0" rtl="0" algn="l">
              <a:spcBef>
                <a:spcPts val="1200"/>
              </a:spcBef>
              <a:spcAft>
                <a:spcPts val="0"/>
              </a:spcAft>
              <a:buNone/>
            </a:pPr>
            <a:r>
              <a:rPr lang="en-GB"/>
              <a:t>Initial (brief) analysis was carried out on the data and the key findings were:</a:t>
            </a:r>
            <a:endParaRPr/>
          </a:p>
          <a:p>
            <a:pPr indent="-342900" lvl="0" marL="457200" rtl="0" algn="l">
              <a:spcBef>
                <a:spcPts val="1200"/>
              </a:spcBef>
              <a:spcAft>
                <a:spcPts val="0"/>
              </a:spcAft>
              <a:buSzPts val="1800"/>
              <a:buChar char="●"/>
            </a:pPr>
            <a:r>
              <a:rPr lang="en-GB"/>
              <a:t>Various features are highly skewed - weeks worked, dividends, capital gains etc</a:t>
            </a:r>
            <a:endParaRPr/>
          </a:p>
          <a:p>
            <a:pPr indent="-342900" lvl="0" marL="457200" rtl="0" algn="l">
              <a:spcBef>
                <a:spcPts val="0"/>
              </a:spcBef>
              <a:spcAft>
                <a:spcPts val="0"/>
              </a:spcAft>
              <a:buSzPts val="1800"/>
              <a:buChar char="●"/>
            </a:pPr>
            <a:r>
              <a:rPr lang="en-GB"/>
              <a:t>Very imbalanced target variable - </a:t>
            </a:r>
            <a:r>
              <a:rPr lang="en-GB"/>
              <a:t>93.8% surveyed earn less than 50k, only 6.2% earn above</a:t>
            </a:r>
            <a:endParaRPr/>
          </a:p>
          <a:p>
            <a:pPr indent="-342900" lvl="0" marL="457200" rtl="0" algn="l">
              <a:spcBef>
                <a:spcPts val="0"/>
              </a:spcBef>
              <a:spcAft>
                <a:spcPts val="0"/>
              </a:spcAft>
              <a:buSzPts val="1800"/>
              <a:buChar char="●"/>
            </a:pPr>
            <a:r>
              <a:rPr lang="en-GB"/>
              <a:t>Missing data for some features</a:t>
            </a:r>
            <a:endParaRPr/>
          </a:p>
          <a:p>
            <a:pPr indent="-342900" lvl="0" marL="457200" rtl="0" algn="l">
              <a:spcBef>
                <a:spcPts val="0"/>
              </a:spcBef>
              <a:spcAft>
                <a:spcPts val="0"/>
              </a:spcAft>
              <a:buSzPts val="1800"/>
              <a:buChar char="●"/>
            </a:pPr>
            <a:r>
              <a:rPr lang="en-GB"/>
              <a:t>Large amount of categorical data with some encoded categorical features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 Methods</a:t>
            </a:r>
            <a:endParaRPr/>
          </a:p>
        </p:txBody>
      </p:sp>
      <p:sp>
        <p:nvSpPr>
          <p:cNvPr id="80" name="Google Shape;80;p15"/>
          <p:cNvSpPr txBox="1"/>
          <p:nvPr>
            <p:ph idx="1" type="body"/>
          </p:nvPr>
        </p:nvSpPr>
        <p:spPr>
          <a:xfrm>
            <a:off x="311700" y="1152475"/>
            <a:ext cx="8832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Feature selection - removed features with high % of missing values</a:t>
            </a:r>
            <a:endParaRPr/>
          </a:p>
          <a:p>
            <a:pPr indent="-342900" lvl="0" marL="457200" rtl="0" algn="l">
              <a:spcBef>
                <a:spcPts val="0"/>
              </a:spcBef>
              <a:spcAft>
                <a:spcPts val="0"/>
              </a:spcAft>
              <a:buSzPts val="1800"/>
              <a:buChar char="●"/>
            </a:pPr>
            <a:r>
              <a:rPr lang="en-GB"/>
              <a:t>Feature engineering </a:t>
            </a:r>
            <a:endParaRPr/>
          </a:p>
          <a:p>
            <a:pPr indent="-317500" lvl="1" marL="914400" rtl="0" algn="l">
              <a:spcBef>
                <a:spcPts val="0"/>
              </a:spcBef>
              <a:spcAft>
                <a:spcPts val="0"/>
              </a:spcAft>
              <a:buSzPts val="1400"/>
              <a:buChar char="○"/>
            </a:pPr>
            <a:r>
              <a:rPr lang="en-GB"/>
              <a:t>Certain numerical features were changed to categorical (‘Num persons worked for employer’ for example was a multiple choice question so the numerical values while ordinal don’t scale to linearly</a:t>
            </a:r>
            <a:endParaRPr/>
          </a:p>
          <a:p>
            <a:pPr indent="-317500" lvl="1" marL="914400" rtl="0" algn="l">
              <a:spcBef>
                <a:spcPts val="0"/>
              </a:spcBef>
              <a:spcAft>
                <a:spcPts val="0"/>
              </a:spcAft>
              <a:buSzPts val="1400"/>
              <a:buChar char="○"/>
            </a:pPr>
            <a:r>
              <a:rPr lang="en-GB"/>
              <a:t>Weeks worked in a year was binned, this could have been min max scaled but I wanted to see what impact this would have. This was a highly skewed feature and I thought binning it might return promising results.</a:t>
            </a:r>
            <a:endParaRPr/>
          </a:p>
          <a:p>
            <a:pPr indent="-317500" lvl="1" marL="914400" rtl="0" algn="l">
              <a:spcBef>
                <a:spcPts val="0"/>
              </a:spcBef>
              <a:spcAft>
                <a:spcPts val="0"/>
              </a:spcAft>
              <a:buSzPts val="1400"/>
              <a:buChar char="○"/>
            </a:pPr>
            <a:r>
              <a:rPr lang="en-GB"/>
              <a:t>Further feature engineering recommended - cross features perhaps.</a:t>
            </a:r>
            <a:endParaRPr/>
          </a:p>
          <a:p>
            <a:pPr indent="-342900" lvl="0" marL="457200" rtl="0" algn="l">
              <a:spcBef>
                <a:spcPts val="0"/>
              </a:spcBef>
              <a:spcAft>
                <a:spcPts val="0"/>
              </a:spcAft>
              <a:buSzPts val="1800"/>
              <a:buChar char="●"/>
            </a:pPr>
            <a:r>
              <a:rPr lang="en-GB"/>
              <a:t>Scaling </a:t>
            </a:r>
            <a:endParaRPr/>
          </a:p>
          <a:p>
            <a:pPr indent="-317500" lvl="1" marL="914400" rtl="0" algn="l">
              <a:spcBef>
                <a:spcPts val="0"/>
              </a:spcBef>
              <a:spcAft>
                <a:spcPts val="0"/>
              </a:spcAft>
              <a:buSzPts val="1400"/>
              <a:buChar char="○"/>
            </a:pPr>
            <a:r>
              <a:rPr lang="en-GB"/>
              <a:t>Numerical features were standardised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approach</a:t>
            </a:r>
            <a:endParaRPr/>
          </a:p>
        </p:txBody>
      </p:sp>
      <p:pic>
        <p:nvPicPr>
          <p:cNvPr id="86" name="Google Shape;86;p16"/>
          <p:cNvPicPr preferRelativeResize="0"/>
          <p:nvPr/>
        </p:nvPicPr>
        <p:blipFill>
          <a:blip r:embed="rId3">
            <a:alphaModFix/>
          </a:blip>
          <a:stretch>
            <a:fillRect/>
          </a:stretch>
        </p:blipFill>
        <p:spPr>
          <a:xfrm>
            <a:off x="5165475" y="1118675"/>
            <a:ext cx="3616949" cy="2737150"/>
          </a:xfrm>
          <a:prstGeom prst="rect">
            <a:avLst/>
          </a:prstGeom>
          <a:noFill/>
          <a:ln>
            <a:noFill/>
          </a:ln>
        </p:spPr>
      </p:pic>
      <p:sp>
        <p:nvSpPr>
          <p:cNvPr id="87" name="Google Shape;87;p16"/>
          <p:cNvSpPr txBox="1"/>
          <p:nvPr>
            <p:ph idx="1" type="body"/>
          </p:nvPr>
        </p:nvSpPr>
        <p:spPr>
          <a:xfrm>
            <a:off x="311700" y="1266325"/>
            <a:ext cx="46929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With a focus on repeatability I began building the start of a pipeline of functions to pass the data through.</a:t>
            </a:r>
            <a:endParaRPr/>
          </a:p>
          <a:p>
            <a:pPr indent="-317500" lvl="1" marL="914400" rtl="0" algn="l">
              <a:spcBef>
                <a:spcPts val="0"/>
              </a:spcBef>
              <a:spcAft>
                <a:spcPts val="0"/>
              </a:spcAft>
              <a:buSzPts val="1400"/>
              <a:buChar char="○"/>
            </a:pPr>
            <a:r>
              <a:rPr lang="en-GB"/>
              <a:t>The pipeline imputes missing numerical values with the median and scales them. </a:t>
            </a:r>
            <a:endParaRPr/>
          </a:p>
          <a:p>
            <a:pPr indent="-317500" lvl="1" marL="914400" rtl="0" algn="l">
              <a:spcBef>
                <a:spcPts val="0"/>
              </a:spcBef>
              <a:spcAft>
                <a:spcPts val="0"/>
              </a:spcAft>
              <a:buSzPts val="1400"/>
              <a:buChar char="○"/>
            </a:pPr>
            <a:r>
              <a:rPr lang="en-GB"/>
              <a:t>It imputes missing categorical values with the most frequent value and then encodes these features into something machine readable.</a:t>
            </a:r>
            <a:endParaRPr/>
          </a:p>
          <a:p>
            <a:pPr indent="-317500" lvl="1" marL="914400" rtl="0" algn="l">
              <a:spcBef>
                <a:spcPts val="0"/>
              </a:spcBef>
              <a:spcAft>
                <a:spcPts val="0"/>
              </a:spcAft>
              <a:buSzPts val="1400"/>
              <a:buChar char="○"/>
            </a:pPr>
            <a:r>
              <a:rPr lang="en-GB"/>
              <a:t>Then it balances the data before fitting an XGBoost Classification algorithm.</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Baseline Model</a:t>
            </a:r>
            <a:endParaRPr/>
          </a:p>
        </p:txBody>
      </p:sp>
      <p:sp>
        <p:nvSpPr>
          <p:cNvPr id="93" name="Google Shape;93;p17"/>
          <p:cNvSpPr txBox="1"/>
          <p:nvPr>
            <p:ph idx="1" type="body"/>
          </p:nvPr>
        </p:nvSpPr>
        <p:spPr>
          <a:xfrm>
            <a:off x="311700" y="1266325"/>
            <a:ext cx="3773100" cy="3302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935"/>
              <a:buNone/>
            </a:pPr>
            <a:r>
              <a:rPr lang="en-GB" sz="1330"/>
              <a:t>How do we know our models are any good?</a:t>
            </a:r>
            <a:endParaRPr sz="1330"/>
          </a:p>
          <a:p>
            <a:pPr indent="0" lvl="0" marL="0" rtl="0" algn="l">
              <a:lnSpc>
                <a:spcPct val="105000"/>
              </a:lnSpc>
              <a:spcBef>
                <a:spcPts val="1200"/>
              </a:spcBef>
              <a:spcAft>
                <a:spcPts val="0"/>
              </a:spcAft>
              <a:buSzPts val="935"/>
              <a:buNone/>
            </a:pPr>
            <a:r>
              <a:rPr lang="en-GB" sz="1330"/>
              <a:t>We begin with a baseline and understanding our prediction metrics</a:t>
            </a:r>
            <a:endParaRPr sz="1330"/>
          </a:p>
          <a:p>
            <a:pPr indent="0" lvl="0" marL="0" rtl="0" algn="l">
              <a:lnSpc>
                <a:spcPct val="105000"/>
              </a:lnSpc>
              <a:spcBef>
                <a:spcPts val="1200"/>
              </a:spcBef>
              <a:spcAft>
                <a:spcPts val="0"/>
              </a:spcAft>
              <a:buSzPts val="935"/>
              <a:buNone/>
            </a:pPr>
            <a:r>
              <a:rPr lang="en-GB" sz="1330"/>
              <a:t>The ‘accuracy’ of always predicting the majority class (&lt;50k) would be 94%... but then we would never predict anyone as earning over 50k. </a:t>
            </a:r>
            <a:endParaRPr sz="1330"/>
          </a:p>
          <a:p>
            <a:pPr indent="0" lvl="0" marL="0" rtl="0" algn="l">
              <a:lnSpc>
                <a:spcPct val="105000"/>
              </a:lnSpc>
              <a:spcBef>
                <a:spcPts val="1200"/>
              </a:spcBef>
              <a:spcAft>
                <a:spcPts val="0"/>
              </a:spcAft>
              <a:buSzPts val="935"/>
              <a:buNone/>
            </a:pPr>
            <a:r>
              <a:rPr lang="en-GB" sz="1330"/>
              <a:t>Assuming we care about the &gt;50k earners we’ll use F1 score as a metric.</a:t>
            </a:r>
            <a:endParaRPr sz="1330"/>
          </a:p>
          <a:p>
            <a:pPr indent="0" lvl="0" marL="0" rtl="0" algn="l">
              <a:lnSpc>
                <a:spcPct val="105000"/>
              </a:lnSpc>
              <a:spcBef>
                <a:spcPts val="1200"/>
              </a:spcBef>
              <a:spcAft>
                <a:spcPts val="0"/>
              </a:spcAft>
              <a:buSzPts val="935"/>
              <a:buNone/>
            </a:pPr>
            <a:r>
              <a:t/>
            </a:r>
            <a:endParaRPr sz="1330"/>
          </a:p>
          <a:p>
            <a:pPr indent="0" lvl="0" marL="0" rtl="0" algn="l">
              <a:lnSpc>
                <a:spcPct val="105000"/>
              </a:lnSpc>
              <a:spcBef>
                <a:spcPts val="1200"/>
              </a:spcBef>
              <a:spcAft>
                <a:spcPts val="1200"/>
              </a:spcAft>
              <a:buSzPts val="935"/>
              <a:buNone/>
            </a:pPr>
            <a:r>
              <a:t/>
            </a:r>
            <a:endParaRPr sz="1330"/>
          </a:p>
        </p:txBody>
      </p:sp>
      <p:sp>
        <p:nvSpPr>
          <p:cNvPr id="94" name="Google Shape;94;p17"/>
          <p:cNvSpPr txBox="1"/>
          <p:nvPr>
            <p:ph idx="1" type="body"/>
          </p:nvPr>
        </p:nvSpPr>
        <p:spPr>
          <a:xfrm>
            <a:off x="4731300" y="1266325"/>
            <a:ext cx="3773100" cy="3302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935"/>
              <a:buNone/>
            </a:pPr>
            <a:r>
              <a:rPr lang="en-GB" sz="1330"/>
              <a:t>Calculating the baseline for our model can be done a couple of ways.</a:t>
            </a:r>
            <a:endParaRPr sz="1330"/>
          </a:p>
          <a:p>
            <a:pPr indent="0" lvl="0" marL="0" rtl="0" algn="l">
              <a:lnSpc>
                <a:spcPct val="105000"/>
              </a:lnSpc>
              <a:spcBef>
                <a:spcPts val="1200"/>
              </a:spcBef>
              <a:spcAft>
                <a:spcPts val="0"/>
              </a:spcAft>
              <a:buSzPts val="935"/>
              <a:buNone/>
            </a:pPr>
            <a:r>
              <a:rPr lang="en-GB" sz="1330"/>
              <a:t>Predicting both with equal probability</a:t>
            </a:r>
            <a:endParaRPr sz="1330"/>
          </a:p>
          <a:p>
            <a:pPr indent="0" lvl="0" marL="0" rtl="0" algn="l">
              <a:lnSpc>
                <a:spcPct val="105000"/>
              </a:lnSpc>
              <a:spcBef>
                <a:spcPts val="1200"/>
              </a:spcBef>
              <a:spcAft>
                <a:spcPts val="0"/>
              </a:spcAft>
              <a:buSzPts val="935"/>
              <a:buNone/>
            </a:pPr>
            <a:r>
              <a:rPr lang="en-GB" sz="1330"/>
              <a:t>	F1: 0.11</a:t>
            </a:r>
            <a:endParaRPr sz="1330"/>
          </a:p>
          <a:p>
            <a:pPr indent="0" lvl="0" marL="0" rtl="0" algn="l">
              <a:lnSpc>
                <a:spcPct val="105000"/>
              </a:lnSpc>
              <a:spcBef>
                <a:spcPts val="1200"/>
              </a:spcBef>
              <a:spcAft>
                <a:spcPts val="0"/>
              </a:spcAft>
              <a:buSzPts val="935"/>
              <a:buNone/>
            </a:pPr>
            <a:r>
              <a:rPr lang="en-GB" sz="1330"/>
              <a:t>Predicting the majority</a:t>
            </a:r>
            <a:endParaRPr sz="1330"/>
          </a:p>
          <a:p>
            <a:pPr indent="0" lvl="0" marL="0" rtl="0" algn="l">
              <a:lnSpc>
                <a:spcPct val="105000"/>
              </a:lnSpc>
              <a:spcBef>
                <a:spcPts val="1200"/>
              </a:spcBef>
              <a:spcAft>
                <a:spcPts val="0"/>
              </a:spcAft>
              <a:buSzPts val="935"/>
              <a:buNone/>
            </a:pPr>
            <a:r>
              <a:rPr lang="en-GB" sz="1330"/>
              <a:t>	F1: 0.0</a:t>
            </a:r>
            <a:endParaRPr sz="1330"/>
          </a:p>
          <a:p>
            <a:pPr indent="0" lvl="0" marL="0" rtl="0" algn="l">
              <a:lnSpc>
                <a:spcPct val="105000"/>
              </a:lnSpc>
              <a:spcBef>
                <a:spcPts val="1200"/>
              </a:spcBef>
              <a:spcAft>
                <a:spcPts val="0"/>
              </a:spcAft>
              <a:buSzPts val="935"/>
              <a:buNone/>
            </a:pPr>
            <a:r>
              <a:rPr lang="en-GB" sz="1330"/>
              <a:t>Predicting the class we’re interested in</a:t>
            </a:r>
            <a:endParaRPr sz="1330"/>
          </a:p>
          <a:p>
            <a:pPr indent="0" lvl="0" marL="0" rtl="0" algn="l">
              <a:lnSpc>
                <a:spcPct val="105000"/>
              </a:lnSpc>
              <a:spcBef>
                <a:spcPts val="1200"/>
              </a:spcBef>
              <a:spcAft>
                <a:spcPts val="1200"/>
              </a:spcAft>
              <a:buSzPts val="935"/>
              <a:buNone/>
            </a:pPr>
            <a:r>
              <a:rPr lang="en-GB" sz="1330"/>
              <a:t>	F1: 0.12</a:t>
            </a:r>
            <a:endParaRPr sz="133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Comparing Models</a:t>
            </a:r>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Four models were compared for this analysis</a:t>
            </a:r>
            <a:endParaRPr/>
          </a:p>
          <a:p>
            <a:pPr indent="0" lvl="0" marL="0" rtl="0" algn="l">
              <a:spcBef>
                <a:spcPts val="1200"/>
              </a:spcBef>
              <a:spcAft>
                <a:spcPts val="0"/>
              </a:spcAft>
              <a:buNone/>
            </a:pPr>
            <a:r>
              <a:rPr lang="en-GB"/>
              <a:t>Their performance was as follows</a:t>
            </a:r>
            <a:endParaRPr/>
          </a:p>
          <a:p>
            <a:pPr indent="-342900" lvl="0" marL="457200" rtl="0" algn="l">
              <a:spcBef>
                <a:spcPts val="1200"/>
              </a:spcBef>
              <a:spcAft>
                <a:spcPts val="0"/>
              </a:spcAft>
              <a:buSzPts val="1800"/>
              <a:buChar char="-"/>
            </a:pPr>
            <a:r>
              <a:rPr lang="en-GB"/>
              <a:t>Logistic Regression, 		F1: 		0.496</a:t>
            </a:r>
            <a:endParaRPr/>
          </a:p>
          <a:p>
            <a:pPr indent="-342900" lvl="0" marL="457200" rtl="0" algn="l">
              <a:spcBef>
                <a:spcPts val="0"/>
              </a:spcBef>
              <a:spcAft>
                <a:spcPts val="0"/>
              </a:spcAft>
              <a:buSzPts val="1800"/>
              <a:buChar char="-"/>
            </a:pPr>
            <a:r>
              <a:rPr lang="en-GB"/>
              <a:t>Support Vector Machine, 	F1: 		0.534</a:t>
            </a:r>
            <a:endParaRPr/>
          </a:p>
          <a:p>
            <a:pPr indent="-342900" lvl="0" marL="457200" rtl="0" algn="l">
              <a:spcBef>
                <a:spcPts val="0"/>
              </a:spcBef>
              <a:spcAft>
                <a:spcPts val="0"/>
              </a:spcAft>
              <a:buSzPts val="1800"/>
              <a:buChar char="-"/>
            </a:pPr>
            <a:r>
              <a:rPr lang="en-GB"/>
              <a:t>Decision Tree, 			F1: 		0.457</a:t>
            </a:r>
            <a:endParaRPr/>
          </a:p>
          <a:p>
            <a:pPr indent="-342900" lvl="0" marL="457200" rtl="0" algn="l">
              <a:spcBef>
                <a:spcPts val="0"/>
              </a:spcBef>
              <a:spcAft>
                <a:spcPts val="0"/>
              </a:spcAft>
              <a:buSzPts val="1800"/>
              <a:buChar char="-"/>
            </a:pPr>
            <a:r>
              <a:rPr lang="en-GB"/>
              <a:t>XGBoost, 				F1:		0.610</a:t>
            </a:r>
            <a:endParaRPr/>
          </a:p>
          <a:p>
            <a:pPr indent="0" lvl="0" marL="0" rtl="0" algn="l">
              <a:spcBef>
                <a:spcPts val="1200"/>
              </a:spcBef>
              <a:spcAft>
                <a:spcPts val="1200"/>
              </a:spcAft>
              <a:buNone/>
            </a:pPr>
            <a:r>
              <a:t/>
            </a:r>
            <a:endParaRPr/>
          </a:p>
        </p:txBody>
      </p:sp>
      <p:sp>
        <p:nvSpPr>
          <p:cNvPr id="101" name="Google Shape;101;p18"/>
          <p:cNvSpPr/>
          <p:nvPr/>
        </p:nvSpPr>
        <p:spPr>
          <a:xfrm>
            <a:off x="4364225" y="3207113"/>
            <a:ext cx="956400" cy="437100"/>
          </a:xfrm>
          <a:prstGeom prst="ellipse">
            <a:avLst/>
          </a:prstGeom>
          <a:noFill/>
          <a:ln cap="flat" cmpd="sng" w="38100">
            <a:solidFill>
              <a:srgbClr val="6AA84F"/>
            </a:solidFill>
            <a:prstDash val="solid"/>
            <a:round/>
            <a:headEnd len="sm" w="sm" type="none"/>
            <a:tailEnd len="sm" w="sm" type="none"/>
          </a:ln>
          <a:effectLst>
            <a:outerShdw blurRad="57150" rotWithShape="0" algn="b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XGBoost?</a:t>
            </a:r>
            <a:endParaRPr/>
          </a:p>
        </p:txBody>
      </p:sp>
      <p:sp>
        <p:nvSpPr>
          <p:cNvPr id="107" name="Google Shape;107;p19"/>
          <p:cNvSpPr txBox="1"/>
          <p:nvPr>
            <p:ph idx="1" type="body"/>
          </p:nvPr>
        </p:nvSpPr>
        <p:spPr>
          <a:xfrm>
            <a:off x="311700" y="1266325"/>
            <a:ext cx="4457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XGBoost is a Gradient Boosted Decision Tree</a:t>
            </a:r>
            <a:endParaRPr/>
          </a:p>
          <a:p>
            <a:pPr indent="0" lvl="0" marL="0" rtl="0" algn="l">
              <a:spcBef>
                <a:spcPts val="1200"/>
              </a:spcBef>
              <a:spcAft>
                <a:spcPts val="0"/>
              </a:spcAft>
              <a:buNone/>
            </a:pPr>
            <a:r>
              <a:rPr lang="en-GB"/>
              <a:t>A simple example of a decision Decision Tree can be seen here.</a:t>
            </a:r>
            <a:endParaRPr/>
          </a:p>
          <a:p>
            <a:pPr indent="0" lvl="0" marL="0" rtl="0" algn="l">
              <a:spcBef>
                <a:spcPts val="1200"/>
              </a:spcBef>
              <a:spcAft>
                <a:spcPts val="1200"/>
              </a:spcAft>
              <a:buNone/>
            </a:pPr>
            <a:r>
              <a:rPr lang="en-GB"/>
              <a:t>Gradient Boosting is when we fit sequential trees which minimise the errors of previous models</a:t>
            </a:r>
            <a:endParaRPr/>
          </a:p>
        </p:txBody>
      </p:sp>
      <p:pic>
        <p:nvPicPr>
          <p:cNvPr id="108" name="Google Shape;108;p19"/>
          <p:cNvPicPr preferRelativeResize="0"/>
          <p:nvPr/>
        </p:nvPicPr>
        <p:blipFill>
          <a:blip r:embed="rId3">
            <a:alphaModFix/>
          </a:blip>
          <a:stretch>
            <a:fillRect/>
          </a:stretch>
        </p:blipFill>
        <p:spPr>
          <a:xfrm>
            <a:off x="4921500" y="542825"/>
            <a:ext cx="4070100" cy="32818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did it perform?</a:t>
            </a:r>
            <a:endParaRPr/>
          </a:p>
        </p:txBody>
      </p:sp>
      <p:sp>
        <p:nvSpPr>
          <p:cNvPr id="114" name="Google Shape;114;p20"/>
          <p:cNvSpPr txBox="1"/>
          <p:nvPr>
            <p:ph idx="1" type="body"/>
          </p:nvPr>
        </p:nvSpPr>
        <p:spPr>
          <a:xfrm>
            <a:off x="4769225" y="1266325"/>
            <a:ext cx="40632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could further tune this model if we wanted to make sure that we predicted more of the &gt;50k earners correctly at the cost of incorrectly guessing some &lt;50k as &gt;50k.</a:t>
            </a:r>
            <a:endParaRPr/>
          </a:p>
        </p:txBody>
      </p:sp>
      <p:pic>
        <p:nvPicPr>
          <p:cNvPr id="115" name="Google Shape;115;p20"/>
          <p:cNvPicPr preferRelativeResize="0"/>
          <p:nvPr/>
        </p:nvPicPr>
        <p:blipFill>
          <a:blip r:embed="rId3">
            <a:alphaModFix/>
          </a:blip>
          <a:stretch>
            <a:fillRect/>
          </a:stretch>
        </p:blipFill>
        <p:spPr>
          <a:xfrm>
            <a:off x="710499" y="1266325"/>
            <a:ext cx="4011463" cy="3302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Which features were the most important?</a:t>
            </a:r>
            <a:endParaRPr/>
          </a:p>
        </p:txBody>
      </p:sp>
      <p:sp>
        <p:nvSpPr>
          <p:cNvPr id="121" name="Google Shape;121;p21"/>
          <p:cNvSpPr txBox="1"/>
          <p:nvPr>
            <p:ph idx="1" type="body"/>
          </p:nvPr>
        </p:nvSpPr>
        <p:spPr>
          <a:xfrm>
            <a:off x="311700" y="1266325"/>
            <a:ext cx="5259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can use SHAP values to determine which features were the most important for our model. </a:t>
            </a:r>
            <a:endParaRPr/>
          </a:p>
          <a:p>
            <a:pPr indent="0" lvl="0" marL="0" rtl="0" algn="l">
              <a:spcBef>
                <a:spcPts val="1200"/>
              </a:spcBef>
              <a:spcAft>
                <a:spcPts val="1200"/>
              </a:spcAft>
              <a:buNone/>
            </a:pPr>
            <a:r>
              <a:rPr lang="en-GB"/>
              <a:t>These are arranged in descending order, showing that at an aggregated level Major Industry Code was the most important feature, followed by Education and the Number of Persons Worked for Employer.</a:t>
            </a:r>
            <a:endParaRPr/>
          </a:p>
        </p:txBody>
      </p:sp>
      <p:pic>
        <p:nvPicPr>
          <p:cNvPr id="122" name="Google Shape;122;p21"/>
          <p:cNvPicPr preferRelativeResize="0"/>
          <p:nvPr/>
        </p:nvPicPr>
        <p:blipFill>
          <a:blip r:embed="rId3">
            <a:alphaModFix/>
          </a:blip>
          <a:stretch>
            <a:fillRect/>
          </a:stretch>
        </p:blipFill>
        <p:spPr>
          <a:xfrm>
            <a:off x="5714875" y="1066878"/>
            <a:ext cx="3300312" cy="3926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