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71" r:id="rId13"/>
    <p:sldId id="266" r:id="rId14"/>
    <p:sldId id="279" r:id="rId15"/>
    <p:sldId id="283" r:id="rId16"/>
    <p:sldId id="280" r:id="rId17"/>
    <p:sldId id="281" r:id="rId18"/>
    <p:sldId id="267" r:id="rId19"/>
    <p:sldId id="282" r:id="rId20"/>
    <p:sldId id="285" r:id="rId21"/>
    <p:sldId id="286" r:id="rId22"/>
    <p:sldId id="268" r:id="rId23"/>
    <p:sldId id="284" r:id="rId24"/>
    <p:sldId id="298" r:id="rId25"/>
    <p:sldId id="299" r:id="rId26"/>
    <p:sldId id="300" r:id="rId27"/>
    <p:sldId id="301" r:id="rId28"/>
    <p:sldId id="302" r:id="rId29"/>
    <p:sldId id="303" r:id="rId30"/>
    <p:sldId id="304" r:id="rId31"/>
  </p:sldIdLst>
  <p:sldSz cx="9144000" cy="6858000" type="screen4x3"/>
  <p:notesSz cx="6858000" cy="9144000"/>
  <p:embeddedFontLst>
    <p:embeddedFont>
      <p:font typeface="아리따B" panose="02020603020101020101" pitchFamily="18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10E"/>
    <a:srgbClr val="F7C409"/>
    <a:srgbClr val="F9D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118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D803-256F-47BB-908A-D3E08A0FF90D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CA004-8FBC-4765-905B-AEE396FE4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0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4EA0-CEE9-44FD-B514-D46E241F39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2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CA004-8FBC-4765-905B-AEE396FE4D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AB61-0319-4979-8564-8FBDD6BF8037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2051720" y="723569"/>
            <a:ext cx="1536040" cy="1309895"/>
          </a:xfrm>
          <a:prstGeom prst="rect">
            <a:avLst/>
          </a:prstGeom>
          <a:noFill/>
        </p:spPr>
      </p:pic>
      <p:grpSp>
        <p:nvGrpSpPr>
          <p:cNvPr id="42" name="그룹 41"/>
          <p:cNvGrpSpPr/>
          <p:nvPr/>
        </p:nvGrpSpPr>
        <p:grpSpPr>
          <a:xfrm>
            <a:off x="0" y="0"/>
            <a:ext cx="3266331" cy="6829425"/>
            <a:chOff x="0" y="0"/>
            <a:chExt cx="3266331" cy="6829425"/>
          </a:xfrm>
        </p:grpSpPr>
        <p:sp>
          <p:nvSpPr>
            <p:cNvPr id="4" name="육각형 3"/>
            <p:cNvSpPr/>
            <p:nvPr/>
          </p:nvSpPr>
          <p:spPr>
            <a:xfrm>
              <a:off x="1" y="0"/>
              <a:ext cx="1259632" cy="1085890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/>
            <p:cNvSpPr/>
            <p:nvPr/>
          </p:nvSpPr>
          <p:spPr>
            <a:xfrm>
              <a:off x="727001" y="1090836"/>
              <a:ext cx="1259632" cy="1085890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/>
            <p:nvPr/>
          </p:nvSpPr>
          <p:spPr>
            <a:xfrm>
              <a:off x="0" y="2176289"/>
              <a:ext cx="1259632" cy="1085890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/>
          </p:nvSpPr>
          <p:spPr>
            <a:xfrm>
              <a:off x="727001" y="3260601"/>
              <a:ext cx="1259632" cy="1085890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/>
            <p:nvPr/>
          </p:nvSpPr>
          <p:spPr>
            <a:xfrm>
              <a:off x="2006699" y="3269689"/>
              <a:ext cx="1259632" cy="1085890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/>
            <p:nvPr/>
          </p:nvSpPr>
          <p:spPr>
            <a:xfrm>
              <a:off x="28575" y="5743535"/>
              <a:ext cx="1259632" cy="1085890"/>
            </a:xfrm>
            <a:prstGeom prst="hexagon">
              <a:avLst/>
            </a:prstGeom>
            <a:noFill/>
            <a:ln w="57150">
              <a:solidFill>
                <a:srgbClr val="F7C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>
              <a:off x="395536" y="4354471"/>
              <a:ext cx="1259632" cy="1085890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/>
            <p:nvPr/>
          </p:nvSpPr>
          <p:spPr>
            <a:xfrm>
              <a:off x="1115616" y="5441637"/>
              <a:ext cx="1259632" cy="1085890"/>
            </a:xfrm>
            <a:prstGeom prst="hexagon">
              <a:avLst/>
            </a:prstGeom>
            <a:solidFill>
              <a:srgbClr val="F7C4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709683" y="2571726"/>
            <a:ext cx="52148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450" dirty="0" smtClean="0">
                <a:solidFill>
                  <a:srgbClr val="F2D10E"/>
                </a:solidFill>
                <a:latin typeface="아리따B" pitchFamily="18" charset="-127"/>
                <a:ea typeface="아리따B" pitchFamily="18" charset="-127"/>
              </a:rPr>
              <a:t>RTLS-2</a:t>
            </a:r>
            <a:r>
              <a:rPr lang="ko-KR" altLang="en-US" sz="8000" b="1" spc="-450" dirty="0" smtClean="0">
                <a:solidFill>
                  <a:srgbClr val="F2D10E"/>
                </a:solidFill>
                <a:latin typeface="아리따B" pitchFamily="18" charset="-127"/>
                <a:ea typeface="아리따B" pitchFamily="18" charset="-127"/>
              </a:rPr>
              <a:t>주차</a:t>
            </a:r>
            <a:endParaRPr lang="ko-KR" altLang="en-US" sz="8000" b="1" spc="-450" dirty="0">
              <a:solidFill>
                <a:srgbClr val="F2D10E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1043" name="Picture 19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36813" t="29133" r="43982" b="52960"/>
          <a:stretch>
            <a:fillRect/>
          </a:stretch>
        </p:blipFill>
        <p:spPr bwMode="auto">
          <a:xfrm flipH="1">
            <a:off x="3491880" y="1700808"/>
            <a:ext cx="857250" cy="752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89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79331" y="0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리스트 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9" y="831881"/>
            <a:ext cx="6294695" cy="583747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835696" y="1844824"/>
            <a:ext cx="295232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63688" y="3717032"/>
            <a:ext cx="295232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35696" y="4725144"/>
            <a:ext cx="295232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835696" y="5157192"/>
            <a:ext cx="295232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79331" y="0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리스트 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0" y="1454595"/>
            <a:ext cx="6375493" cy="22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1051" y="0"/>
            <a:ext cx="2683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RTDATA 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처리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18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1512232" y="767403"/>
            <a:ext cx="424863" cy="36509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924912" y="720128"/>
            <a:ext cx="2691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RTDATA Protocol</a:t>
            </a:r>
            <a:endParaRPr lang="ko-KR" altLang="en-US" sz="2800" b="1" spc="-1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94488"/>
            <a:ext cx="6304473" cy="48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1051" y="0"/>
            <a:ext cx="2683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RTDATA 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처리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851902"/>
            <a:ext cx="4886325" cy="2381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470870"/>
            <a:ext cx="6353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5814" y="0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Client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03" y="656120"/>
            <a:ext cx="5098485" cy="58485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97528" y="5229200"/>
            <a:ext cx="2520280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8765" y="0"/>
            <a:ext cx="2836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Location + List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4104456" cy="22861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54" y="1196752"/>
            <a:ext cx="4175374" cy="22861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139" y="3645024"/>
            <a:ext cx="518315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8765" y="0"/>
            <a:ext cx="2836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Location + List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1524000"/>
            <a:ext cx="7660043" cy="38252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02440" y="1890544"/>
            <a:ext cx="727281" cy="330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51760" y="5103472"/>
            <a:ext cx="7200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  ↑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 </a:t>
            </a:r>
          </a:p>
          <a:p>
            <a:r>
              <a:rPr lang="en-US" altLang="ko-KR" sz="20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Pane</a:t>
            </a:r>
            <a:endParaRPr lang="ko-KR" altLang="en-US" sz="20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8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8765" y="0"/>
            <a:ext cx="2836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Location + List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92" y="1040757"/>
            <a:ext cx="1495396" cy="4011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36" y="4625951"/>
            <a:ext cx="4278924" cy="117931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292" y="1785155"/>
            <a:ext cx="4081629" cy="234588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943773" y="2929697"/>
            <a:ext cx="1148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←</a:t>
            </a:r>
            <a:r>
              <a:rPr lang="en-US" altLang="ko-KR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 Monitor</a:t>
            </a:r>
            <a:endParaRPr lang="ko-KR" altLang="en-US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43773" y="3289737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←</a:t>
            </a:r>
            <a:r>
              <a:rPr lang="en-US" altLang="ko-KR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 Terminal</a:t>
            </a:r>
            <a:endParaRPr lang="ko-KR" altLang="en-US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0441" y="0"/>
            <a:ext cx="2804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Terminal Client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1512232" y="767403"/>
            <a:ext cx="424863" cy="36509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880336" y="710984"/>
            <a:ext cx="1683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메시지  기능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7" y="1461592"/>
            <a:ext cx="4137957" cy="225544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861048"/>
            <a:ext cx="5427968" cy="26642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461592"/>
            <a:ext cx="4313637" cy="22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6317" y="0"/>
            <a:ext cx="2648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Monitor Client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1512232" y="767403"/>
            <a:ext cx="424863" cy="36509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880336" y="710984"/>
            <a:ext cx="1683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메시지  기능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08" y="1403632"/>
            <a:ext cx="4138942" cy="2292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04" y="1403304"/>
            <a:ext cx="4317452" cy="2301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824" y="3846930"/>
            <a:ext cx="5457351" cy="27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rot="19800000" flipH="1">
            <a:off x="7497755" y="286810"/>
            <a:ext cx="1405287" cy="1198392"/>
          </a:xfrm>
          <a:prstGeom prst="rect">
            <a:avLst/>
          </a:prstGeom>
          <a:noFill/>
        </p:spPr>
      </p:pic>
      <p:sp>
        <p:nvSpPr>
          <p:cNvPr id="8" name="육각형 7"/>
          <p:cNvSpPr/>
          <p:nvPr/>
        </p:nvSpPr>
        <p:spPr>
          <a:xfrm rot="18900000">
            <a:off x="259892" y="1352707"/>
            <a:ext cx="1259632" cy="1085890"/>
          </a:xfrm>
          <a:prstGeom prst="hexagon">
            <a:avLst/>
          </a:prstGeom>
          <a:solidFill>
            <a:srgbClr val="F2D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/>
        </p:nvSpPr>
        <p:spPr>
          <a:xfrm rot="18900000">
            <a:off x="1285420" y="354562"/>
            <a:ext cx="1259632" cy="1085890"/>
          </a:xfrm>
          <a:prstGeom prst="hexagon">
            <a:avLst/>
          </a:prstGeom>
          <a:solidFill>
            <a:srgbClr val="F7C40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 rot="18900000">
            <a:off x="18923" y="90212"/>
            <a:ext cx="1259632" cy="1085890"/>
          </a:xfrm>
          <a:prstGeom prst="hexagon">
            <a:avLst/>
          </a:prstGeom>
          <a:solidFill>
            <a:srgbClr val="F9D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9592" y="1124744"/>
            <a:ext cx="64011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45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2</a:t>
            </a:r>
            <a:r>
              <a:rPr lang="ko-KR" altLang="en-US" sz="8000" b="1" spc="-45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주차 역할분담</a:t>
            </a:r>
            <a:endParaRPr lang="ko-KR" altLang="en-US" sz="8000" b="1" spc="-450" dirty="0">
              <a:solidFill>
                <a:schemeClr val="accent6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1286" y="2636912"/>
            <a:ext cx="22025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곽진명 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: 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서버 구축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  </a:t>
            </a:r>
            <a:endParaRPr lang="ko-KR" altLang="en-US" sz="2200" spc="-180" dirty="0">
              <a:solidFill>
                <a:schemeClr val="accent6">
                  <a:alpha val="98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7660" y="3330587"/>
            <a:ext cx="35916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전유정 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: 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로그인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, 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리스트 프로토콜</a:t>
            </a:r>
            <a:endParaRPr lang="ko-KR" altLang="en-US" sz="2200" spc="-180" dirty="0">
              <a:solidFill>
                <a:schemeClr val="accent6">
                  <a:alpha val="98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99674" y="4078233"/>
            <a:ext cx="37452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최다솔 </a:t>
            </a:r>
            <a:r>
              <a:rPr lang="en-US" altLang="ko-KR" sz="2200" spc="-18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: </a:t>
            </a:r>
            <a:r>
              <a:rPr lang="en-US" altLang="ko-KR" sz="2200" spc="-180" dirty="0" err="1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RTData</a:t>
            </a:r>
            <a:r>
              <a:rPr lang="en-US" altLang="ko-KR" sz="2200" spc="-18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, </a:t>
            </a:r>
            <a:r>
              <a:rPr lang="en-US" altLang="ko-KR" sz="2200" spc="-180" dirty="0" err="1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AllStat</a:t>
            </a:r>
            <a:r>
              <a:rPr lang="ko-KR" altLang="en-US" sz="2200" spc="-18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프로토콜</a:t>
            </a:r>
            <a:endParaRPr lang="ko-KR" altLang="en-US" sz="2200" spc="-180" dirty="0">
              <a:solidFill>
                <a:schemeClr val="accent6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0" name="육각형 19"/>
          <p:cNvSpPr/>
          <p:nvPr/>
        </p:nvSpPr>
        <p:spPr>
          <a:xfrm rot="13500000">
            <a:off x="7835252" y="5871069"/>
            <a:ext cx="1061793" cy="915339"/>
          </a:xfrm>
          <a:prstGeom prst="hexagon">
            <a:avLst/>
          </a:prstGeom>
          <a:solidFill>
            <a:srgbClr val="F2D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/>
          <p:nvPr/>
        </p:nvSpPr>
        <p:spPr>
          <a:xfrm rot="13500000">
            <a:off x="8081193" y="4802590"/>
            <a:ext cx="1061793" cy="915339"/>
          </a:xfrm>
          <a:prstGeom prst="hexagon">
            <a:avLst/>
          </a:prstGeom>
          <a:solidFill>
            <a:srgbClr val="F7C40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/>
          <p:nvPr/>
        </p:nvSpPr>
        <p:spPr>
          <a:xfrm rot="13500000">
            <a:off x="6844123" y="5855302"/>
            <a:ext cx="1061793" cy="915339"/>
          </a:xfrm>
          <a:prstGeom prst="hexagon">
            <a:avLst/>
          </a:prstGeom>
          <a:solidFill>
            <a:srgbClr val="F9D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2353" y="0"/>
            <a:ext cx="2842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ALLSTAT 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처리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18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1512232" y="767403"/>
            <a:ext cx="424863" cy="36509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907704" y="720128"/>
            <a:ext cx="2863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ALLSTAT Protocol</a:t>
            </a:r>
            <a:endParaRPr lang="ko-KR" altLang="en-US" sz="2800" b="1" spc="-1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41" y="1490429"/>
            <a:ext cx="7282723" cy="47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2353" y="0"/>
            <a:ext cx="2842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ALLSTAT 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처리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340768"/>
            <a:ext cx="3888432" cy="32120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58" y="5271864"/>
            <a:ext cx="7135166" cy="605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20" y="1392256"/>
            <a:ext cx="2989124" cy="26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8978" y="0"/>
            <a:ext cx="2295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Monitor GUI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9"/>
            <a:ext cx="4320480" cy="237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94" y="3530201"/>
            <a:ext cx="5853708" cy="29231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200" y="980729"/>
            <a:ext cx="4405455" cy="237626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34634" y="990107"/>
            <a:ext cx="83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C#1</a:t>
            </a:r>
            <a:endParaRPr lang="ko-KR" altLang="en-US" sz="28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832" y="978900"/>
            <a:ext cx="83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C#2</a:t>
            </a:r>
            <a:endParaRPr lang="ko-KR" altLang="en-US" sz="28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28816" y="3591304"/>
            <a:ext cx="90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M</a:t>
            </a:r>
            <a:r>
              <a:rPr lang="en-US" altLang="ko-KR" sz="28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#0</a:t>
            </a:r>
            <a:endParaRPr lang="ko-KR" altLang="en-US" sz="28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9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8978" y="0"/>
            <a:ext cx="2295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Monitor GUI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2305"/>
            <a:ext cx="4320480" cy="237468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00" y="983025"/>
            <a:ext cx="4456296" cy="23831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238" y="3538705"/>
            <a:ext cx="5854971" cy="29237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34634" y="990107"/>
            <a:ext cx="83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C#1</a:t>
            </a:r>
            <a:endParaRPr lang="ko-KR" altLang="en-US" sz="28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52832" y="978900"/>
            <a:ext cx="83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C#2</a:t>
            </a:r>
            <a:endParaRPr lang="ko-KR" altLang="en-US" sz="28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28816" y="3591304"/>
            <a:ext cx="90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M</a:t>
            </a:r>
            <a:r>
              <a:rPr lang="en-US" altLang="ko-KR" sz="28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#0</a:t>
            </a:r>
            <a:endParaRPr lang="ko-KR" altLang="en-US" sz="28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9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2502" y="0"/>
            <a:ext cx="5112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지난 주 이후 수정사항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042034" y="1497373"/>
            <a:ext cx="5019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1 .  </a:t>
            </a:r>
            <a:r>
              <a:rPr lang="ko-KR" altLang="en-US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사이즈 조정</a:t>
            </a:r>
            <a:endParaRPr lang="ko-KR" altLang="en-US" sz="2800" b="1" spc="-45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2034" y="2384089"/>
            <a:ext cx="7009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2 .  </a:t>
            </a:r>
            <a:r>
              <a:rPr lang="ko-KR" altLang="en-US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리스트 </a:t>
            </a:r>
            <a:r>
              <a:rPr lang="ko-KR" altLang="en-US" sz="2800" b="1" spc="-450" dirty="0" err="1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올릴때</a:t>
            </a:r>
            <a:r>
              <a:rPr lang="ko-KR" altLang="en-US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자기자신 제외</a:t>
            </a:r>
            <a:endParaRPr lang="ko-KR" altLang="en-US" sz="2800" b="1" spc="-45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57282" y="3270805"/>
            <a:ext cx="6994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</a:rPr>
              <a:t>3 .  STX , ETX </a:t>
            </a:r>
            <a:r>
              <a:rPr lang="ko-KR" altLang="en-US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</a:rPr>
              <a:t>확인후 프로토콜 처리</a:t>
            </a:r>
            <a:endParaRPr lang="ko-KR" altLang="en-US" sz="2800" b="1" spc="-450" dirty="0">
              <a:solidFill>
                <a:schemeClr val="accent6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57282" y="4157521"/>
            <a:ext cx="719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</a:rPr>
              <a:t>4 </a:t>
            </a:r>
            <a:r>
              <a:rPr lang="en-US" altLang="ko-KR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.  </a:t>
            </a:r>
            <a:r>
              <a:rPr lang="en-US" altLang="ko-KR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</a:rPr>
              <a:t>Method ,  Parameter </a:t>
            </a:r>
            <a:r>
              <a:rPr lang="ko-KR" altLang="en-US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</a:rPr>
              <a:t>통일</a:t>
            </a:r>
            <a:endParaRPr lang="ko-KR" altLang="en-US" sz="2800" b="1" spc="-450" dirty="0">
              <a:solidFill>
                <a:schemeClr val="accent6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269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175" y="0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전체적인 시나리오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042034" y="1497373"/>
            <a:ext cx="5019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1 .  </a:t>
            </a:r>
            <a:r>
              <a:rPr lang="ko-KR" altLang="en-US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클라이언트 로그인</a:t>
            </a:r>
            <a:endParaRPr lang="ko-KR" altLang="en-US" sz="2800" b="1" spc="-45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2034" y="2384089"/>
            <a:ext cx="7009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.  Login </a:t>
            </a:r>
            <a:r>
              <a:rPr lang="ko-KR" altLang="en-US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프로토콜을 받고 아웃풋스트림 저장</a:t>
            </a:r>
            <a:endParaRPr lang="ko-KR" altLang="en-US" sz="2800" b="1" spc="-45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57282" y="3270805"/>
            <a:ext cx="6994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</a:rPr>
              <a:t>3 .  </a:t>
            </a:r>
            <a:r>
              <a:rPr lang="en-US" altLang="ko-KR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List </a:t>
            </a:r>
            <a:r>
              <a:rPr lang="ko-KR" altLang="en-US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프로토콜을  접속중인 각 클라이언트에 </a:t>
            </a:r>
            <a:r>
              <a:rPr lang="ko-KR" altLang="en-US" sz="2800" b="1" spc="-450" dirty="0" err="1">
                <a:solidFill>
                  <a:schemeClr val="accent6"/>
                </a:solidFill>
                <a:latin typeface="맑은 고딕" panose="020B0503020000020004" pitchFamily="50" charset="-127"/>
              </a:rPr>
              <a:t>쏴줌</a:t>
            </a:r>
            <a:endParaRPr lang="ko-KR" altLang="en-US" sz="2800" b="1" spc="-450" dirty="0">
              <a:solidFill>
                <a:schemeClr val="accent6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57282" y="4157521"/>
            <a:ext cx="719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</a:rPr>
              <a:t>4 </a:t>
            </a:r>
            <a:r>
              <a:rPr lang="en-US" altLang="ko-KR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.  RTDATA</a:t>
            </a:r>
            <a:r>
              <a:rPr lang="ko-KR" altLang="en-US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sz="2800" b="1" spc="-450" dirty="0" err="1">
                <a:solidFill>
                  <a:schemeClr val="accent6"/>
                </a:solidFill>
                <a:latin typeface="맑은 고딕" panose="020B0503020000020004" pitchFamily="50" charset="-127"/>
              </a:rPr>
              <a:t>받을때마다</a:t>
            </a:r>
            <a:r>
              <a:rPr lang="ko-KR" altLang="en-US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ALLSTAT</a:t>
            </a:r>
            <a:r>
              <a:rPr lang="ko-KR" altLang="en-US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을 프로토콜 </a:t>
            </a:r>
            <a:r>
              <a:rPr lang="ko-KR" altLang="en-US" sz="2800" b="1" spc="-450" dirty="0" err="1">
                <a:solidFill>
                  <a:schemeClr val="accent6"/>
                </a:solidFill>
                <a:latin typeface="맑은 고딕" panose="020B0503020000020004" pitchFamily="50" charset="-127"/>
              </a:rPr>
              <a:t>쏴줌</a:t>
            </a:r>
            <a:endParaRPr lang="ko-KR" altLang="en-US" sz="2800" b="1" spc="-450" dirty="0">
              <a:solidFill>
                <a:schemeClr val="accent6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42034" y="5044237"/>
            <a:ext cx="6850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450" dirty="0" smtClean="0">
                <a:solidFill>
                  <a:schemeClr val="accent6"/>
                </a:solidFill>
                <a:latin typeface="맑은 고딕" panose="020B0503020000020004" pitchFamily="50" charset="-127"/>
              </a:rPr>
              <a:t>5 </a:t>
            </a:r>
            <a:r>
              <a:rPr lang="en-US" altLang="ko-KR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.  </a:t>
            </a:r>
            <a:r>
              <a:rPr lang="ko-KR" altLang="en-US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메시지 프로토콜을 받으면 </a:t>
            </a:r>
            <a:r>
              <a:rPr lang="ko-KR" altLang="en-US" sz="2800" b="1" spc="-450" dirty="0" err="1">
                <a:solidFill>
                  <a:schemeClr val="accent6"/>
                </a:solidFill>
                <a:latin typeface="맑은 고딕" panose="020B0503020000020004" pitchFamily="50" charset="-127"/>
              </a:rPr>
              <a:t>받는이에게</a:t>
            </a:r>
            <a:r>
              <a:rPr lang="ko-KR" altLang="en-US" sz="2800" b="1" spc="-450" dirty="0">
                <a:solidFill>
                  <a:schemeClr val="accent6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spc="-450" dirty="0" err="1">
                <a:solidFill>
                  <a:schemeClr val="accent6"/>
                </a:solidFill>
                <a:latin typeface="맑은 고딕" panose="020B0503020000020004" pitchFamily="50" charset="-127"/>
              </a:rPr>
              <a:t>쏴줌</a:t>
            </a:r>
            <a:endParaRPr lang="ko-KR" altLang="en-US" sz="2800" b="1" spc="-450" dirty="0">
              <a:solidFill>
                <a:schemeClr val="accent6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750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53582" y="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데이터 </a:t>
            </a:r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Read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60" y="1872630"/>
            <a:ext cx="4181475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96" y="3789040"/>
            <a:ext cx="5886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3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23601" y="0"/>
            <a:ext cx="3671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Login </a:t>
            </a:r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75990"/>
            <a:ext cx="5619750" cy="30384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69307" y="4797152"/>
            <a:ext cx="66550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4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!  </a:t>
            </a:r>
            <a:r>
              <a:rPr lang="ko-KR" altLang="en-US" sz="2800" b="1" spc="-4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저렇게 짜니 </a:t>
            </a:r>
            <a:r>
              <a:rPr lang="en-US" altLang="ko-KR" sz="2800" b="1" spc="-45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isPacket</a:t>
            </a:r>
            <a:r>
              <a:rPr lang="ko-KR" altLang="en-US" sz="2800" b="1" spc="-4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부분에서 프로토콜이 연속해서 들어가면 </a:t>
            </a:r>
            <a:r>
              <a:rPr lang="ko-KR" altLang="en-US" sz="2800" b="1" spc="-45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처리를못함</a:t>
            </a:r>
            <a:endParaRPr lang="ko-KR" altLang="en-US" sz="2800" b="1" spc="-4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037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31840" y="1103816"/>
          <a:ext cx="4560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28">
                  <a:extLst>
                    <a:ext uri="{9D8B030D-6E8A-4147-A177-3AD203B41FA5}">
                      <a16:colId xmlns:a16="http://schemas.microsoft.com/office/drawing/2014/main" val="168998626"/>
                    </a:ext>
                  </a:extLst>
                </a:gridCol>
                <a:gridCol w="760028">
                  <a:extLst>
                    <a:ext uri="{9D8B030D-6E8A-4147-A177-3AD203B41FA5}">
                      <a16:colId xmlns:a16="http://schemas.microsoft.com/office/drawing/2014/main" val="2061411053"/>
                    </a:ext>
                  </a:extLst>
                </a:gridCol>
                <a:gridCol w="760028">
                  <a:extLst>
                    <a:ext uri="{9D8B030D-6E8A-4147-A177-3AD203B41FA5}">
                      <a16:colId xmlns:a16="http://schemas.microsoft.com/office/drawing/2014/main" val="3583907175"/>
                    </a:ext>
                  </a:extLst>
                </a:gridCol>
                <a:gridCol w="760028">
                  <a:extLst>
                    <a:ext uri="{9D8B030D-6E8A-4147-A177-3AD203B41FA5}">
                      <a16:colId xmlns:a16="http://schemas.microsoft.com/office/drawing/2014/main" val="4225885363"/>
                    </a:ext>
                  </a:extLst>
                </a:gridCol>
                <a:gridCol w="760028">
                  <a:extLst>
                    <a:ext uri="{9D8B030D-6E8A-4147-A177-3AD203B41FA5}">
                      <a16:colId xmlns:a16="http://schemas.microsoft.com/office/drawing/2014/main" val="2344968854"/>
                    </a:ext>
                  </a:extLst>
                </a:gridCol>
                <a:gridCol w="760028">
                  <a:extLst>
                    <a:ext uri="{9D8B030D-6E8A-4147-A177-3AD203B41FA5}">
                      <a16:colId xmlns:a16="http://schemas.microsoft.com/office/drawing/2014/main" val="414801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2499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59832" y="404664"/>
            <a:ext cx="1915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Protocol 1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8408" y="2225792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Protocol 2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160400" y="2850871"/>
          <a:ext cx="3430072" cy="38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18">
                  <a:extLst>
                    <a:ext uri="{9D8B030D-6E8A-4147-A177-3AD203B41FA5}">
                      <a16:colId xmlns:a16="http://schemas.microsoft.com/office/drawing/2014/main" val="2915745756"/>
                    </a:ext>
                  </a:extLst>
                </a:gridCol>
                <a:gridCol w="857518">
                  <a:extLst>
                    <a:ext uri="{9D8B030D-6E8A-4147-A177-3AD203B41FA5}">
                      <a16:colId xmlns:a16="http://schemas.microsoft.com/office/drawing/2014/main" val="586651605"/>
                    </a:ext>
                  </a:extLst>
                </a:gridCol>
                <a:gridCol w="857518">
                  <a:extLst>
                    <a:ext uri="{9D8B030D-6E8A-4147-A177-3AD203B41FA5}">
                      <a16:colId xmlns:a16="http://schemas.microsoft.com/office/drawing/2014/main" val="4114372199"/>
                    </a:ext>
                  </a:extLst>
                </a:gridCol>
                <a:gridCol w="857518">
                  <a:extLst>
                    <a:ext uri="{9D8B030D-6E8A-4147-A177-3AD203B41FA5}">
                      <a16:colId xmlns:a16="http://schemas.microsoft.com/office/drawing/2014/main" val="1842605889"/>
                    </a:ext>
                  </a:extLst>
                </a:gridCol>
              </a:tblGrid>
              <a:tr h="381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1779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4355976" y="3789040"/>
            <a:ext cx="86409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83768" y="524007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19119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73203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33715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84506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4172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5066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67871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43001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10382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955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250099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483768" y="4602879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02646" y="4136199"/>
            <a:ext cx="136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450" dirty="0" smtClean="0">
                <a:solidFill>
                  <a:schemeClr val="accent5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  r  o  t  o  c  o  l      1</a:t>
            </a:r>
            <a:endParaRPr lang="ko-KR" altLang="en-US" sz="2000" b="1" spc="-450" dirty="0">
              <a:solidFill>
                <a:schemeClr val="accent5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125478" y="4665837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4356" y="4199157"/>
            <a:ext cx="136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450" dirty="0" smtClean="0">
                <a:solidFill>
                  <a:schemeClr val="accent5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  r  o  t  o  c  o  l      2</a:t>
            </a:r>
            <a:endParaRPr lang="ko-KR" altLang="en-US" sz="2000" b="1" spc="-450" dirty="0">
              <a:solidFill>
                <a:schemeClr val="accent5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347" y="5103559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Protocol 3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7" name="덧셈 기호 26"/>
          <p:cNvSpPr/>
          <p:nvPr/>
        </p:nvSpPr>
        <p:spPr>
          <a:xfrm>
            <a:off x="4770069" y="1628800"/>
            <a:ext cx="1026067" cy="7407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1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43314" y="0"/>
            <a:ext cx="4251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RTDATA </a:t>
            </a:r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23" y="1222376"/>
            <a:ext cx="5181600" cy="1533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7" y="3281330"/>
            <a:ext cx="4371975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023" y="4437112"/>
            <a:ext cx="3143250" cy="1685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023" y="4227562"/>
            <a:ext cx="2933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4457" y="116632"/>
            <a:ext cx="3821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로그인 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822429" y="1025111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Client -&gt;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Server </a:t>
            </a:r>
            <a:r>
              <a:rPr lang="ko-KR" altLang="en-US" sz="2400" dirty="0" smtClean="0">
                <a:solidFill>
                  <a:srgbClr val="FF0000"/>
                </a:solidFill>
              </a:rPr>
              <a:t>프로토콜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25277" y="4633253"/>
            <a:ext cx="7946464" cy="1465169"/>
            <a:chOff x="497139" y="4365104"/>
            <a:chExt cx="7907065" cy="2016224"/>
          </a:xfrm>
        </p:grpSpPr>
        <p:sp>
          <p:nvSpPr>
            <p:cNvPr id="16" name="직사각형 15"/>
            <p:cNvSpPr/>
            <p:nvPr/>
          </p:nvSpPr>
          <p:spPr>
            <a:xfrm>
              <a:off x="497139" y="5661248"/>
              <a:ext cx="7907065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ID</a:t>
              </a:r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217219" y="4365104"/>
              <a:ext cx="6048672" cy="720080"/>
              <a:chOff x="611560" y="5661248"/>
              <a:chExt cx="6048672" cy="72008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611560" y="5661248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STX</a:t>
                </a:r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331640" y="5661248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CMD</a:t>
                </a:r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6531" y="5661248"/>
                <a:ext cx="3888432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DATA</a:t>
                </a:r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940152" y="5661248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ETX</a:t>
                </a:r>
                <a:endParaRPr lang="ko-KR" altLang="en-US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 flipH="1">
              <a:off x="497139" y="5085184"/>
              <a:ext cx="2160241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6545811" y="5085184"/>
              <a:ext cx="1858393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400" y="1798147"/>
            <a:ext cx="5081573" cy="22584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7395" y="2420888"/>
            <a:ext cx="92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//STX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4128" y="2699628"/>
            <a:ext cx="92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//CMD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65387" y="2987660"/>
            <a:ext cx="92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//ID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2120" y="3275692"/>
            <a:ext cx="92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//ETX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622034" y="0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Next Plan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3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2193456" y="1631882"/>
            <a:ext cx="1010715" cy="707886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204172" y="1631882"/>
            <a:ext cx="5400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PATH 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기능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31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2195736" y="2586286"/>
            <a:ext cx="1010715" cy="707886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3206452" y="2586286"/>
            <a:ext cx="5542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DB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에 데이터 저장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35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2193456" y="3539976"/>
            <a:ext cx="1010715" cy="707886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3204172" y="3539976"/>
            <a:ext cx="6192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오류 수정  및  </a:t>
            </a:r>
            <a:r>
              <a:rPr lang="ko-KR" altLang="en-US" sz="4000" b="1" spc="-450" dirty="0" err="1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메소트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 함수 통일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7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54839" y="116632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로그인 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21582"/>
            <a:ext cx="6173576" cy="36956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3933056"/>
            <a:ext cx="3456384" cy="50405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8064" y="178850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리스트 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6" y="1628800"/>
            <a:ext cx="8124825" cy="381952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7164288" y="1700808"/>
            <a:ext cx="1656184" cy="1512168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9331" y="0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리스트 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07" y="1436088"/>
            <a:ext cx="7591425" cy="37814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380312" y="1700808"/>
            <a:ext cx="1118904" cy="1340768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79331" y="0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리스트 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71" y="3284984"/>
            <a:ext cx="6686542" cy="3384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35696" y="88501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Server -&gt;All Client </a:t>
            </a:r>
            <a:r>
              <a:rPr lang="ko-KR" altLang="en-US" sz="2400" dirty="0" smtClean="0">
                <a:solidFill>
                  <a:srgbClr val="FF0000"/>
                </a:solidFill>
              </a:rPr>
              <a:t>사이의 프로토콜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99592" y="1628800"/>
            <a:ext cx="7594976" cy="1584176"/>
            <a:chOff x="632282" y="2780928"/>
            <a:chExt cx="7907065" cy="2017463"/>
          </a:xfrm>
        </p:grpSpPr>
        <p:grpSp>
          <p:nvGrpSpPr>
            <p:cNvPr id="40" name="그룹 39"/>
            <p:cNvGrpSpPr/>
            <p:nvPr/>
          </p:nvGrpSpPr>
          <p:grpSpPr>
            <a:xfrm>
              <a:off x="632282" y="2780928"/>
              <a:ext cx="7907065" cy="2017463"/>
              <a:chOff x="481359" y="3717032"/>
              <a:chExt cx="7907065" cy="2017463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481359" y="3717032"/>
                <a:ext cx="7907065" cy="2016224"/>
                <a:chOff x="497139" y="4365104"/>
                <a:chExt cx="7907065" cy="2016224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497139" y="5661248"/>
                  <a:ext cx="1435225" cy="720080"/>
                  <a:chOff x="-103585" y="5661248"/>
                  <a:chExt cx="1435225" cy="720080"/>
                </a:xfrm>
              </p:grpSpPr>
              <p:sp>
                <p:nvSpPr>
                  <p:cNvPr id="59" name="직사각형 58"/>
                  <p:cNvSpPr/>
                  <p:nvPr/>
                </p:nvSpPr>
                <p:spPr>
                  <a:xfrm>
                    <a:off x="-103585" y="5661248"/>
                    <a:ext cx="720080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N</a:t>
                    </a:r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611560" y="5661248"/>
                    <a:ext cx="720080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mtClean="0"/>
                      <a:t>ID#1</a:t>
                    </a:r>
                    <a:endParaRPr lang="ko-KR" altLang="en-US"/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1217219" y="4365104"/>
                  <a:ext cx="6048672" cy="720080"/>
                  <a:chOff x="611560" y="5661248"/>
                  <a:chExt cx="6048672" cy="720080"/>
                </a:xfrm>
              </p:grpSpPr>
              <p:sp>
                <p:nvSpPr>
                  <p:cNvPr id="55" name="직사각형 54"/>
                  <p:cNvSpPr/>
                  <p:nvPr/>
                </p:nvSpPr>
                <p:spPr>
                  <a:xfrm>
                    <a:off x="611560" y="5661248"/>
                    <a:ext cx="720080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STX</a:t>
                    </a:r>
                    <a:endParaRPr lang="ko-KR" altLang="en-US" dirty="0"/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1331640" y="5661248"/>
                    <a:ext cx="720080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mtClean="0"/>
                      <a:t>CMD</a:t>
                    </a:r>
                    <a:endParaRPr lang="ko-KR" altLang="en-US"/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2051720" y="5661248"/>
                    <a:ext cx="3888432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DATA</a:t>
                    </a:r>
                    <a:endParaRPr lang="ko-KR" altLang="en-US" dirty="0"/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5940152" y="5661248"/>
                    <a:ext cx="720080" cy="7200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mtClean="0"/>
                      <a:t>ETX</a:t>
                    </a:r>
                    <a:endParaRPr lang="ko-KR" altLang="en-US"/>
                  </a:p>
                </p:txBody>
              </p:sp>
            </p:grpSp>
            <p:cxnSp>
              <p:nvCxnSpPr>
                <p:cNvPr id="51" name="직선 연결선 50"/>
                <p:cNvCxnSpPr/>
                <p:nvPr/>
              </p:nvCxnSpPr>
              <p:spPr>
                <a:xfrm flipH="1">
                  <a:off x="497139" y="5085184"/>
                  <a:ext cx="2160241" cy="57606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flipH="1" flipV="1">
                  <a:off x="6545811" y="5085184"/>
                  <a:ext cx="1858393" cy="57606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H="1">
                  <a:off x="1212284" y="5085184"/>
                  <a:ext cx="1631524" cy="57606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 flipH="1">
                  <a:off x="1932364" y="5085184"/>
                  <a:ext cx="1055460" cy="57606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직사각형 44"/>
              <p:cNvSpPr/>
              <p:nvPr/>
            </p:nvSpPr>
            <p:spPr>
              <a:xfrm>
                <a:off x="1916584" y="5013176"/>
                <a:ext cx="725016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ID#2</a:t>
                </a:r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641600" y="5013176"/>
                <a:ext cx="72008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ID#3</a:t>
                </a:r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361680" y="5013176"/>
                <a:ext cx="4234656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….</a:t>
                </a:r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596336" y="5014415"/>
                <a:ext cx="792088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ID#N</a:t>
                </a:r>
                <a:endParaRPr lang="ko-KR" altLang="en-US"/>
              </a:p>
            </p:txBody>
          </p:sp>
        </p:grpSp>
        <p:cxnSp>
          <p:nvCxnSpPr>
            <p:cNvPr id="41" name="직선 연결선 40"/>
            <p:cNvCxnSpPr/>
            <p:nvPr/>
          </p:nvCxnSpPr>
          <p:spPr>
            <a:xfrm flipH="1">
              <a:off x="2792523" y="3501008"/>
              <a:ext cx="411325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275856" y="3501008"/>
              <a:ext cx="236747" cy="57606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588225" y="3501008"/>
              <a:ext cx="1159034" cy="577303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6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79331" y="0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리스트 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43236"/>
            <a:ext cx="4779821" cy="257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7" y="1341140"/>
            <a:ext cx="4509323" cy="151179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2893464"/>
            <a:ext cx="4936884" cy="319983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000676" y="1043236"/>
            <a:ext cx="5091604" cy="2573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49128" y="2893464"/>
            <a:ext cx="5091604" cy="33438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79331" y="0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리스트 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25" y="1043236"/>
            <a:ext cx="5127499" cy="3548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89" y="4821626"/>
            <a:ext cx="3883969" cy="15258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272388" y="2834295"/>
            <a:ext cx="4027803" cy="187220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264</Words>
  <Application>Microsoft Office PowerPoint</Application>
  <PresentationFormat>화면 슬라이드 쇼(4:3)</PresentationFormat>
  <Paragraphs>107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아리따B</vt:lpstr>
      <vt:lpstr>굴림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김순용</dc:creator>
  <cp:lastModifiedBy>Windows 사용자</cp:lastModifiedBy>
  <cp:revision>37</cp:revision>
  <dcterms:created xsi:type="dcterms:W3CDTF">2014-05-20T02:47:49Z</dcterms:created>
  <dcterms:modified xsi:type="dcterms:W3CDTF">2018-01-25T13:27:25Z</dcterms:modified>
</cp:coreProperties>
</file>