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8"/>
  </p:notesMasterIdLst>
  <p:sldIdLst>
    <p:sldId id="256" r:id="rId2"/>
    <p:sldId id="302" r:id="rId3"/>
    <p:sldId id="303" r:id="rId4"/>
    <p:sldId id="34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28" r:id="rId30"/>
    <p:sldId id="332" r:id="rId31"/>
    <p:sldId id="333" r:id="rId32"/>
    <p:sldId id="335" r:id="rId33"/>
    <p:sldId id="334" r:id="rId34"/>
    <p:sldId id="336" r:id="rId35"/>
    <p:sldId id="337" r:id="rId36"/>
    <p:sldId id="339" r:id="rId37"/>
    <p:sldId id="338" r:id="rId38"/>
    <p:sldId id="361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245C-3607-43DE-964B-9C1AB0867B3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0537-2370-4AB4-A6B4-A59E0CA2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45457" y="4932608"/>
            <a:ext cx="11515985" cy="168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3" y="2209800"/>
            <a:ext cx="10464800" cy="1089026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670" y="4932608"/>
            <a:ext cx="11294771" cy="168713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9243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99243" y="922820"/>
            <a:ext cx="214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24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24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9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9" y="378306"/>
            <a:ext cx="789389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3" y="627321"/>
            <a:ext cx="10972800" cy="5847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505776"/>
            <a:ext cx="10972800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34059" y="502835"/>
            <a:ext cx="9992217" cy="1240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500121" y="515241"/>
            <a:ext cx="12840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0314003" y="6296390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5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42" y="5850438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3" y="627321"/>
            <a:ext cx="10972800" cy="5847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505776"/>
            <a:ext cx="4462817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094222" y="1508048"/>
            <a:ext cx="4264429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4059" y="502835"/>
            <a:ext cx="9992217" cy="1240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0500121" y="515241"/>
            <a:ext cx="12840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0314003" y="6296390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9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42" y="5850438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0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3" y="627321"/>
            <a:ext cx="10972800" cy="5847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505776"/>
            <a:ext cx="5375488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094222" y="1508048"/>
            <a:ext cx="5499981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4059" y="502835"/>
            <a:ext cx="9992217" cy="1240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0500121" y="515241"/>
            <a:ext cx="12840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0310487" y="6306377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9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26" y="5860425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90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0314003" y="6296390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4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42" y="5850438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3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9" r:id="rId3"/>
    <p:sldLayoutId id="2147483710" r:id="rId4"/>
    <p:sldLayoutId id="214748370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Dan Keegan</a:t>
            </a:r>
          </a:p>
          <a:p>
            <a:r>
              <a:rPr lang="en-US" sz="1600" dirty="0" smtClean="0"/>
              <a:t>Phone: </a:t>
            </a:r>
            <a:r>
              <a:rPr lang="en-US" sz="1600" b="0" dirty="0" smtClean="0"/>
              <a:t>312-882-1116</a:t>
            </a:r>
          </a:p>
          <a:p>
            <a:r>
              <a:rPr lang="en-US" sz="1600" dirty="0" smtClean="0"/>
              <a:t>Email: </a:t>
            </a:r>
            <a:r>
              <a:rPr lang="en-US" sz="1600" b="0" dirty="0" smtClean="0"/>
              <a:t>dan@optionthinker.com</a:t>
            </a:r>
            <a:endParaRPr lang="en-US" sz="1600" dirty="0"/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406511" y="3561900"/>
            <a:ext cx="8158162" cy="5191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January 2016</a:t>
            </a:r>
          </a:p>
        </p:txBody>
      </p:sp>
    </p:spTree>
    <p:extLst>
      <p:ext uri="{BB962C8B-B14F-4D97-AF65-F5344CB8AC3E}">
        <p14:creationId xmlns:p14="http://schemas.microsoft.com/office/powerpoint/2010/main" val="6983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become long the UV</a:t>
            </a:r>
          </a:p>
          <a:p>
            <a:r>
              <a:rPr lang="en-US" dirty="0" smtClean="0"/>
              <a:t>Risk is unlimited until IV hits zero</a:t>
            </a:r>
          </a:p>
          <a:p>
            <a:r>
              <a:rPr lang="en-US" dirty="0" smtClean="0"/>
              <a:t>Max profit is limited to the premium credited</a:t>
            </a:r>
          </a:p>
          <a:p>
            <a:r>
              <a:rPr lang="en-US" dirty="0" smtClean="0"/>
              <a:t>Time value in option premium is constantly decaying</a:t>
            </a:r>
          </a:p>
          <a:p>
            <a:r>
              <a:rPr lang="en-US" dirty="0" smtClean="0"/>
              <a:t>In times of uncertainty the time value can actually increase with the passage of 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Sell 10 GILD Dec 108 puts @ 2.58</a:t>
            </a:r>
          </a:p>
          <a:p>
            <a:r>
              <a:rPr lang="en-US" sz="2000" dirty="0" smtClean="0"/>
              <a:t>GILD @107.69</a:t>
            </a:r>
          </a:p>
          <a:p>
            <a:r>
              <a:rPr lang="en-US" sz="2000" dirty="0" smtClean="0"/>
              <a:t>Breakeven point @105.42</a:t>
            </a:r>
          </a:p>
          <a:p>
            <a:r>
              <a:rPr lang="en-US" sz="2000" dirty="0" smtClean="0"/>
              <a:t>Max profit $2,580.00</a:t>
            </a:r>
          </a:p>
          <a:p>
            <a:r>
              <a:rPr lang="en-US" sz="2000" dirty="0" smtClean="0"/>
              <a:t>Max loss $105,420.00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25" y="1598228"/>
            <a:ext cx="4842932" cy="31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Straddles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Sell ATM calls and puts</a:t>
            </a:r>
          </a:p>
          <a:p>
            <a:r>
              <a:rPr lang="en-US" sz="4400" dirty="0" smtClean="0"/>
              <a:t>Potentially become long UV or short UV</a:t>
            </a:r>
          </a:p>
          <a:p>
            <a:r>
              <a:rPr lang="en-US" sz="4400" dirty="0" smtClean="0"/>
              <a:t>Upside risk is unlimited and downside risk increases continuously until UV hits zero</a:t>
            </a:r>
          </a:p>
          <a:p>
            <a:r>
              <a:rPr lang="en-US" sz="4400" dirty="0" smtClean="0"/>
              <a:t>Max possible profit is limited to the premium credited</a:t>
            </a:r>
          </a:p>
          <a:p>
            <a:r>
              <a:rPr lang="en-US" sz="4400" dirty="0" smtClean="0"/>
              <a:t>Time value embedded in option premium is constantly decaying at an increasing rate</a:t>
            </a:r>
          </a:p>
          <a:p>
            <a:r>
              <a:rPr lang="en-US" sz="4400" dirty="0" smtClean="0"/>
              <a:t>In times of uncertainty the time value embedded in the option premium can actually increase with the passage of time</a:t>
            </a:r>
            <a:endParaRPr lang="en-US" sz="44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Straddles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Sell 10 GILD Dec 108 straddles @ 4.85</a:t>
            </a:r>
          </a:p>
          <a:p>
            <a:r>
              <a:rPr lang="en-US" sz="3400" dirty="0" smtClean="0"/>
              <a:t>GILD @107.69</a:t>
            </a:r>
          </a:p>
          <a:p>
            <a:r>
              <a:rPr lang="en-US" sz="3400" dirty="0" smtClean="0"/>
              <a:t>Max profit $4,850.00</a:t>
            </a:r>
          </a:p>
          <a:p>
            <a:r>
              <a:rPr lang="en-US" sz="3400" dirty="0" smtClean="0"/>
              <a:t>Max loss $103,150.00</a:t>
            </a:r>
          </a:p>
          <a:p>
            <a:r>
              <a:rPr lang="en-US" sz="3400" dirty="0" smtClean="0"/>
              <a:t>DBEP@ 103.15</a:t>
            </a:r>
          </a:p>
          <a:p>
            <a:r>
              <a:rPr lang="en-US" sz="3400" dirty="0" smtClean="0"/>
              <a:t>UBEP@ 112.85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16" y="1549779"/>
            <a:ext cx="4826000" cy="3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Strangles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Buy equidistant OTM calls and puts</a:t>
            </a:r>
          </a:p>
          <a:p>
            <a:r>
              <a:rPr lang="en-US" sz="3400" dirty="0" smtClean="0"/>
              <a:t>Potentially become either long or short UV</a:t>
            </a:r>
          </a:p>
          <a:p>
            <a:r>
              <a:rPr lang="en-US" sz="3400" dirty="0" smtClean="0"/>
              <a:t>Risk is limited to the premium paid</a:t>
            </a:r>
          </a:p>
          <a:p>
            <a:r>
              <a:rPr lang="en-US" sz="3400" dirty="0" smtClean="0"/>
              <a:t>Time value in option premium is constantly decaying</a:t>
            </a:r>
          </a:p>
          <a:p>
            <a:r>
              <a:rPr lang="en-US" sz="3400" dirty="0" smtClean="0"/>
              <a:t>In times of uncertainty time value can actually increase with the passage of time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Strangles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Buy 10 PEP Dec103 calls @0.28</a:t>
            </a:r>
          </a:p>
          <a:p>
            <a:r>
              <a:rPr lang="en-US" sz="8000" dirty="0" smtClean="0"/>
              <a:t>Buy 10 PEP Dec97 puts @0.44</a:t>
            </a:r>
          </a:p>
          <a:p>
            <a:r>
              <a:rPr lang="en-US" sz="8000" dirty="0" smtClean="0"/>
              <a:t>PEP @100.12</a:t>
            </a:r>
          </a:p>
          <a:p>
            <a:r>
              <a:rPr lang="en-US" sz="8000" dirty="0" smtClean="0"/>
              <a:t>Buy10 PEP strangles @0.72 </a:t>
            </a:r>
          </a:p>
          <a:p>
            <a:r>
              <a:rPr lang="en-US" sz="8000" dirty="0" smtClean="0"/>
              <a:t>Max upside profit unlimited</a:t>
            </a:r>
          </a:p>
          <a:p>
            <a:r>
              <a:rPr lang="en-US" sz="8000" dirty="0" smtClean="0"/>
              <a:t>Max downside profit $96,280.00</a:t>
            </a:r>
          </a:p>
          <a:p>
            <a:r>
              <a:rPr lang="en-US" sz="8000" dirty="0" smtClean="0"/>
              <a:t>Max loss $720.00</a:t>
            </a:r>
          </a:p>
          <a:p>
            <a:r>
              <a:rPr lang="en-US" sz="8000" dirty="0" smtClean="0"/>
              <a:t>UBEP 103.72</a:t>
            </a:r>
          </a:p>
          <a:p>
            <a:r>
              <a:rPr lang="en-US" sz="8000" dirty="0" smtClean="0"/>
              <a:t>DBEP 96.28</a:t>
            </a:r>
          </a:p>
          <a:p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                                           </a:t>
            </a:r>
            <a:endParaRPr lang="en-US" sz="8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32" y="1545493"/>
            <a:ext cx="4284133" cy="27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Strangles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Sell equidistant OTM calls &amp; puts</a:t>
            </a:r>
          </a:p>
          <a:p>
            <a:r>
              <a:rPr lang="en-US" sz="9600" dirty="0" smtClean="0"/>
              <a:t>Potentially become long or short the UV</a:t>
            </a:r>
          </a:p>
          <a:p>
            <a:r>
              <a:rPr lang="en-US" sz="9600" dirty="0" smtClean="0"/>
              <a:t>Upside risk is unlimited &amp; downside risk increases continuously until UV hits zero</a:t>
            </a:r>
          </a:p>
          <a:p>
            <a:r>
              <a:rPr lang="en-US" sz="9600" dirty="0" smtClean="0"/>
              <a:t>Maximum possible profit is limited to the premium credited</a:t>
            </a:r>
          </a:p>
          <a:p>
            <a:r>
              <a:rPr lang="en-US" sz="9600" dirty="0" smtClean="0"/>
              <a:t>Time value embedded in option premium is constantly decaying</a:t>
            </a:r>
          </a:p>
          <a:p>
            <a:r>
              <a:rPr lang="en-US" sz="9600" dirty="0" smtClean="0"/>
              <a:t> In times of uncertainty time value can actually increase with the passage of time</a:t>
            </a:r>
          </a:p>
          <a:p>
            <a:endParaRPr lang="en-US" sz="5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Strangles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Sell 10 GILD Dec 116 calls @0.24</a:t>
            </a:r>
          </a:p>
          <a:p>
            <a:r>
              <a:rPr lang="en-US" sz="8000" dirty="0" smtClean="0"/>
              <a:t>Sell 10 GILD Dec 100 puts @0.52</a:t>
            </a:r>
          </a:p>
          <a:p>
            <a:r>
              <a:rPr lang="en-US" sz="8000" dirty="0" smtClean="0"/>
              <a:t>GILD @107.69</a:t>
            </a:r>
          </a:p>
          <a:p>
            <a:r>
              <a:rPr lang="en-US" sz="8000" dirty="0" smtClean="0"/>
              <a:t>Sell 10 GILD strangles @0.76</a:t>
            </a:r>
          </a:p>
          <a:p>
            <a:r>
              <a:rPr lang="en-US" sz="8000" dirty="0" smtClean="0"/>
              <a:t>Max profit $760.00</a:t>
            </a:r>
          </a:p>
          <a:p>
            <a:r>
              <a:rPr lang="en-US" sz="8000" dirty="0" smtClean="0"/>
              <a:t>Max downside loss $99,240.00</a:t>
            </a:r>
          </a:p>
          <a:p>
            <a:r>
              <a:rPr lang="en-US" sz="8000" dirty="0" smtClean="0"/>
              <a:t>Max upside loss unlimited</a:t>
            </a:r>
          </a:p>
          <a:p>
            <a:r>
              <a:rPr lang="en-US" sz="8000" dirty="0" smtClean="0"/>
              <a:t>UBEP 116.76</a:t>
            </a:r>
          </a:p>
          <a:p>
            <a:r>
              <a:rPr lang="en-US" sz="8000" dirty="0" smtClean="0"/>
              <a:t>DBEP 99.24</a:t>
            </a:r>
          </a:p>
          <a:p>
            <a:endParaRPr lang="en-US" sz="22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34" y="1533351"/>
            <a:ext cx="4969932" cy="28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Call is written against stock on a share for share basis</a:t>
            </a:r>
          </a:p>
          <a:p>
            <a:r>
              <a:rPr lang="en-US" sz="9600" dirty="0" smtClean="0"/>
              <a:t>500 shares of long stock would have 5 calls written against the stock</a:t>
            </a:r>
          </a:p>
          <a:p>
            <a:r>
              <a:rPr lang="en-US" sz="9600" dirty="0" smtClean="0"/>
              <a:t>5 long futures contracts would have 5 calls written against the futures</a:t>
            </a:r>
          </a:p>
          <a:p>
            <a:r>
              <a:rPr lang="en-US" sz="9600" dirty="0" smtClean="0"/>
              <a:t>Used as an income generation strategy</a:t>
            </a:r>
          </a:p>
          <a:p>
            <a:r>
              <a:rPr lang="en-US" sz="9600" dirty="0" smtClean="0"/>
              <a:t>Also referred to as a buy-write strategy</a:t>
            </a:r>
          </a:p>
          <a:p>
            <a:r>
              <a:rPr lang="en-US" sz="9600" dirty="0" smtClean="0"/>
              <a:t>Behaves the same as a short put</a:t>
            </a:r>
          </a:p>
          <a:p>
            <a:endParaRPr lang="en-US" sz="128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200" dirty="0" smtClean="0"/>
              <a:t>Existing long position 1K shares @119.03</a:t>
            </a:r>
          </a:p>
          <a:p>
            <a:r>
              <a:rPr lang="en-US" sz="6200" dirty="0" smtClean="0"/>
              <a:t>Sell 10 AAPL Jan 120 calls @2.77</a:t>
            </a:r>
          </a:p>
          <a:p>
            <a:r>
              <a:rPr lang="en-US" sz="6200" dirty="0" smtClean="0"/>
              <a:t>Max profit $3,740.00</a:t>
            </a:r>
          </a:p>
          <a:p>
            <a:r>
              <a:rPr lang="en-US" sz="6200" dirty="0" smtClean="0"/>
              <a:t>Max loss $116,260.00 @zero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12800" dirty="0" smtClean="0"/>
              <a:t>                       </a:t>
            </a:r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76" y="1505776"/>
            <a:ext cx="4221272" cy="33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become long UV</a:t>
            </a:r>
          </a:p>
          <a:p>
            <a:r>
              <a:rPr lang="en-US" dirty="0" smtClean="0"/>
              <a:t>Risk is limited to the premium paid</a:t>
            </a:r>
          </a:p>
          <a:p>
            <a:r>
              <a:rPr lang="en-US" dirty="0" smtClean="0"/>
              <a:t>Possible profit is unlimited</a:t>
            </a:r>
          </a:p>
          <a:p>
            <a:r>
              <a:rPr lang="en-US" dirty="0" smtClean="0"/>
              <a:t>Time value embedded in option premium is constantly decaying</a:t>
            </a:r>
          </a:p>
          <a:p>
            <a:r>
              <a:rPr lang="en-US" dirty="0" smtClean="0"/>
              <a:t>In times of uncertainty time value can actually increase with the passage of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Stock Before Covered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100" dirty="0" smtClean="0"/>
          </a:p>
          <a:p>
            <a:r>
              <a:rPr lang="en-US" sz="2000" dirty="0" smtClean="0"/>
              <a:t>Long 1,000 shares AAPL @ 119.03</a:t>
            </a:r>
          </a:p>
          <a:p>
            <a:r>
              <a:rPr lang="en-US" sz="2000" dirty="0" smtClean="0"/>
              <a:t>Max loss $119,030.00 @zero</a:t>
            </a:r>
          </a:p>
          <a:p>
            <a:r>
              <a:rPr lang="en-US" sz="2000" dirty="0" smtClean="0"/>
              <a:t>Max profit unlimited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53" y="2091847"/>
            <a:ext cx="3933173" cy="313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 Calls vs. Short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5800" dirty="0"/>
          </a:p>
          <a:p>
            <a:pPr marL="0" indent="0">
              <a:buNone/>
            </a:pPr>
            <a:r>
              <a:rPr lang="en-US" sz="5100" dirty="0" smtClean="0"/>
              <a:t>Sell 10 AAPL Jan 120 puts @3.70</a:t>
            </a:r>
          </a:p>
          <a:p>
            <a:pPr marL="0" indent="0">
              <a:buNone/>
            </a:pPr>
            <a:r>
              <a:rPr lang="en-US" sz="5100" dirty="0" smtClean="0"/>
              <a:t>Max loss 116,300.00 @zero </a:t>
            </a:r>
          </a:p>
          <a:p>
            <a:pPr marL="0" indent="0">
              <a:buNone/>
            </a:pPr>
            <a:r>
              <a:rPr lang="en-US" sz="12800" dirty="0" smtClean="0"/>
              <a:t>                       </a:t>
            </a:r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76" y="1114816"/>
            <a:ext cx="4221272" cy="41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Protective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Risk management strategy where an OTM put is bought against an existing long position in the UV to protect against a decline in the UV price</a:t>
            </a:r>
          </a:p>
          <a:p>
            <a:r>
              <a:rPr lang="en-US" sz="9600" dirty="0" smtClean="0"/>
              <a:t>Can potentially reduce the rate of return on long position in UV</a:t>
            </a:r>
          </a:p>
          <a:p>
            <a:r>
              <a:rPr lang="en-US" sz="9600" dirty="0" smtClean="0"/>
              <a:t>Behaves the same way as a long call</a:t>
            </a:r>
          </a:p>
          <a:p>
            <a:endParaRPr lang="en-US" sz="3500" dirty="0" smtClean="0"/>
          </a:p>
          <a:p>
            <a:endParaRPr lang="en-US" sz="58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Protective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Buy 1,000 shares AAPL @ 119.03</a:t>
            </a:r>
          </a:p>
          <a:p>
            <a:r>
              <a:rPr lang="en-US" sz="8000" dirty="0" smtClean="0"/>
              <a:t>Buy 10 AAPL Jan 115 puts @1.79</a:t>
            </a:r>
          </a:p>
          <a:p>
            <a:r>
              <a:rPr lang="en-US" sz="8000" dirty="0" smtClean="0"/>
              <a:t>Max profit unlimited</a:t>
            </a:r>
          </a:p>
          <a:p>
            <a:r>
              <a:rPr lang="en-US" sz="8000" dirty="0" smtClean="0"/>
              <a:t>Max loss $5,820.00 @115 or lower </a:t>
            </a:r>
          </a:p>
          <a:p>
            <a:pPr marL="0" indent="0">
              <a:buNone/>
            </a:pPr>
            <a:endParaRPr lang="en-US" sz="8000" dirty="0" smtClean="0"/>
          </a:p>
          <a:p>
            <a:endParaRPr lang="en-US" sz="5000" dirty="0" smtClean="0"/>
          </a:p>
          <a:p>
            <a:endParaRPr lang="en-US" sz="29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6" y="1753645"/>
            <a:ext cx="3403419" cy="29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Stock Before Protective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Buy 1,000 shares AAPL @ 119.03</a:t>
            </a:r>
          </a:p>
          <a:p>
            <a:r>
              <a:rPr lang="en-US" sz="8000" dirty="0" smtClean="0"/>
              <a:t>Max loss $119,030.00 @zero</a:t>
            </a:r>
          </a:p>
          <a:p>
            <a:r>
              <a:rPr lang="en-US" sz="8000" dirty="0" smtClean="0"/>
              <a:t>Max profit unlimited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29" y="1728593"/>
            <a:ext cx="3632548" cy="32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Call vs. Protective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Buy 10 AAPL Jan 115 calls @ 5.85</a:t>
            </a:r>
          </a:p>
          <a:p>
            <a:r>
              <a:rPr lang="en-US" sz="9600" dirty="0" smtClean="0"/>
              <a:t>Max loss $5,850 @115 or lower</a:t>
            </a:r>
          </a:p>
          <a:p>
            <a:endParaRPr lang="en-US" sz="3400" dirty="0"/>
          </a:p>
          <a:p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715" y="1828800"/>
            <a:ext cx="3544866" cy="30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Synthetic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Risk management strategy where an OTM call is bought against an existing short position in the UV to protect against an increase in the UV price</a:t>
            </a:r>
          </a:p>
          <a:p>
            <a:r>
              <a:rPr lang="en-US" sz="9600" dirty="0" smtClean="0"/>
              <a:t>Can potentially reduce the rate of return on short position in UV</a:t>
            </a:r>
          </a:p>
          <a:p>
            <a:r>
              <a:rPr lang="en-US" sz="9600" dirty="0" smtClean="0"/>
              <a:t>Behaves the same way as a long put</a:t>
            </a:r>
          </a:p>
          <a:p>
            <a:endParaRPr lang="en-US" sz="3500" dirty="0" smtClean="0"/>
          </a:p>
          <a:p>
            <a:endParaRPr lang="en-US" sz="58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Synthetic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Buy 10 AAPL Jan 120 calls @2.82</a:t>
            </a:r>
          </a:p>
          <a:p>
            <a:r>
              <a:rPr lang="en-US" sz="9600" dirty="0" smtClean="0"/>
              <a:t>Sell 1,000 shares @119.03</a:t>
            </a:r>
          </a:p>
          <a:p>
            <a:r>
              <a:rPr lang="en-US" sz="9600" dirty="0" smtClean="0"/>
              <a:t>Max profit $116,210.00</a:t>
            </a:r>
          </a:p>
          <a:p>
            <a:r>
              <a:rPr lang="en-US" sz="9600" dirty="0" smtClean="0"/>
              <a:t>Max loss $3,790.00 @120 or higher</a:t>
            </a:r>
          </a:p>
          <a:p>
            <a:endParaRPr lang="en-US" sz="9600" dirty="0" smtClean="0"/>
          </a:p>
          <a:p>
            <a:endParaRPr lang="en-US" sz="80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6" y="1505776"/>
            <a:ext cx="3832964" cy="33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 AAPL Stock Before Long Call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13" y="1505776"/>
            <a:ext cx="4847572" cy="32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Synthetic Put vs. Long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Buy 10 AAPL Jan 120puts @ 3.75</a:t>
            </a:r>
          </a:p>
          <a:p>
            <a:r>
              <a:rPr lang="en-US" sz="9600" dirty="0" smtClean="0"/>
              <a:t>Max loss $3,750</a:t>
            </a:r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66" y="1505776"/>
            <a:ext cx="4271375" cy="37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Buy 10 PEP Dec 100 calls @ 1.40</a:t>
            </a:r>
          </a:p>
          <a:p>
            <a:r>
              <a:rPr lang="en-US" sz="2000" dirty="0" smtClean="0"/>
              <a:t>PEP @100.12</a:t>
            </a:r>
          </a:p>
          <a:p>
            <a:r>
              <a:rPr lang="en-US" sz="2000" dirty="0" smtClean="0"/>
              <a:t>Breakeven point 101.40</a:t>
            </a:r>
          </a:p>
          <a:p>
            <a:r>
              <a:rPr lang="en-US" sz="2000" dirty="0" smtClean="0"/>
              <a:t>Max loss $1,400.00</a:t>
            </a:r>
          </a:p>
          <a:p>
            <a:r>
              <a:rPr lang="en-US" sz="2000" dirty="0" smtClean="0"/>
              <a:t>Max profit unlimited</a:t>
            </a:r>
          </a:p>
          <a:p>
            <a:r>
              <a:rPr lang="en-US" sz="2000" dirty="0" smtClean="0"/>
              <a:t>Max profit 1K long shares unlimited</a:t>
            </a:r>
          </a:p>
          <a:p>
            <a:r>
              <a:rPr lang="en-US" sz="2000" dirty="0" smtClean="0"/>
              <a:t>Max loss $100,120.00 on 1K long shares</a:t>
            </a:r>
          </a:p>
          <a:p>
            <a:r>
              <a:rPr lang="en-US" sz="2000" dirty="0" smtClean="0"/>
              <a:t>Margin 1K long shares $100,120.00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0" y="1580866"/>
            <a:ext cx="4817533" cy="3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Short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Puts are written against short stock on a share for share basis</a:t>
            </a:r>
          </a:p>
          <a:p>
            <a:r>
              <a:rPr lang="en-US" sz="9600" dirty="0" smtClean="0"/>
              <a:t>500 shares of short stock would have 5 puts written against the stock</a:t>
            </a:r>
          </a:p>
          <a:p>
            <a:r>
              <a:rPr lang="en-US" sz="9600" dirty="0" smtClean="0"/>
              <a:t>5 short futures contracts would have 5 puts written against the futures</a:t>
            </a:r>
          </a:p>
          <a:p>
            <a:r>
              <a:rPr lang="en-US" sz="9600" dirty="0" smtClean="0"/>
              <a:t>Used as an income generation strategy</a:t>
            </a:r>
          </a:p>
          <a:p>
            <a:r>
              <a:rPr lang="en-US" sz="9600" dirty="0" smtClean="0"/>
              <a:t>Behaves the same as a short call</a:t>
            </a:r>
          </a:p>
          <a:p>
            <a:endParaRPr lang="en-US" sz="128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Short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Short 1,000 shares AAPL @119.03</a:t>
            </a:r>
          </a:p>
          <a:p>
            <a:r>
              <a:rPr lang="en-US" sz="9600" dirty="0" smtClean="0"/>
              <a:t>Sell 10 AAPL Dec 117 puts @1.05</a:t>
            </a:r>
          </a:p>
          <a:p>
            <a:r>
              <a:rPr lang="en-US" sz="9600" dirty="0" smtClean="0"/>
              <a:t>Max profit $3,080.00 @117 or lower</a:t>
            </a:r>
          </a:p>
          <a:p>
            <a:r>
              <a:rPr lang="en-US" sz="9600" dirty="0" smtClean="0"/>
              <a:t>Max loss unlimited to the upside</a:t>
            </a:r>
          </a:p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12800" dirty="0" smtClean="0"/>
              <a:t>                                            </a:t>
            </a:r>
          </a:p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89" y="1505776"/>
            <a:ext cx="4271375" cy="36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Shares Before Short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/>
              <a:t>Short 1,000 shares@ 119.03</a:t>
            </a:r>
          </a:p>
          <a:p>
            <a:pPr marL="0" indent="0">
              <a:buNone/>
            </a:pPr>
            <a:r>
              <a:rPr lang="en-US" sz="9600" dirty="0" smtClean="0"/>
              <a:t>Max loss unlimited</a:t>
            </a:r>
          </a:p>
          <a:p>
            <a:pPr marL="0" indent="0">
              <a:buNone/>
            </a:pPr>
            <a:r>
              <a:rPr lang="en-US" sz="9600" dirty="0" smtClean="0"/>
              <a:t>Max profit $119,030.00</a:t>
            </a:r>
            <a:endParaRPr lang="en-US" sz="9600" dirty="0"/>
          </a:p>
          <a:p>
            <a:pPr marL="0" indent="0">
              <a:buNone/>
            </a:pPr>
            <a:r>
              <a:rPr lang="en-US" sz="12800" dirty="0" smtClean="0"/>
              <a:t>                                            </a:t>
            </a:r>
          </a:p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12" y="1505775"/>
            <a:ext cx="4183692" cy="33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Call vs. Short Synthetic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2" y="1505776"/>
            <a:ext cx="11190641" cy="46084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r>
              <a:rPr lang="en-US" sz="9600" dirty="0" smtClean="0"/>
              <a:t>Sell 10 AAPL Dec 120 calls @3.05</a:t>
            </a:r>
          </a:p>
          <a:p>
            <a:r>
              <a:rPr lang="en-US" sz="9600" dirty="0" smtClean="0"/>
              <a:t>Max profit $3,050.00 @117 or lower </a:t>
            </a:r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50" y="1938612"/>
            <a:ext cx="5182811" cy="37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Short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Sell 10 PFE Dec 32.50 calls @ 0.45</a:t>
            </a:r>
          </a:p>
          <a:p>
            <a:r>
              <a:rPr lang="en-US" sz="9600" dirty="0" smtClean="0"/>
              <a:t>Buy 10 PFE Dec 32.50 puts @ 0.42</a:t>
            </a:r>
          </a:p>
          <a:p>
            <a:r>
              <a:rPr lang="en-US" sz="9600" dirty="0" smtClean="0"/>
              <a:t>Synthetically short stock @32.53</a:t>
            </a:r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r>
              <a:rPr lang="en-US" sz="12800" dirty="0"/>
              <a:t> </a:t>
            </a:r>
            <a:r>
              <a:rPr lang="en-US" sz="12800" dirty="0" smtClean="0"/>
              <a:t>   </a:t>
            </a:r>
          </a:p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12800" dirty="0" smtClean="0"/>
              <a:t>                                            </a:t>
            </a:r>
          </a:p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34" y="1678489"/>
            <a:ext cx="4384110" cy="39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Short Stock vs. Short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9600" dirty="0" smtClean="0"/>
              <a:t>Short 1,000 shares PFE @32.53    </a:t>
            </a:r>
          </a:p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12800" dirty="0" smtClean="0"/>
              <a:t>                                            </a:t>
            </a:r>
          </a:p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81" y="1628383"/>
            <a:ext cx="4058433" cy="3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Long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Sell 10 GPRO Dec20 puts @1.35</a:t>
            </a:r>
          </a:p>
          <a:p>
            <a:r>
              <a:rPr lang="en-US" sz="9600" dirty="0" smtClean="0"/>
              <a:t>Buy 10 GPRO Dec20 calls @ 1.56</a:t>
            </a:r>
          </a:p>
          <a:p>
            <a:r>
              <a:rPr lang="en-US" sz="9600" dirty="0" smtClean="0"/>
              <a:t>Synthetically long 1,000 share GPRO @20.21</a:t>
            </a:r>
            <a:endParaRPr lang="en-US" sz="9600" dirty="0"/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r>
              <a:rPr lang="en-US" sz="12800" dirty="0"/>
              <a:t> </a:t>
            </a:r>
            <a:r>
              <a:rPr lang="en-US" sz="12800" dirty="0" smtClean="0"/>
              <a:t>   </a:t>
            </a:r>
          </a:p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12800" dirty="0" smtClean="0"/>
              <a:t>                                            </a:t>
            </a:r>
          </a:p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04" y="1591987"/>
            <a:ext cx="5350934" cy="36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Long Stock vs. Long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9600" dirty="0" smtClean="0"/>
              <a:t>Long 1,000 shares GPRO @20.23</a:t>
            </a:r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endParaRPr lang="en-US" sz="12800" dirty="0" smtClean="0"/>
          </a:p>
          <a:p>
            <a:pPr marL="0" indent="0">
              <a:buNone/>
            </a:pPr>
            <a:r>
              <a:rPr lang="en-US" sz="12800" dirty="0"/>
              <a:t> </a:t>
            </a:r>
            <a:r>
              <a:rPr lang="en-US" sz="12800" dirty="0" smtClean="0"/>
              <a:t>   </a:t>
            </a:r>
          </a:p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12800" dirty="0" smtClean="0"/>
              <a:t>                                            </a:t>
            </a:r>
          </a:p>
          <a:p>
            <a:pPr marL="0" indent="0">
              <a:buNone/>
            </a:pPr>
            <a:endParaRPr lang="en-US" sz="9800" dirty="0" smtClean="0"/>
          </a:p>
          <a:p>
            <a:endParaRPr lang="en-US" sz="5800" dirty="0"/>
          </a:p>
          <a:p>
            <a:endParaRPr lang="en-US" sz="5800" dirty="0" smtClean="0"/>
          </a:p>
          <a:p>
            <a:endParaRPr lang="en-US" sz="5800" dirty="0" smtClean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31" y="1699291"/>
            <a:ext cx="5350932" cy="35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1) When you buy 5 AAPL Dec 119 calls @1.41 &amp; sell 500 AAPL shares @119.00 you have created a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call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long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long synthetic call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2) What premium, excluding dividends &amp; interest did you pay in Question #1?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1.41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0.72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2.85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become short UV</a:t>
            </a:r>
          </a:p>
          <a:p>
            <a:r>
              <a:rPr lang="en-US" dirty="0" smtClean="0"/>
              <a:t>Risk is limited to the premium paid</a:t>
            </a:r>
          </a:p>
          <a:p>
            <a:r>
              <a:rPr lang="en-US" dirty="0" smtClean="0"/>
              <a:t>Possible profit is continuous until UV hits zero</a:t>
            </a:r>
          </a:p>
          <a:p>
            <a:r>
              <a:rPr lang="en-US" dirty="0" smtClean="0"/>
              <a:t>Time value embedded in option premium is constantly decaying</a:t>
            </a:r>
          </a:p>
          <a:p>
            <a:r>
              <a:rPr lang="en-US" dirty="0" smtClean="0"/>
              <a:t>In times of uncertainty time value can actually increase with the passage of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3) What is the max profit for the trade in Question  #1?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2.85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119.03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117.59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4) What is the max loss for the trade in Question  #1?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1.41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119.03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117.87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5) What is the breakeven point for the trade in Question  #1?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115.05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117.59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116.87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121.16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6) When you sell 5 FB Dec 107 calls @1.25 &amp; buy 500 FB shares @105.61 you have created a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call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long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long synthetic call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7) What is the premium, excluding dividends &amp; interest did in Question #6?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2.64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1.25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5.61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8) What is the max profit for the trade in Question  #6?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2.64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1.25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5.61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9) What is the max loss for the trade in Question  #6?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2.85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119.03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104.36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10) What is the breakeven point for the trade in Question  #6?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115.05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119.03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11,05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104.36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11) When you sell 5 TWTR Jan 23 puts @0.83 &amp; sell 500 TWTR shares @24.50 you have created a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call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song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long synthetic call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12) What is the premium, excluding dividends &amp; interest did in Question #11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2.33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4.01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4.15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Buy 10 PEP Dec 100 puts @ 1.28</a:t>
            </a:r>
          </a:p>
          <a:p>
            <a:r>
              <a:rPr lang="en-US" sz="2000" dirty="0" smtClean="0"/>
              <a:t>PEP @100.12</a:t>
            </a:r>
          </a:p>
          <a:p>
            <a:r>
              <a:rPr lang="en-US" sz="2000" dirty="0" smtClean="0"/>
              <a:t>Breakeven point 98.72</a:t>
            </a:r>
          </a:p>
          <a:p>
            <a:r>
              <a:rPr lang="en-US" sz="2000" dirty="0" smtClean="0"/>
              <a:t>Max loss $1,280.00</a:t>
            </a:r>
          </a:p>
          <a:p>
            <a:r>
              <a:rPr lang="en-US" sz="2000" dirty="0" smtClean="0"/>
              <a:t>Max profit $98,720.00</a:t>
            </a:r>
          </a:p>
          <a:p>
            <a:r>
              <a:rPr lang="en-US" sz="2000" dirty="0" smtClean="0"/>
              <a:t>Max profit 1K short shares $100,120.00</a:t>
            </a:r>
          </a:p>
          <a:p>
            <a:r>
              <a:rPr lang="en-US" sz="2000" dirty="0" smtClean="0"/>
              <a:t>Max loss unlimited on 1K short shares</a:t>
            </a:r>
          </a:p>
          <a:p>
            <a:r>
              <a:rPr lang="en-US" sz="2000" dirty="0" smtClean="0"/>
              <a:t>Margin 1K short shares $150,180.00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31" y="1560041"/>
            <a:ext cx="4690533" cy="30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13) What is the max profit for the trade in Question  #11?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21.25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5.61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2.33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14) What is the max loss for the trade in Question  #11?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2.85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104.64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2.33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15) What is the breakeven point for the trade in Question  #11?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25.33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24.50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23.50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26.38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16) When you buy 4 NFLX Jan 120 puts @5.50 &amp; buy 400 NFLX shares @125.36 you have created a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call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song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short synthetic put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long synthetic call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17) What is the premium, excluding dividends &amp; interest did in Question #16?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5.36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5.50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10.86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2.13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18) What is the max profit for the trade in Question  #16?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21.25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10.86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2.33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19) What is the max loss for the trade in Question  #16?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21.25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10.86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2.33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20) What is the breakeven point for the trade in Question  #16?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115.05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119.03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130.86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104.64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21) When you sell AAPL Dec 118 straddle @3.61 the max profit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1.95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114.39</a:t>
            </a:r>
          </a:p>
          <a:p>
            <a:pPr marL="457200" indent="-457200">
              <a:buAutoNum type="alphaLcParenR"/>
            </a:pPr>
            <a:endParaRPr lang="en-US" sz="14400" dirty="0"/>
          </a:p>
          <a:p>
            <a:pPr marL="0" indent="0">
              <a:buNone/>
            </a:pPr>
            <a:endParaRPr lang="en-US" sz="14400" dirty="0" smtClean="0"/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22) When you sell AAPL Dec 118 straddle @3.61 the max downside loss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18.66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114.39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Straddle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at the money (ATM) calls and puts</a:t>
            </a:r>
          </a:p>
          <a:p>
            <a:r>
              <a:rPr lang="en-US" dirty="0" smtClean="0"/>
              <a:t>Potentially become either long or short underlying value (UV)</a:t>
            </a:r>
          </a:p>
          <a:p>
            <a:r>
              <a:rPr lang="en-US" dirty="0" smtClean="0"/>
              <a:t> Risk is limited to the premium paid</a:t>
            </a:r>
          </a:p>
          <a:p>
            <a:r>
              <a:rPr lang="en-US" dirty="0" smtClean="0"/>
              <a:t>Possible profit is unlimited to the upside and continuously increasing to the downside until UV hits zero</a:t>
            </a:r>
          </a:p>
          <a:p>
            <a:r>
              <a:rPr lang="en-US" dirty="0" smtClean="0"/>
              <a:t>Time value that is embedded in both the call and put premium is constantly decaying at increasing rate</a:t>
            </a:r>
          </a:p>
          <a:p>
            <a:r>
              <a:rPr lang="en-US" dirty="0" smtClean="0"/>
              <a:t>In times of uncertainty both the call and put premium can actually increase even with the passage of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23) When you sell AAPL Dec 118 straddle @3.61 the max upside loss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18.66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114.39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24) When you sell AAPL Dec 118 straddle @3.61 the UBEP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32.97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18.66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121.61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114.39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25) When you sell AAPL Dec 118 straddle @3.61 the DBEP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32.97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18.66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121.61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114.39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26) When you buy SLB Dec 72.50 straddle @3.30 the max upside profit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69.20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3.30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27) When you buy SLB Dec 72.50 straddle @3.30 the max downside profit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69.20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3.30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28) When you buy SLB Dec 72.50 straddle @3.30 the max loss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69.20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1.66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3.30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29) When you buy SLB Dec 72.50 straddle @3.30 the UBEP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69.20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75.80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3.30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65.90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30) When you buy SLB Dec 72.50 straddle @3.30 the DBEP is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69.20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75.80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3.30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65.90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31) When you buy XOM Feb 70 put – Feb 85 call strangle @2.33 the max upside profit is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15.00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67.67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65.90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32) When you buy XOM Feb 70 put – Feb 85 call strangle @2.33 the max downside profit is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15.00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67.67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65.90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Straddle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Buy 10 PEP Dec 100 straddles @ 2.68</a:t>
            </a:r>
          </a:p>
          <a:p>
            <a:r>
              <a:rPr lang="en-US" sz="2000" dirty="0" smtClean="0"/>
              <a:t>PEP @100.12</a:t>
            </a:r>
          </a:p>
          <a:p>
            <a:r>
              <a:rPr lang="en-US" sz="2000" dirty="0" smtClean="0"/>
              <a:t>Max upside profit unlimited</a:t>
            </a:r>
          </a:p>
          <a:p>
            <a:r>
              <a:rPr lang="en-US" sz="2000" dirty="0" smtClean="0"/>
              <a:t>Max downside profit $97,320.00</a:t>
            </a:r>
          </a:p>
          <a:p>
            <a:r>
              <a:rPr lang="en-US" sz="2000" dirty="0" smtClean="0"/>
              <a:t>Max loss $2,680.00</a:t>
            </a:r>
          </a:p>
          <a:p>
            <a:r>
              <a:rPr lang="en-US" sz="2000" dirty="0" smtClean="0"/>
              <a:t> Upside breakeven point (UBEP) 102.68</a:t>
            </a:r>
          </a:p>
          <a:p>
            <a:r>
              <a:rPr lang="en-US" sz="2000" dirty="0" smtClean="0"/>
              <a:t>Downside breakeven point (DBEP) 97.32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12" y="1520968"/>
            <a:ext cx="4284133" cy="2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33) When you buy XOM Feb 70 put – Feb 85 call strangle @2.33 the max loss is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1.65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0.68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2.33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34) When you buy XOM Feb 70 put – Feb 85 call strangle @2.33 the DBEP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94.20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77.50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87.33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67.67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35) When you buy XOM Feb 70 put – Feb 85 call strangle @2.33 the UBEP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94.20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77.50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87.33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67.67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36) When you sell PEP Jan 95 put – Jan 105 call strangle @0.78 the max downside loss is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97.50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100.00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94.22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37) When you sell PEP Jan 95 put – Jan 105 call strangle @0.78 the max upside loss is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97.50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94.28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100.00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unlimited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38) When you sell PEP Jan 95 put – Jan 105 call strangle @0.78 the UBEP is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95.41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94.28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105.78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101.20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212112"/>
            <a:ext cx="10972800" cy="4902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39) When you sell PEP Jan 95 put – Jan 105 call strangle @0.78 the DBEP is 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95.41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94.22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105.78</a:t>
            </a:r>
          </a:p>
          <a:p>
            <a:pPr marL="457200" indent="-457200">
              <a:buAutoNum type="alphaLcParenR"/>
            </a:pPr>
            <a:r>
              <a:rPr lang="en-US" sz="14400" dirty="0" smtClean="0"/>
              <a:t>101.20</a:t>
            </a:r>
          </a:p>
          <a:p>
            <a:pPr marL="0" indent="0">
              <a:buNone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14400" dirty="0" smtClean="0"/>
          </a:p>
          <a:p>
            <a:pPr marL="457200" indent="-457200">
              <a:buAutoNum type="alphaLcParenR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</a:t>
            </a:r>
          </a:p>
          <a:p>
            <a:endParaRPr lang="en-US" sz="2200" dirty="0" smtClean="0"/>
          </a:p>
          <a:p>
            <a:endParaRPr lang="en-US" sz="41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8" y="677425"/>
            <a:ext cx="10972800" cy="584791"/>
          </a:xfrm>
        </p:spPr>
        <p:txBody>
          <a:bodyPr>
            <a:normAutofit/>
          </a:bodyPr>
          <a:lstStyle/>
          <a:p>
            <a:r>
              <a:rPr lang="en-US" dirty="0" smtClean="0"/>
              <a:t>Short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become short the UV</a:t>
            </a:r>
          </a:p>
          <a:p>
            <a:r>
              <a:rPr lang="en-US" dirty="0" smtClean="0"/>
              <a:t>Risk is unlimited to the upside</a:t>
            </a:r>
          </a:p>
          <a:p>
            <a:r>
              <a:rPr lang="en-US" dirty="0" smtClean="0"/>
              <a:t>Maximum profit is limited to the premium credited</a:t>
            </a:r>
          </a:p>
          <a:p>
            <a:r>
              <a:rPr lang="en-US" dirty="0" smtClean="0"/>
              <a:t>Time value embedded in option premium is constantly decaying</a:t>
            </a:r>
          </a:p>
          <a:p>
            <a:r>
              <a:rPr lang="en-US" dirty="0" smtClean="0"/>
              <a:t>In times of uncertainty time value can actually increase with the passage of time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Sell 10 GILD Dec 108 calls @2.27 </a:t>
            </a:r>
          </a:p>
          <a:p>
            <a:r>
              <a:rPr lang="en-US" sz="2000" dirty="0" smtClean="0"/>
              <a:t>GILD @107.69</a:t>
            </a:r>
          </a:p>
          <a:p>
            <a:r>
              <a:rPr lang="en-US" sz="2000" dirty="0" smtClean="0"/>
              <a:t>Breakeven point @110.27</a:t>
            </a:r>
          </a:p>
          <a:p>
            <a:r>
              <a:rPr lang="en-US" sz="2000" dirty="0" smtClean="0"/>
              <a:t>Max profit $2,270.00</a:t>
            </a:r>
          </a:p>
          <a:p>
            <a:r>
              <a:rPr lang="en-US" sz="2000" dirty="0" smtClean="0"/>
              <a:t>Max loss unlimited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01" y="1623326"/>
            <a:ext cx="4487333" cy="32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1">
      <a:dk1>
        <a:sysClr val="windowText" lastClr="000000"/>
      </a:dk1>
      <a:lt1>
        <a:sysClr val="window" lastClr="FFFFFF"/>
      </a:lt1>
      <a:dk2>
        <a:srgbClr val="464646"/>
      </a:dk2>
      <a:lt2>
        <a:srgbClr val="33C7E5"/>
      </a:lt2>
      <a:accent1>
        <a:srgbClr val="41994B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3786</TotalTime>
  <Words>2286</Words>
  <Application>Microsoft Office PowerPoint</Application>
  <PresentationFormat>Widescreen</PresentationFormat>
  <Paragraphs>1714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FrankRuehl</vt:lpstr>
      <vt:lpstr>Clarity</vt:lpstr>
      <vt:lpstr>Introduction</vt:lpstr>
      <vt:lpstr>Long Calls</vt:lpstr>
      <vt:lpstr>Long Calls</vt:lpstr>
      <vt:lpstr>Long Puts</vt:lpstr>
      <vt:lpstr>Long Puts</vt:lpstr>
      <vt:lpstr>Long Straddle</vt:lpstr>
      <vt:lpstr>Long Straddle</vt:lpstr>
      <vt:lpstr>Short Calls</vt:lpstr>
      <vt:lpstr>Short Calls</vt:lpstr>
      <vt:lpstr>Short Puts</vt:lpstr>
      <vt:lpstr>Short Puts</vt:lpstr>
      <vt:lpstr>Short Straddles</vt:lpstr>
      <vt:lpstr>Short Straddles</vt:lpstr>
      <vt:lpstr>Long Strangles</vt:lpstr>
      <vt:lpstr>Long Strangles</vt:lpstr>
      <vt:lpstr>Short Strangles</vt:lpstr>
      <vt:lpstr>Short Strangles</vt:lpstr>
      <vt:lpstr>Covered Calls</vt:lpstr>
      <vt:lpstr>Covered Calls</vt:lpstr>
      <vt:lpstr>Long Stock Before Covered Call</vt:lpstr>
      <vt:lpstr>Covered Calls vs. Short Puts</vt:lpstr>
      <vt:lpstr>Protective Puts</vt:lpstr>
      <vt:lpstr>Protective Puts</vt:lpstr>
      <vt:lpstr>Long Stock Before Protective Put</vt:lpstr>
      <vt:lpstr>Long Call vs. Protective Put</vt:lpstr>
      <vt:lpstr>Long Synthetic Puts</vt:lpstr>
      <vt:lpstr>Long Synthetic Put</vt:lpstr>
      <vt:lpstr>Short AAPL Stock Before Long Call </vt:lpstr>
      <vt:lpstr>Long Synthetic Put vs. Long Put</vt:lpstr>
      <vt:lpstr>Synthetic Short Calls</vt:lpstr>
      <vt:lpstr>Synthetic Short Call</vt:lpstr>
      <vt:lpstr>Short Shares Before Short Puts</vt:lpstr>
      <vt:lpstr>Short Call vs. Short Synthetic Call</vt:lpstr>
      <vt:lpstr>Synthetic Short Stock</vt:lpstr>
      <vt:lpstr>Synthetic Short Stock vs. Short Stock</vt:lpstr>
      <vt:lpstr>Synthetic Long Stock</vt:lpstr>
      <vt:lpstr>Synthetic Long Stock vs. Long Stock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 Keegan</dc:creator>
  <cp:lastModifiedBy>Dan Keegan</cp:lastModifiedBy>
  <cp:revision>143</cp:revision>
  <dcterms:created xsi:type="dcterms:W3CDTF">2015-12-03T14:23:31Z</dcterms:created>
  <dcterms:modified xsi:type="dcterms:W3CDTF">2015-12-30T01:24:13Z</dcterms:modified>
</cp:coreProperties>
</file>