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7" r:id="rId2"/>
    <p:sldId id="297" r:id="rId3"/>
    <p:sldId id="279" r:id="rId4"/>
    <p:sldId id="299" r:id="rId5"/>
    <p:sldId id="298" r:id="rId6"/>
    <p:sldId id="333" r:id="rId7"/>
    <p:sldId id="325" r:id="rId8"/>
    <p:sldId id="327" r:id="rId9"/>
    <p:sldId id="339" r:id="rId10"/>
    <p:sldId id="295" r:id="rId11"/>
    <p:sldId id="337" r:id="rId12"/>
    <p:sldId id="338" r:id="rId13"/>
    <p:sldId id="33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8" autoAdjust="0"/>
    <p:restoredTop sz="94620" autoAdjust="0"/>
  </p:normalViewPr>
  <p:slideViewPr>
    <p:cSldViewPr snapToGrid="0" snapToObjects="1">
      <p:cViewPr varScale="1">
        <p:scale>
          <a:sx n="65" d="100"/>
          <a:sy n="65" d="100"/>
        </p:scale>
        <p:origin x="4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12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46BFD-9E00-4AA9-B60B-538FB5AF0F1A}" type="datetimeFigureOut">
              <a:rPr lang="en-US" smtClean="0"/>
              <a:pPr/>
              <a:t>12/30/2015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F5C2B-838F-4A1B-89A1-8ACABC9D4A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4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F5C2B-838F-4A1B-89A1-8ACABC9D4AA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0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57" y="0"/>
            <a:ext cx="717826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1921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8344" y="1143003"/>
            <a:ext cx="7177088" cy="785284"/>
          </a:xfrm>
        </p:spPr>
        <p:txBody>
          <a:bodyPr/>
          <a:lstStyle>
            <a:lvl1pPr marL="0" indent="0">
              <a:buNone/>
              <a:defRPr sz="3300"/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17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86661"/>
            <a:ext cx="4038600" cy="3394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86661"/>
            <a:ext cx="4038600" cy="3394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8344" y="1143003"/>
            <a:ext cx="7177088" cy="785284"/>
          </a:xfrm>
        </p:spPr>
        <p:txBody>
          <a:bodyPr/>
          <a:lstStyle>
            <a:lvl1pPr marL="0" indent="0">
              <a:buNone/>
              <a:defRPr sz="3300"/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5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91840" y="6381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2E6D-2B8F-DE44-905E-539842D56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6335455"/>
            <a:ext cx="1824243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972177" y="6410166"/>
            <a:ext cx="2809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Learn to Trade Like a Pro, from a Pro</a:t>
            </a:r>
            <a:endParaRPr lang="en-US" sz="1400" dirty="0" smtClean="0"/>
          </a:p>
        </p:txBody>
      </p:sp>
      <p:sp>
        <p:nvSpPr>
          <p:cNvPr id="5" name="Rectangle 4"/>
          <p:cNvSpPr/>
          <p:nvPr userDrawn="1"/>
        </p:nvSpPr>
        <p:spPr>
          <a:xfrm>
            <a:off x="0" y="6229350"/>
            <a:ext cx="9144000" cy="628650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9810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3349" y="2"/>
            <a:ext cx="8375651" cy="98107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600">
                <a:solidFill>
                  <a:schemeClr val="bg1"/>
                </a:solidFill>
                <a:latin typeface="Helvetica Neue" charset="0"/>
                <a:ea typeface="+mj-ea"/>
                <a:cs typeface="Helvetica Neue" charset="0"/>
              </a:defRPr>
            </a:lvl1pPr>
          </a:lstStyle>
          <a:p>
            <a:r>
              <a:rPr lang="en-US" dirty="0"/>
              <a:t>Initiating a Trade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79" b="28671"/>
          <a:stretch/>
        </p:blipFill>
        <p:spPr bwMode="auto">
          <a:xfrm>
            <a:off x="4895983" y="3699465"/>
            <a:ext cx="3716646" cy="140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8978" y="1456660"/>
            <a:ext cx="638662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4 Steps to Initiating a New Trade</a:t>
            </a:r>
            <a:r>
              <a:rPr lang="en-US" sz="3200" b="1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Check Liquidity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Check Skewness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Check Upcoming Major 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Check Out </a:t>
            </a:r>
            <a:r>
              <a:rPr lang="en-US" sz="3200" dirty="0" smtClean="0"/>
              <a:t>VIX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68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810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3348" y="2"/>
            <a:ext cx="9010651" cy="98107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600">
                <a:solidFill>
                  <a:schemeClr val="bg1"/>
                </a:solidFill>
                <a:latin typeface="Helvetica Neue" charset="0"/>
                <a:ea typeface="+mj-ea"/>
                <a:cs typeface="Helvetica Neue" charset="0"/>
              </a:defRPr>
            </a:lvl1pPr>
          </a:lstStyle>
          <a:p>
            <a:r>
              <a:rPr lang="en-US" dirty="0" smtClean="0"/>
              <a:t>Short Calls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2"/>
          <a:stretch/>
        </p:blipFill>
        <p:spPr>
          <a:xfrm>
            <a:off x="1580147" y="1532020"/>
            <a:ext cx="6155913" cy="42768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9810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" y="2"/>
            <a:ext cx="8991599" cy="98107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600">
                <a:solidFill>
                  <a:schemeClr val="bg1"/>
                </a:solidFill>
                <a:latin typeface="Helvetica Neue" charset="0"/>
                <a:ea typeface="+mj-ea"/>
                <a:cs typeface="Helvetica Neue" charset="0"/>
              </a:defRPr>
            </a:lvl1pPr>
          </a:lstStyle>
          <a:p>
            <a:r>
              <a:rPr lang="en-US" dirty="0" smtClean="0"/>
              <a:t>Short Strangle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81076"/>
            <a:ext cx="9143998" cy="52704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smtClean="0"/>
              <a:t>Combine GILD short calls and short puts positions</a:t>
            </a:r>
          </a:p>
          <a:p>
            <a:r>
              <a:rPr lang="en-US" sz="2400" dirty="0" smtClean="0"/>
              <a:t>Max Profit $9,420 from 100 through 135</a:t>
            </a:r>
          </a:p>
          <a:p>
            <a:r>
              <a:rPr lang="en-US" sz="2400" dirty="0" smtClean="0"/>
              <a:t>Maximum downside loss $180,580 @ zero</a:t>
            </a:r>
          </a:p>
          <a:p>
            <a:r>
              <a:rPr lang="en-US" sz="2400" dirty="0" smtClean="0"/>
              <a:t>Maximum upside loss unlimited</a:t>
            </a:r>
          </a:p>
          <a:p>
            <a:r>
              <a:rPr lang="en-US" sz="2400" dirty="0" smtClean="0"/>
              <a:t>UBEP 139.71</a:t>
            </a:r>
          </a:p>
          <a:p>
            <a:r>
              <a:rPr lang="en-US" sz="2400" dirty="0" smtClean="0"/>
              <a:t>DBEP 95.29</a:t>
            </a:r>
          </a:p>
          <a:p>
            <a:r>
              <a:rPr lang="en-US" sz="2400" dirty="0" smtClean="0"/>
              <a:t>Short Strangle benefits from drop in IVOL</a:t>
            </a:r>
          </a:p>
          <a:p>
            <a:r>
              <a:rPr lang="en-US" sz="2400" dirty="0" smtClean="0"/>
              <a:t>Short Strangle hurt by rise in IVOL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2898" y="5327909"/>
            <a:ext cx="8239125" cy="760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US" sz="1400" b="1" u="sng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9810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3348" y="2"/>
            <a:ext cx="9010652" cy="98107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600">
                <a:solidFill>
                  <a:schemeClr val="bg1"/>
                </a:solidFill>
                <a:latin typeface="Helvetica Neue" charset="0"/>
                <a:ea typeface="+mj-ea"/>
                <a:cs typeface="Helvetica Neue" charset="0"/>
              </a:defRPr>
            </a:lvl1pPr>
          </a:lstStyle>
          <a:p>
            <a:r>
              <a:rPr lang="en-US" dirty="0" smtClean="0"/>
              <a:t>Short Strangle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2899" y="5296684"/>
            <a:ext cx="8239125" cy="760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US" sz="1400" b="1" u="sng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6"/>
          <a:stretch/>
        </p:blipFill>
        <p:spPr>
          <a:xfrm>
            <a:off x="1610890" y="1499937"/>
            <a:ext cx="6055568" cy="4338078"/>
          </a:xfrm>
        </p:spPr>
      </p:pic>
    </p:spTree>
    <p:extLst>
      <p:ext uri="{BB962C8B-B14F-4D97-AF65-F5344CB8AC3E}">
        <p14:creationId xmlns:p14="http://schemas.microsoft.com/office/powerpoint/2010/main" val="188271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1541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Email your questions to</a:t>
            </a:r>
          </a:p>
          <a:p>
            <a:pPr marL="0" indent="0" algn="ctr">
              <a:buNone/>
            </a:pPr>
            <a:r>
              <a:rPr lang="en-US" sz="3600" b="1" dirty="0" smtClean="0"/>
              <a:t>dan@optionthinker.com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810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3349" y="2"/>
            <a:ext cx="8658226" cy="98107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600">
                <a:solidFill>
                  <a:schemeClr val="bg1"/>
                </a:solidFill>
                <a:latin typeface="Helvetica Neue" charset="0"/>
                <a:ea typeface="+mj-ea"/>
                <a:cs typeface="Helvetica Neue" charset="0"/>
              </a:defRPr>
            </a:lvl1pPr>
          </a:lstStyle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8488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9810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3349" y="2"/>
            <a:ext cx="7096126" cy="98107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600">
                <a:solidFill>
                  <a:schemeClr val="bg1"/>
                </a:solidFill>
                <a:latin typeface="Helvetica Neue" charset="0"/>
                <a:ea typeface="+mj-ea"/>
                <a:cs typeface="Helvetica Neue" charset="0"/>
              </a:defRPr>
            </a:lvl1pPr>
          </a:lstStyle>
          <a:p>
            <a:r>
              <a:rPr lang="en-US" dirty="0"/>
              <a:t>Step One: Check Liquidity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914776" y="1966912"/>
            <a:ext cx="4810124" cy="3871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Bid/Ask spread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Volume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Open Interest</a:t>
            </a:r>
          </a:p>
          <a:p>
            <a:r>
              <a:rPr lang="en-US" dirty="0" smtClean="0"/>
              <a:t>Average Daily Volume in Underlying Value (UV)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434" y="1509712"/>
            <a:ext cx="2896852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9810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8753" y="2"/>
            <a:ext cx="6863072" cy="98107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600">
                <a:solidFill>
                  <a:schemeClr val="bg1"/>
                </a:solidFill>
                <a:latin typeface="Helvetica Neue" charset="0"/>
                <a:ea typeface="+mj-ea"/>
                <a:cs typeface="Helvetica Neue" charset="0"/>
              </a:defRPr>
            </a:lvl1pPr>
          </a:lstStyle>
          <a:p>
            <a:r>
              <a:rPr lang="en-US" dirty="0"/>
              <a:t>Step Two: Look at the Skewness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543" y="3104115"/>
            <a:ext cx="3586604" cy="3134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6700" y="1256266"/>
            <a:ext cx="83058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Compare prices </a:t>
            </a:r>
            <a:r>
              <a:rPr lang="en-US" sz="3200" dirty="0" smtClean="0"/>
              <a:t>of out-of-the-money (OTM) puts and calls 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Look at the </a:t>
            </a:r>
            <a:r>
              <a:rPr lang="en-US" sz="3200" dirty="0" smtClean="0"/>
              <a:t>implied volatility (IVOL) of all of everything on the options chain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3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9810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3349" y="2"/>
            <a:ext cx="8719338" cy="98107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600">
                <a:solidFill>
                  <a:schemeClr val="bg1"/>
                </a:solidFill>
                <a:latin typeface="Helvetica Neue" charset="0"/>
                <a:ea typeface="+mj-ea"/>
                <a:cs typeface="Helvetica Neue" charset="0"/>
              </a:defRPr>
            </a:lvl1pPr>
          </a:lstStyle>
          <a:p>
            <a:r>
              <a:rPr lang="en-US" dirty="0"/>
              <a:t>Step Three: Check for Major Events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705" y="2075898"/>
            <a:ext cx="2967135" cy="189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95510" y="2084937"/>
            <a:ext cx="50493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Key Events to be Aware of: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Quarterly </a:t>
            </a:r>
            <a:r>
              <a:rPr lang="en-US" sz="3200" dirty="0"/>
              <a:t>earnings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USDA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FDA announcement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Ex- Dividend 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1342" y="3239243"/>
            <a:ext cx="3724275" cy="271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810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3349" y="2"/>
            <a:ext cx="8792166" cy="98107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600">
                <a:solidFill>
                  <a:schemeClr val="bg1"/>
                </a:solidFill>
                <a:latin typeface="Helvetica Neue" charset="0"/>
                <a:ea typeface="+mj-ea"/>
                <a:cs typeface="Helvetica Neue" charset="0"/>
              </a:defRPr>
            </a:lvl1pPr>
          </a:lstStyle>
          <a:p>
            <a:r>
              <a:rPr lang="en-US" dirty="0"/>
              <a:t>Step Four: Check the VIX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79" y="1265275"/>
            <a:ext cx="7774396" cy="3094074"/>
          </a:xfrm>
        </p:spPr>
        <p:txBody>
          <a:bodyPr>
            <a:normAutofit/>
          </a:bodyPr>
          <a:lstStyle/>
          <a:p>
            <a:r>
              <a:rPr lang="en-US" dirty="0"/>
              <a:t>Look at the spot </a:t>
            </a:r>
            <a:r>
              <a:rPr lang="en-US" dirty="0" smtClean="0"/>
              <a:t>CBOE Volatility Index (VIX) </a:t>
            </a:r>
            <a:endParaRPr lang="en-US" dirty="0"/>
          </a:p>
          <a:p>
            <a:r>
              <a:rPr lang="en-US" dirty="0"/>
              <a:t>Look at the VIX futures</a:t>
            </a:r>
          </a:p>
          <a:p>
            <a:r>
              <a:rPr lang="en-US" dirty="0"/>
              <a:t>Compare IVOL in potential </a:t>
            </a:r>
            <a:r>
              <a:rPr lang="en-US" dirty="0" smtClean="0"/>
              <a:t>trade to           the </a:t>
            </a:r>
            <a:r>
              <a:rPr lang="en-US" dirty="0"/>
              <a:t>VIX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810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3349" y="2"/>
            <a:ext cx="8658226" cy="98107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600">
                <a:solidFill>
                  <a:schemeClr val="bg1"/>
                </a:solidFill>
                <a:latin typeface="Helvetica Neue" charset="0"/>
                <a:ea typeface="+mj-ea"/>
                <a:cs typeface="Helvetica Neue" charset="0"/>
              </a:defRPr>
            </a:lvl1pPr>
          </a:lstStyle>
          <a:p>
            <a:r>
              <a:rPr lang="en-US" dirty="0"/>
              <a:t>Strategy of the Week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645696"/>
            <a:ext cx="8229600" cy="15262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Helvetica Neue" charset="0"/>
                <a:cs typeface="Helvetica Neue" charset="0"/>
              </a:rPr>
              <a:t>Short Strangle</a:t>
            </a:r>
          </a:p>
        </p:txBody>
      </p:sp>
    </p:spTree>
    <p:extLst>
      <p:ext uri="{BB962C8B-B14F-4D97-AF65-F5344CB8AC3E}">
        <p14:creationId xmlns:p14="http://schemas.microsoft.com/office/powerpoint/2010/main" val="333015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1076"/>
            <a:ext cx="8820150" cy="5279765"/>
          </a:xfrm>
        </p:spPr>
        <p:txBody>
          <a:bodyPr>
            <a:normAutofit/>
          </a:bodyPr>
          <a:lstStyle/>
          <a:p>
            <a:r>
              <a:rPr lang="en-US" dirty="0" smtClean="0"/>
              <a:t>Sell 20 GILD Nov 100 puts @ 2.37</a:t>
            </a:r>
          </a:p>
          <a:p>
            <a:r>
              <a:rPr lang="en-US" dirty="0" smtClean="0"/>
              <a:t>Maximum Profit 2.37 ($4,740)@ 100 or higher</a:t>
            </a:r>
          </a:p>
          <a:p>
            <a:r>
              <a:rPr lang="en-US" dirty="0" smtClean="0"/>
              <a:t>Breakeven Point 97.63</a:t>
            </a:r>
          </a:p>
          <a:p>
            <a:r>
              <a:rPr lang="en-US" dirty="0" smtClean="0"/>
              <a:t>Maximum Loss $185,260 @ zero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810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3348" y="2"/>
            <a:ext cx="9010651" cy="98107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600">
                <a:solidFill>
                  <a:schemeClr val="bg1"/>
                </a:solidFill>
                <a:latin typeface="Helvetica Neue" charset="0"/>
                <a:ea typeface="+mj-ea"/>
                <a:cs typeface="Helvetica Neue" charset="0"/>
              </a:defRPr>
            </a:lvl1pPr>
          </a:lstStyle>
          <a:p>
            <a:r>
              <a:rPr lang="en-US" dirty="0" smtClean="0"/>
              <a:t>Short 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810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3348" y="2"/>
            <a:ext cx="9010652" cy="98107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600">
                <a:solidFill>
                  <a:schemeClr val="bg1"/>
                </a:solidFill>
                <a:latin typeface="Helvetica Neue" charset="0"/>
                <a:ea typeface="+mj-ea"/>
                <a:cs typeface="Helvetica Neue" charset="0"/>
              </a:defRPr>
            </a:lvl1pPr>
          </a:lstStyle>
          <a:p>
            <a:r>
              <a:rPr lang="en-US" dirty="0" smtClean="0"/>
              <a:t>Short Puts</a:t>
            </a:r>
            <a:endParaRPr lang="en-US" dirty="0"/>
          </a:p>
        </p:txBody>
      </p:sp>
      <p:sp>
        <p:nvSpPr>
          <p:cNvPr id="2" name="AutoShape 2" descr="Image result for fb logo 201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fb logo 2014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03" y="1607320"/>
            <a:ext cx="6139542" cy="4105470"/>
          </a:xfrm>
        </p:spPr>
      </p:pic>
    </p:spTree>
    <p:extLst>
      <p:ext uri="{BB962C8B-B14F-4D97-AF65-F5344CB8AC3E}">
        <p14:creationId xmlns:p14="http://schemas.microsoft.com/office/powerpoint/2010/main" val="6566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1076"/>
            <a:ext cx="9144000" cy="5205120"/>
          </a:xfrm>
        </p:spPr>
        <p:txBody>
          <a:bodyPr>
            <a:normAutofit/>
          </a:bodyPr>
          <a:lstStyle/>
          <a:p>
            <a:r>
              <a:rPr lang="en-US" dirty="0" smtClean="0"/>
              <a:t>Sell 20 GILD Nov 135 calls </a:t>
            </a:r>
            <a:r>
              <a:rPr lang="en-US" dirty="0"/>
              <a:t>@ </a:t>
            </a:r>
            <a:r>
              <a:rPr lang="en-US" dirty="0" smtClean="0"/>
              <a:t>2.34</a:t>
            </a:r>
          </a:p>
          <a:p>
            <a:r>
              <a:rPr lang="en-US" dirty="0" smtClean="0"/>
              <a:t>Maximum Profit 2.34 ($4,680)@ 135 or lower</a:t>
            </a:r>
          </a:p>
          <a:p>
            <a:r>
              <a:rPr lang="en-US" dirty="0" smtClean="0"/>
              <a:t>Breakeven Point 137.34</a:t>
            </a:r>
          </a:p>
          <a:p>
            <a:r>
              <a:rPr lang="en-US" dirty="0" smtClean="0"/>
              <a:t>Maximum Loss unlimited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22E6D-2B8F-DE44-905E-539842D568D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810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3307" y="0"/>
            <a:ext cx="9010651" cy="98107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600">
                <a:solidFill>
                  <a:schemeClr val="bg1"/>
                </a:solidFill>
                <a:latin typeface="Helvetica Neue" charset="0"/>
                <a:ea typeface="+mj-ea"/>
                <a:cs typeface="Helvetica Neue" charset="0"/>
              </a:defRPr>
            </a:lvl1pPr>
          </a:lstStyle>
          <a:p>
            <a:r>
              <a:rPr lang="en-US" dirty="0" smtClean="0"/>
              <a:t>Short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0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7288</TotalTime>
  <Words>259</Words>
  <Application>Microsoft Office PowerPoint</Application>
  <PresentationFormat>On-screen Show (4:3)</PresentationFormat>
  <Paragraphs>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VERICAL SPREADS</dc:title>
  <dc:creator>Lesly Keegan</dc:creator>
  <cp:lastModifiedBy>Dan Keegan</cp:lastModifiedBy>
  <cp:revision>233</cp:revision>
  <cp:lastPrinted>2014-12-30T16:45:28Z</cp:lastPrinted>
  <dcterms:created xsi:type="dcterms:W3CDTF">2015-06-10T19:05:58Z</dcterms:created>
  <dcterms:modified xsi:type="dcterms:W3CDTF">2015-12-30T15:19:58Z</dcterms:modified>
</cp:coreProperties>
</file>