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2" r:id="rId2"/>
    <p:sldId id="314" r:id="rId3"/>
    <p:sldId id="319" r:id="rId4"/>
    <p:sldId id="300" r:id="rId5"/>
    <p:sldId id="329" r:id="rId6"/>
    <p:sldId id="320" r:id="rId7"/>
    <p:sldId id="308" r:id="rId8"/>
    <p:sldId id="322" r:id="rId9"/>
    <p:sldId id="321" r:id="rId10"/>
    <p:sldId id="323" r:id="rId11"/>
    <p:sldId id="311" r:id="rId12"/>
    <p:sldId id="330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9" autoAdjust="0"/>
    <p:restoredTop sz="94620" autoAdjust="0"/>
  </p:normalViewPr>
  <p:slideViewPr>
    <p:cSldViewPr snapToGrid="0" snapToObjects="1">
      <p:cViewPr varScale="1">
        <p:scale>
          <a:sx n="99" d="100"/>
          <a:sy n="99" d="100"/>
        </p:scale>
        <p:origin x="1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keegan:Desktop:black-schole's%20position%20analyzer%201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keegan:Desktop:black-schole's%20position%20analyzer%201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keegan:Desktop:black-schole's%20position%20analyzer%201-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keegan:Desktop:black-schole's%20position%20analyzer%201-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keegan:Desktop:black-schole's%20position%20analyzer%201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position profit/loss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671697287839001"/>
          <c:y val="0.11621880598258499"/>
          <c:w val="0.85713494589919303"/>
          <c:h val="0.79892832259788504"/>
        </c:manualLayout>
      </c:layout>
      <c:lineChart>
        <c:grouping val="standard"/>
        <c:varyColors val="0"/>
        <c:ser>
          <c:idx val="5"/>
          <c:order val="0"/>
          <c:tx>
            <c:strRef>
              <c:f>'[black-schole''s position analyzer 1-2.xlsx]values'!$A$58</c:f>
              <c:strCache>
                <c:ptCount val="1"/>
                <c:pt idx="0">
                  <c:v>p/l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'[black-schole''s position analyzer 1-2.xlsx]values'!$B$47:$AF$47</c:f>
              <c:numCache>
                <c:formatCode>0.00</c:formatCode>
                <c:ptCount val="31"/>
                <c:pt idx="0">
                  <c:v>66.5</c:v>
                </c:pt>
                <c:pt idx="1">
                  <c:v>68.400000000000006</c:v>
                </c:pt>
                <c:pt idx="2">
                  <c:v>70.3</c:v>
                </c:pt>
                <c:pt idx="3">
                  <c:v>72.2</c:v>
                </c:pt>
                <c:pt idx="4">
                  <c:v>74.100000000000009</c:v>
                </c:pt>
                <c:pt idx="5">
                  <c:v>76</c:v>
                </c:pt>
                <c:pt idx="6">
                  <c:v>77.900000000000006</c:v>
                </c:pt>
                <c:pt idx="7">
                  <c:v>79.8</c:v>
                </c:pt>
                <c:pt idx="8">
                  <c:v>81.7</c:v>
                </c:pt>
                <c:pt idx="9">
                  <c:v>83.6</c:v>
                </c:pt>
                <c:pt idx="10">
                  <c:v>85.5</c:v>
                </c:pt>
                <c:pt idx="11">
                  <c:v>87.4</c:v>
                </c:pt>
                <c:pt idx="12">
                  <c:v>89.3</c:v>
                </c:pt>
                <c:pt idx="13">
                  <c:v>91.2</c:v>
                </c:pt>
                <c:pt idx="14">
                  <c:v>93.1</c:v>
                </c:pt>
                <c:pt idx="15">
                  <c:v>95</c:v>
                </c:pt>
                <c:pt idx="16">
                  <c:v>96.9</c:v>
                </c:pt>
                <c:pt idx="17">
                  <c:v>98.8</c:v>
                </c:pt>
                <c:pt idx="18">
                  <c:v>100.7</c:v>
                </c:pt>
                <c:pt idx="19">
                  <c:v>102.6</c:v>
                </c:pt>
                <c:pt idx="20">
                  <c:v>104.5</c:v>
                </c:pt>
                <c:pt idx="21">
                  <c:v>106.4</c:v>
                </c:pt>
                <c:pt idx="22">
                  <c:v>108.3</c:v>
                </c:pt>
                <c:pt idx="23">
                  <c:v>110.2</c:v>
                </c:pt>
                <c:pt idx="24">
                  <c:v>112.1</c:v>
                </c:pt>
                <c:pt idx="25">
                  <c:v>114</c:v>
                </c:pt>
                <c:pt idx="26">
                  <c:v>115.9</c:v>
                </c:pt>
                <c:pt idx="27">
                  <c:v>117.8</c:v>
                </c:pt>
                <c:pt idx="28">
                  <c:v>119.7</c:v>
                </c:pt>
                <c:pt idx="29">
                  <c:v>121.6</c:v>
                </c:pt>
                <c:pt idx="30">
                  <c:v>123.5</c:v>
                </c:pt>
              </c:numCache>
            </c:numRef>
          </c:cat>
          <c:val>
            <c:numRef>
              <c:f>'[black-schole''s position analyzer 1-2.xlsx]values'!$B$58:$AF$58</c:f>
              <c:numCache>
                <c:formatCode>_(* #,##0_);_(* \(#,##0\);_(* "-"??_);_(@_)</c:formatCode>
                <c:ptCount val="31"/>
                <c:pt idx="0">
                  <c:v>-2719.978879313217</c:v>
                </c:pt>
                <c:pt idx="1">
                  <c:v>-2719.9067379944599</c:v>
                </c:pt>
                <c:pt idx="2">
                  <c:v>-2719.640693391676</c:v>
                </c:pt>
                <c:pt idx="3">
                  <c:v>-2718.7790386051011</c:v>
                </c:pt>
                <c:pt idx="4">
                  <c:v>-2716.303944335958</c:v>
                </c:pt>
                <c:pt idx="5">
                  <c:v>-2709.940932106525</c:v>
                </c:pt>
                <c:pt idx="6">
                  <c:v>-2695.1776067781002</c:v>
                </c:pt>
                <c:pt idx="7">
                  <c:v>-2664.0219325364601</c:v>
                </c:pt>
                <c:pt idx="8">
                  <c:v>-2603.7825339904439</c:v>
                </c:pt>
                <c:pt idx="9">
                  <c:v>-2496.3383779465671</c:v>
                </c:pt>
                <c:pt idx="10">
                  <c:v>-2318.408223234203</c:v>
                </c:pt>
                <c:pt idx="11">
                  <c:v>-2043.143690994794</c:v>
                </c:pt>
                <c:pt idx="12">
                  <c:v>-1642.977210829469</c:v>
                </c:pt>
                <c:pt idx="13">
                  <c:v>-1093.2047405199489</c:v>
                </c:pt>
                <c:pt idx="14">
                  <c:v>-375.47419785126942</c:v>
                </c:pt>
                <c:pt idx="15">
                  <c:v>519.67154457122967</c:v>
                </c:pt>
                <c:pt idx="16">
                  <c:v>1591.7738103967861</c:v>
                </c:pt>
                <c:pt idx="17">
                  <c:v>2831.0882338459242</c:v>
                </c:pt>
                <c:pt idx="18">
                  <c:v>4220.5561311844804</c:v>
                </c:pt>
                <c:pt idx="19">
                  <c:v>5738.5287640080778</c:v>
                </c:pt>
                <c:pt idx="20">
                  <c:v>7361.5972684035696</c:v>
                </c:pt>
                <c:pt idx="21">
                  <c:v>9067.0084180129797</c:v>
                </c:pt>
                <c:pt idx="22">
                  <c:v>10834.371637068751</c:v>
                </c:pt>
                <c:pt idx="23">
                  <c:v>12646.592115016931</c:v>
                </c:pt>
                <c:pt idx="24">
                  <c:v>14490.134591724969</c:v>
                </c:pt>
                <c:pt idx="25">
                  <c:v>16354.8092502819</c:v>
                </c:pt>
                <c:pt idx="26">
                  <c:v>18233.284706871189</c:v>
                </c:pt>
                <c:pt idx="27">
                  <c:v>20120.49929413545</c:v>
                </c:pt>
                <c:pt idx="28">
                  <c:v>22013.088298969898</c:v>
                </c:pt>
                <c:pt idx="29">
                  <c:v>23908.892057000099</c:v>
                </c:pt>
                <c:pt idx="30">
                  <c:v>25806.56879309495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75552"/>
        <c:axId val="194473592"/>
      </c:lineChart>
      <c:catAx>
        <c:axId val="194475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stock price</a:t>
                </a:r>
              </a:p>
            </c:rich>
          </c:tx>
          <c:layout>
            <c:manualLayout>
              <c:xMode val="edge"/>
              <c:yMode val="edge"/>
              <c:x val="0.46061862058909298"/>
              <c:y val="0.85034073121812204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crossAx val="194473592"/>
        <c:crosses val="autoZero"/>
        <c:auto val="1"/>
        <c:lblAlgn val="ctr"/>
        <c:lblOffset val="100"/>
        <c:tickLblSkip val="5"/>
        <c:noMultiLvlLbl val="0"/>
      </c:catAx>
      <c:valAx>
        <c:axId val="194473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profit/loss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194475552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legend>
      <c:legendPos val="r"/>
      <c:layout/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position profit/loss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3740848953760406E-2"/>
          <c:y val="7.0423546574250095E-2"/>
          <c:w val="0.85713494589919303"/>
          <c:h val="0.79892832259788504"/>
        </c:manualLayout>
      </c:layout>
      <c:lineChart>
        <c:grouping val="standard"/>
        <c:varyColors val="0"/>
        <c:ser>
          <c:idx val="5"/>
          <c:order val="0"/>
          <c:tx>
            <c:strRef>
              <c:f>'[black-schole''s position analyzer 1-2.xlsx]values'!$A$58</c:f>
              <c:strCache>
                <c:ptCount val="1"/>
                <c:pt idx="0">
                  <c:v>p/l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'[black-schole''s position analyzer 1-2.xlsx]values'!$B$47:$AF$47</c:f>
              <c:numCache>
                <c:formatCode>0.00</c:formatCode>
                <c:ptCount val="31"/>
                <c:pt idx="0">
                  <c:v>66.254999999999995</c:v>
                </c:pt>
                <c:pt idx="1">
                  <c:v>68.147999999999996</c:v>
                </c:pt>
                <c:pt idx="2">
                  <c:v>70.040999999999997</c:v>
                </c:pt>
                <c:pt idx="3">
                  <c:v>71.933999999999997</c:v>
                </c:pt>
                <c:pt idx="4">
                  <c:v>73.827000000000012</c:v>
                </c:pt>
                <c:pt idx="5">
                  <c:v>75.720000000000013</c:v>
                </c:pt>
                <c:pt idx="6">
                  <c:v>77.613</c:v>
                </c:pt>
                <c:pt idx="7">
                  <c:v>79.506</c:v>
                </c:pt>
                <c:pt idx="8">
                  <c:v>81.399000000000001</c:v>
                </c:pt>
                <c:pt idx="9">
                  <c:v>83.292000000000002</c:v>
                </c:pt>
                <c:pt idx="10">
                  <c:v>85.184999999999974</c:v>
                </c:pt>
                <c:pt idx="11">
                  <c:v>87.077999999999975</c:v>
                </c:pt>
                <c:pt idx="12">
                  <c:v>88.971000000000004</c:v>
                </c:pt>
                <c:pt idx="13">
                  <c:v>90.864000000000004</c:v>
                </c:pt>
                <c:pt idx="14">
                  <c:v>92.757000000000005</c:v>
                </c:pt>
                <c:pt idx="15">
                  <c:v>94.65</c:v>
                </c:pt>
                <c:pt idx="16">
                  <c:v>96.543000000000006</c:v>
                </c:pt>
                <c:pt idx="17">
                  <c:v>98.436000000000007</c:v>
                </c:pt>
                <c:pt idx="18">
                  <c:v>100.32899999999999</c:v>
                </c:pt>
                <c:pt idx="19">
                  <c:v>102.22199999999999</c:v>
                </c:pt>
                <c:pt idx="20">
                  <c:v>104.11499999999999</c:v>
                </c:pt>
                <c:pt idx="21">
                  <c:v>106.008</c:v>
                </c:pt>
                <c:pt idx="22">
                  <c:v>107.901</c:v>
                </c:pt>
                <c:pt idx="23">
                  <c:v>109.794</c:v>
                </c:pt>
                <c:pt idx="24">
                  <c:v>111.687</c:v>
                </c:pt>
                <c:pt idx="25">
                  <c:v>113.58</c:v>
                </c:pt>
                <c:pt idx="26">
                  <c:v>115.473</c:v>
                </c:pt>
                <c:pt idx="27">
                  <c:v>117.366</c:v>
                </c:pt>
                <c:pt idx="28">
                  <c:v>119.259</c:v>
                </c:pt>
                <c:pt idx="29">
                  <c:v>121.152</c:v>
                </c:pt>
                <c:pt idx="30">
                  <c:v>123.045</c:v>
                </c:pt>
              </c:numCache>
            </c:numRef>
          </c:cat>
          <c:val>
            <c:numRef>
              <c:f>'[black-schole''s position analyzer 1-2.xlsx]values'!$B$58:$AF$58</c:f>
              <c:numCache>
                <c:formatCode>_(* #,##0_);_(* \(#,##0\);_(* "-"??_);_(@_)</c:formatCode>
                <c:ptCount val="31"/>
                <c:pt idx="0">
                  <c:v>-3500</c:v>
                </c:pt>
                <c:pt idx="1">
                  <c:v>-3500</c:v>
                </c:pt>
                <c:pt idx="2">
                  <c:v>-3500</c:v>
                </c:pt>
                <c:pt idx="3">
                  <c:v>-3500</c:v>
                </c:pt>
                <c:pt idx="4">
                  <c:v>-3500</c:v>
                </c:pt>
                <c:pt idx="5">
                  <c:v>-3500</c:v>
                </c:pt>
                <c:pt idx="6">
                  <c:v>-3500</c:v>
                </c:pt>
                <c:pt idx="7">
                  <c:v>-3500</c:v>
                </c:pt>
                <c:pt idx="8">
                  <c:v>-3500</c:v>
                </c:pt>
                <c:pt idx="9">
                  <c:v>-3500</c:v>
                </c:pt>
                <c:pt idx="10">
                  <c:v>-3500</c:v>
                </c:pt>
                <c:pt idx="11">
                  <c:v>-3500</c:v>
                </c:pt>
                <c:pt idx="12">
                  <c:v>-3500</c:v>
                </c:pt>
                <c:pt idx="13">
                  <c:v>-3500</c:v>
                </c:pt>
                <c:pt idx="14">
                  <c:v>-3500</c:v>
                </c:pt>
                <c:pt idx="15">
                  <c:v>-3500</c:v>
                </c:pt>
                <c:pt idx="16">
                  <c:v>-1956.99999947945</c:v>
                </c:pt>
                <c:pt idx="17">
                  <c:v>-63.999999479449343</c:v>
                </c:pt>
                <c:pt idx="18">
                  <c:v>1829.0000005205511</c:v>
                </c:pt>
                <c:pt idx="19">
                  <c:v>3722.000000520552</c:v>
                </c:pt>
                <c:pt idx="20">
                  <c:v>5615.0000005205529</c:v>
                </c:pt>
                <c:pt idx="21">
                  <c:v>7508.0000005205529</c:v>
                </c:pt>
                <c:pt idx="22">
                  <c:v>9401.0000005205402</c:v>
                </c:pt>
                <c:pt idx="23">
                  <c:v>11294.00000052054</c:v>
                </c:pt>
                <c:pt idx="24">
                  <c:v>13187.00000052054</c:v>
                </c:pt>
                <c:pt idx="25">
                  <c:v>15080.00000052054</c:v>
                </c:pt>
                <c:pt idx="26">
                  <c:v>16973.00000052054</c:v>
                </c:pt>
                <c:pt idx="27">
                  <c:v>18866.00000052054</c:v>
                </c:pt>
                <c:pt idx="28">
                  <c:v>20759.000000520558</c:v>
                </c:pt>
                <c:pt idx="29">
                  <c:v>22652.000000520558</c:v>
                </c:pt>
                <c:pt idx="30">
                  <c:v>24545.000000520558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748344"/>
        <c:axId val="192749128"/>
      </c:lineChart>
      <c:catAx>
        <c:axId val="192748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stock price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92749128"/>
        <c:crosses val="autoZero"/>
        <c:auto val="1"/>
        <c:lblAlgn val="ctr"/>
        <c:lblOffset val="100"/>
        <c:tickLblSkip val="5"/>
        <c:noMultiLvlLbl val="0"/>
      </c:catAx>
      <c:valAx>
        <c:axId val="192749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profit/loss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192748344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legend>
      <c:legendPos val="r"/>
      <c:layout/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position profit/loss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3740848953760406E-2"/>
          <c:y val="7.0423546574250095E-2"/>
          <c:w val="0.85713494589919303"/>
          <c:h val="0.79892832259788504"/>
        </c:manualLayout>
      </c:layout>
      <c:lineChart>
        <c:grouping val="standard"/>
        <c:varyColors val="0"/>
        <c:ser>
          <c:idx val="5"/>
          <c:order val="0"/>
          <c:tx>
            <c:strRef>
              <c:f>'[black-schole''s position analyzer 1-2.xlsx]values'!$A$58</c:f>
              <c:strCache>
                <c:ptCount val="1"/>
                <c:pt idx="0">
                  <c:v>p/l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'[black-schole''s position analyzer 1-2.xlsx]values'!$B$47:$AF$47</c:f>
              <c:numCache>
                <c:formatCode>0.00</c:formatCode>
                <c:ptCount val="31"/>
                <c:pt idx="0">
                  <c:v>66.254999999999995</c:v>
                </c:pt>
                <c:pt idx="1">
                  <c:v>68.147999999999996</c:v>
                </c:pt>
                <c:pt idx="2">
                  <c:v>70.040999999999997</c:v>
                </c:pt>
                <c:pt idx="3">
                  <c:v>71.933999999999997</c:v>
                </c:pt>
                <c:pt idx="4">
                  <c:v>73.827000000000012</c:v>
                </c:pt>
                <c:pt idx="5">
                  <c:v>75.720000000000013</c:v>
                </c:pt>
                <c:pt idx="6">
                  <c:v>77.613</c:v>
                </c:pt>
                <c:pt idx="7">
                  <c:v>79.506</c:v>
                </c:pt>
                <c:pt idx="8">
                  <c:v>81.399000000000001</c:v>
                </c:pt>
                <c:pt idx="9">
                  <c:v>83.292000000000002</c:v>
                </c:pt>
                <c:pt idx="10">
                  <c:v>85.184999999999974</c:v>
                </c:pt>
                <c:pt idx="11">
                  <c:v>87.077999999999975</c:v>
                </c:pt>
                <c:pt idx="12">
                  <c:v>88.971000000000004</c:v>
                </c:pt>
                <c:pt idx="13">
                  <c:v>90.864000000000004</c:v>
                </c:pt>
                <c:pt idx="14">
                  <c:v>92.757000000000005</c:v>
                </c:pt>
                <c:pt idx="15">
                  <c:v>94.65</c:v>
                </c:pt>
                <c:pt idx="16">
                  <c:v>96.543000000000006</c:v>
                </c:pt>
                <c:pt idx="17">
                  <c:v>98.436000000000007</c:v>
                </c:pt>
                <c:pt idx="18">
                  <c:v>100.32899999999999</c:v>
                </c:pt>
                <c:pt idx="19">
                  <c:v>102.22199999999999</c:v>
                </c:pt>
                <c:pt idx="20">
                  <c:v>104.11499999999999</c:v>
                </c:pt>
                <c:pt idx="21">
                  <c:v>106.008</c:v>
                </c:pt>
                <c:pt idx="22">
                  <c:v>107.901</c:v>
                </c:pt>
                <c:pt idx="23">
                  <c:v>109.794</c:v>
                </c:pt>
                <c:pt idx="24">
                  <c:v>111.687</c:v>
                </c:pt>
                <c:pt idx="25">
                  <c:v>113.58</c:v>
                </c:pt>
                <c:pt idx="26">
                  <c:v>115.473</c:v>
                </c:pt>
                <c:pt idx="27">
                  <c:v>117.366</c:v>
                </c:pt>
                <c:pt idx="28">
                  <c:v>119.259</c:v>
                </c:pt>
                <c:pt idx="29">
                  <c:v>121.152</c:v>
                </c:pt>
                <c:pt idx="30">
                  <c:v>123.045</c:v>
                </c:pt>
              </c:numCache>
            </c:numRef>
          </c:cat>
          <c:val>
            <c:numRef>
              <c:f>'[black-schole''s position analyzer 1-2.xlsx]values'!$B$58:$AF$58</c:f>
              <c:numCache>
                <c:formatCode>_(* #,##0_);_(* \(#,##0\);_(* "-"??_);_(@_)</c:formatCode>
                <c:ptCount val="31"/>
                <c:pt idx="0">
                  <c:v>24645</c:v>
                </c:pt>
                <c:pt idx="1">
                  <c:v>22752</c:v>
                </c:pt>
                <c:pt idx="2">
                  <c:v>20859</c:v>
                </c:pt>
                <c:pt idx="3">
                  <c:v>18965.999999999989</c:v>
                </c:pt>
                <c:pt idx="4">
                  <c:v>17072.999999999989</c:v>
                </c:pt>
                <c:pt idx="5">
                  <c:v>15179.999999999991</c:v>
                </c:pt>
                <c:pt idx="6">
                  <c:v>13287</c:v>
                </c:pt>
                <c:pt idx="7">
                  <c:v>11394</c:v>
                </c:pt>
                <c:pt idx="8">
                  <c:v>9501</c:v>
                </c:pt>
                <c:pt idx="9">
                  <c:v>7607.9999999999982</c:v>
                </c:pt>
                <c:pt idx="10">
                  <c:v>5714.9999999999982</c:v>
                </c:pt>
                <c:pt idx="11">
                  <c:v>3821.9999999999968</c:v>
                </c:pt>
                <c:pt idx="12">
                  <c:v>1928.9999999999959</c:v>
                </c:pt>
                <c:pt idx="13">
                  <c:v>35.999999999995453</c:v>
                </c:pt>
                <c:pt idx="14">
                  <c:v>-1857.000000000005</c:v>
                </c:pt>
                <c:pt idx="15">
                  <c:v>-3750.000000000005</c:v>
                </c:pt>
                <c:pt idx="16">
                  <c:v>-4100</c:v>
                </c:pt>
                <c:pt idx="17">
                  <c:v>-4100</c:v>
                </c:pt>
                <c:pt idx="18">
                  <c:v>-4100</c:v>
                </c:pt>
                <c:pt idx="19">
                  <c:v>-4100</c:v>
                </c:pt>
                <c:pt idx="20">
                  <c:v>-4100</c:v>
                </c:pt>
                <c:pt idx="21">
                  <c:v>-4100</c:v>
                </c:pt>
                <c:pt idx="22">
                  <c:v>-4100</c:v>
                </c:pt>
                <c:pt idx="23">
                  <c:v>-4100</c:v>
                </c:pt>
                <c:pt idx="24">
                  <c:v>-4100</c:v>
                </c:pt>
                <c:pt idx="25">
                  <c:v>-4100</c:v>
                </c:pt>
                <c:pt idx="26">
                  <c:v>-4100</c:v>
                </c:pt>
                <c:pt idx="27">
                  <c:v>-4100</c:v>
                </c:pt>
                <c:pt idx="28">
                  <c:v>-4100</c:v>
                </c:pt>
                <c:pt idx="29">
                  <c:v>-4100</c:v>
                </c:pt>
                <c:pt idx="30">
                  <c:v>-4100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66392"/>
        <c:axId val="8567960"/>
      </c:lineChart>
      <c:catAx>
        <c:axId val="8566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stock price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8567960"/>
        <c:crosses val="autoZero"/>
        <c:auto val="1"/>
        <c:lblAlgn val="ctr"/>
        <c:lblOffset val="100"/>
        <c:tickLblSkip val="5"/>
        <c:noMultiLvlLbl val="0"/>
      </c:catAx>
      <c:valAx>
        <c:axId val="8567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profit/loss</a:t>
                </a:r>
              </a:p>
            </c:rich>
          </c:tx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8566392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legend>
      <c:legendPos val="r"/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position profit/loss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3740874618335204E-2"/>
          <c:y val="5.5750098324077103E-2"/>
          <c:w val="0.85713494589919303"/>
          <c:h val="0.79892832259788504"/>
        </c:manualLayout>
      </c:layout>
      <c:lineChart>
        <c:grouping val="standard"/>
        <c:varyColors val="0"/>
        <c:ser>
          <c:idx val="5"/>
          <c:order val="0"/>
          <c:tx>
            <c:strRef>
              <c:f>'[black-schole''s position analyzer 1-2.xlsx]values'!$A$58</c:f>
              <c:strCache>
                <c:ptCount val="1"/>
                <c:pt idx="0">
                  <c:v>p/l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'[black-schole''s position analyzer 1-2.xlsx]values'!$B$47:$AF$47</c:f>
              <c:numCache>
                <c:formatCode>0.00</c:formatCode>
                <c:ptCount val="31"/>
                <c:pt idx="0">
                  <c:v>66.5</c:v>
                </c:pt>
                <c:pt idx="1">
                  <c:v>68.400000000000006</c:v>
                </c:pt>
                <c:pt idx="2">
                  <c:v>70.3</c:v>
                </c:pt>
                <c:pt idx="3">
                  <c:v>72.2</c:v>
                </c:pt>
                <c:pt idx="4">
                  <c:v>74.100000000000009</c:v>
                </c:pt>
                <c:pt idx="5">
                  <c:v>76</c:v>
                </c:pt>
                <c:pt idx="6">
                  <c:v>77.900000000000006</c:v>
                </c:pt>
                <c:pt idx="7">
                  <c:v>79.8</c:v>
                </c:pt>
                <c:pt idx="8">
                  <c:v>81.7</c:v>
                </c:pt>
                <c:pt idx="9">
                  <c:v>83.6</c:v>
                </c:pt>
                <c:pt idx="10">
                  <c:v>85.5</c:v>
                </c:pt>
                <c:pt idx="11">
                  <c:v>87.4</c:v>
                </c:pt>
                <c:pt idx="12">
                  <c:v>89.3</c:v>
                </c:pt>
                <c:pt idx="13">
                  <c:v>91.2</c:v>
                </c:pt>
                <c:pt idx="14">
                  <c:v>93.1</c:v>
                </c:pt>
                <c:pt idx="15">
                  <c:v>95</c:v>
                </c:pt>
                <c:pt idx="16">
                  <c:v>96.9</c:v>
                </c:pt>
                <c:pt idx="17">
                  <c:v>98.8</c:v>
                </c:pt>
                <c:pt idx="18">
                  <c:v>100.7</c:v>
                </c:pt>
                <c:pt idx="19">
                  <c:v>102.6</c:v>
                </c:pt>
                <c:pt idx="20">
                  <c:v>104.5</c:v>
                </c:pt>
                <c:pt idx="21">
                  <c:v>106.4</c:v>
                </c:pt>
                <c:pt idx="22">
                  <c:v>108.3</c:v>
                </c:pt>
                <c:pt idx="23">
                  <c:v>110.2</c:v>
                </c:pt>
                <c:pt idx="24">
                  <c:v>112.1</c:v>
                </c:pt>
                <c:pt idx="25">
                  <c:v>114</c:v>
                </c:pt>
                <c:pt idx="26">
                  <c:v>115.9</c:v>
                </c:pt>
                <c:pt idx="27">
                  <c:v>117.8</c:v>
                </c:pt>
                <c:pt idx="28">
                  <c:v>119.7</c:v>
                </c:pt>
                <c:pt idx="29">
                  <c:v>121.6</c:v>
                </c:pt>
                <c:pt idx="30">
                  <c:v>123.5</c:v>
                </c:pt>
              </c:numCache>
            </c:numRef>
          </c:cat>
          <c:val>
            <c:numRef>
              <c:f>'[black-schole''s position analyzer 1-2.xlsx]values'!$B$58:$AF$58</c:f>
              <c:numCache>
                <c:formatCode>_(* #,##0_);_(* \(#,##0\);_(* "-"??_);_(@_)</c:formatCode>
                <c:ptCount val="31"/>
                <c:pt idx="0">
                  <c:v>24420.02112068679</c:v>
                </c:pt>
                <c:pt idx="1">
                  <c:v>22520.09326200555</c:v>
                </c:pt>
                <c:pt idx="2">
                  <c:v>20620.35930660829</c:v>
                </c:pt>
                <c:pt idx="3">
                  <c:v>18721.220961394902</c:v>
                </c:pt>
                <c:pt idx="4">
                  <c:v>16823.69605566403</c:v>
                </c:pt>
                <c:pt idx="5">
                  <c:v>14930.05906789348</c:v>
                </c:pt>
                <c:pt idx="6">
                  <c:v>13045.70259846274</c:v>
                </c:pt>
                <c:pt idx="7">
                  <c:v>11208.013946946019</c:v>
                </c:pt>
                <c:pt idx="8">
                  <c:v>9428.4927440380488</c:v>
                </c:pt>
                <c:pt idx="9">
                  <c:v>7743.3810561258033</c:v>
                </c:pt>
                <c:pt idx="10">
                  <c:v>6199.2413655505334</c:v>
                </c:pt>
                <c:pt idx="11">
                  <c:v>4849.770430029339</c:v>
                </c:pt>
                <c:pt idx="12">
                  <c:v>3750.1033903599978</c:v>
                </c:pt>
                <c:pt idx="13">
                  <c:v>2949.6483309790319</c:v>
                </c:pt>
                <c:pt idx="14">
                  <c:v>2485.1094163163971</c:v>
                </c:pt>
                <c:pt idx="15">
                  <c:v>2375.4009011613898</c:v>
                </c:pt>
                <c:pt idx="16">
                  <c:v>2619.6054328125042</c:v>
                </c:pt>
                <c:pt idx="17">
                  <c:v>3198.234279710794</c:v>
                </c:pt>
                <c:pt idx="18">
                  <c:v>4077.1700743878919</c:v>
                </c:pt>
                <c:pt idx="19">
                  <c:v>5213.1153400350859</c:v>
                </c:pt>
                <c:pt idx="20">
                  <c:v>6559.2523488260586</c:v>
                </c:pt>
                <c:pt idx="21">
                  <c:v>8070.0746480448779</c:v>
                </c:pt>
                <c:pt idx="22">
                  <c:v>9704.8010861564471</c:v>
                </c:pt>
                <c:pt idx="23">
                  <c:v>11429.2420420528</c:v>
                </c:pt>
                <c:pt idx="24">
                  <c:v>13216.326995468869</c:v>
                </c:pt>
                <c:pt idx="25">
                  <c:v>15045.67631258274</c:v>
                </c:pt>
                <c:pt idx="26">
                  <c:v>16902.62722576132</c:v>
                </c:pt>
                <c:pt idx="27">
                  <c:v>18777.05640028985</c:v>
                </c:pt>
                <c:pt idx="28">
                  <c:v>20662.234409958739</c:v>
                </c:pt>
                <c:pt idx="29">
                  <c:v>22553.841926019129</c:v>
                </c:pt>
                <c:pt idx="30">
                  <c:v>24449.195398208849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64432"/>
        <c:axId val="8566784"/>
      </c:lineChart>
      <c:catAx>
        <c:axId val="8564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stock price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8566784"/>
        <c:crosses val="autoZero"/>
        <c:auto val="1"/>
        <c:lblAlgn val="ctr"/>
        <c:lblOffset val="100"/>
        <c:tickLblSkip val="5"/>
        <c:noMultiLvlLbl val="0"/>
      </c:catAx>
      <c:valAx>
        <c:axId val="8566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profit/loss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8564432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legend>
      <c:legendPos val="r"/>
      <c:layout/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position profit/loss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3740848953760406E-2"/>
          <c:y val="7.0423546574250095E-2"/>
          <c:w val="0.85713494589919303"/>
          <c:h val="0.79892832259788504"/>
        </c:manualLayout>
      </c:layout>
      <c:lineChart>
        <c:grouping val="standard"/>
        <c:varyColors val="0"/>
        <c:ser>
          <c:idx val="5"/>
          <c:order val="0"/>
          <c:tx>
            <c:strRef>
              <c:f>'[black-schole''s position analyzer 1-2.xlsx]values'!$A$58</c:f>
              <c:strCache>
                <c:ptCount val="1"/>
                <c:pt idx="0">
                  <c:v>p/l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'[black-schole''s position analyzer 1-2.xlsx]values'!$B$47:$AF$47</c:f>
              <c:numCache>
                <c:formatCode>0.00</c:formatCode>
                <c:ptCount val="31"/>
                <c:pt idx="0">
                  <c:v>66.254999999999995</c:v>
                </c:pt>
                <c:pt idx="1">
                  <c:v>68.147999999999996</c:v>
                </c:pt>
                <c:pt idx="2">
                  <c:v>70.040999999999997</c:v>
                </c:pt>
                <c:pt idx="3">
                  <c:v>71.933999999999997</c:v>
                </c:pt>
                <c:pt idx="4">
                  <c:v>73.827000000000012</c:v>
                </c:pt>
                <c:pt idx="5">
                  <c:v>75.720000000000013</c:v>
                </c:pt>
                <c:pt idx="6">
                  <c:v>77.613</c:v>
                </c:pt>
                <c:pt idx="7">
                  <c:v>79.506</c:v>
                </c:pt>
                <c:pt idx="8">
                  <c:v>81.399000000000001</c:v>
                </c:pt>
                <c:pt idx="9">
                  <c:v>83.292000000000002</c:v>
                </c:pt>
                <c:pt idx="10">
                  <c:v>85.184999999999974</c:v>
                </c:pt>
                <c:pt idx="11">
                  <c:v>87.077999999999975</c:v>
                </c:pt>
                <c:pt idx="12">
                  <c:v>88.971000000000004</c:v>
                </c:pt>
                <c:pt idx="13">
                  <c:v>90.864000000000004</c:v>
                </c:pt>
                <c:pt idx="14">
                  <c:v>92.757000000000005</c:v>
                </c:pt>
                <c:pt idx="15">
                  <c:v>94.65</c:v>
                </c:pt>
                <c:pt idx="16">
                  <c:v>96.543000000000006</c:v>
                </c:pt>
                <c:pt idx="17">
                  <c:v>98.436000000000007</c:v>
                </c:pt>
                <c:pt idx="18">
                  <c:v>100.32899999999999</c:v>
                </c:pt>
                <c:pt idx="19">
                  <c:v>102.22199999999999</c:v>
                </c:pt>
                <c:pt idx="20">
                  <c:v>104.11499999999999</c:v>
                </c:pt>
                <c:pt idx="21">
                  <c:v>106.008</c:v>
                </c:pt>
                <c:pt idx="22">
                  <c:v>107.901</c:v>
                </c:pt>
                <c:pt idx="23">
                  <c:v>109.794</c:v>
                </c:pt>
                <c:pt idx="24">
                  <c:v>111.687</c:v>
                </c:pt>
                <c:pt idx="25">
                  <c:v>113.58</c:v>
                </c:pt>
                <c:pt idx="26">
                  <c:v>115.473</c:v>
                </c:pt>
                <c:pt idx="27">
                  <c:v>117.366</c:v>
                </c:pt>
                <c:pt idx="28">
                  <c:v>119.259</c:v>
                </c:pt>
                <c:pt idx="29">
                  <c:v>121.152</c:v>
                </c:pt>
                <c:pt idx="30">
                  <c:v>123.045</c:v>
                </c:pt>
              </c:numCache>
            </c:numRef>
          </c:cat>
          <c:val>
            <c:numRef>
              <c:f>'[black-schole''s position analyzer 1-2.xlsx]values'!$B$58:$AF$58</c:f>
              <c:numCache>
                <c:formatCode>_(* #,##0_);_(* \(#,##0\);_(* "-"??_);_(@_)</c:formatCode>
                <c:ptCount val="31"/>
                <c:pt idx="0">
                  <c:v>21145</c:v>
                </c:pt>
                <c:pt idx="1">
                  <c:v>19252</c:v>
                </c:pt>
                <c:pt idx="2">
                  <c:v>17359</c:v>
                </c:pt>
                <c:pt idx="3">
                  <c:v>15465.999999999991</c:v>
                </c:pt>
                <c:pt idx="4">
                  <c:v>13572.999999999991</c:v>
                </c:pt>
                <c:pt idx="5">
                  <c:v>11679.999999999991</c:v>
                </c:pt>
                <c:pt idx="6">
                  <c:v>9787</c:v>
                </c:pt>
                <c:pt idx="7">
                  <c:v>7894</c:v>
                </c:pt>
                <c:pt idx="8">
                  <c:v>6001</c:v>
                </c:pt>
                <c:pt idx="9">
                  <c:v>4107.9999999999982</c:v>
                </c:pt>
                <c:pt idx="10">
                  <c:v>2214.9999999999982</c:v>
                </c:pt>
                <c:pt idx="11">
                  <c:v>321.99999999999721</c:v>
                </c:pt>
                <c:pt idx="12">
                  <c:v>-1571.0000000000041</c:v>
                </c:pt>
                <c:pt idx="13">
                  <c:v>-3464.000000000005</c:v>
                </c:pt>
                <c:pt idx="14">
                  <c:v>-5357.0000000000045</c:v>
                </c:pt>
                <c:pt idx="15">
                  <c:v>-7250.0000000000045</c:v>
                </c:pt>
                <c:pt idx="16">
                  <c:v>-6056.9999994794498</c:v>
                </c:pt>
                <c:pt idx="17">
                  <c:v>-4163.999999479448</c:v>
                </c:pt>
                <c:pt idx="18">
                  <c:v>-2270.9999994794498</c:v>
                </c:pt>
                <c:pt idx="19">
                  <c:v>-377.99999947944798</c:v>
                </c:pt>
                <c:pt idx="20">
                  <c:v>1515.0000005205529</c:v>
                </c:pt>
                <c:pt idx="21">
                  <c:v>3408.0000005205529</c:v>
                </c:pt>
                <c:pt idx="22">
                  <c:v>5301.0000005205402</c:v>
                </c:pt>
                <c:pt idx="23">
                  <c:v>7194.0000005205402</c:v>
                </c:pt>
                <c:pt idx="24">
                  <c:v>9087.0000005205402</c:v>
                </c:pt>
                <c:pt idx="25">
                  <c:v>10980.00000052054</c:v>
                </c:pt>
                <c:pt idx="26">
                  <c:v>12873.00000052054</c:v>
                </c:pt>
                <c:pt idx="27">
                  <c:v>14766.00000052054</c:v>
                </c:pt>
                <c:pt idx="28">
                  <c:v>16659.000000520558</c:v>
                </c:pt>
                <c:pt idx="29">
                  <c:v>18552.000000520558</c:v>
                </c:pt>
                <c:pt idx="30">
                  <c:v>20445.000000520558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737944"/>
        <c:axId val="198740688"/>
      </c:lineChart>
      <c:catAx>
        <c:axId val="198737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stock price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98740688"/>
        <c:crosses val="autoZero"/>
        <c:auto val="1"/>
        <c:lblAlgn val="ctr"/>
        <c:lblOffset val="100"/>
        <c:tickLblSkip val="5"/>
        <c:noMultiLvlLbl val="0"/>
      </c:catAx>
      <c:valAx>
        <c:axId val="198740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profit/loss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198737944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legend>
      <c:legendPos val="r"/>
      <c:layout/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6BFD-9E00-4AA9-B60B-538FB5AF0F1A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5C2B-838F-4A1B-89A1-8ACABC9D4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2E6D-2B8F-DE44-905E-539842D56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69677"/>
            <a:ext cx="2432324" cy="6096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24200" y="6356350"/>
            <a:ext cx="396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Learn to Trade Like a Pro, from a Pro</a:t>
            </a:r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Long Straddles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813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long straddles?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use them?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to use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8229600" cy="8699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Long Straddles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10 Pep Apr 95 calls @ 3.50 &amp; buy 10 Pep Apr 95 puts @4.10</a:t>
            </a:r>
          </a:p>
          <a:p>
            <a:r>
              <a:rPr lang="en-US" dirty="0" smtClean="0"/>
              <a:t>UBEP 102.60; DBEP 87.80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 Straddles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 7"/>
          <p:cNvGraphicFramePr>
            <a:graphicFrameLocks noGrp="1"/>
          </p:cNvGraphicFramePr>
          <p:nvPr>
            <p:ph idx="1"/>
          </p:nvPr>
        </p:nvGraphicFramePr>
        <p:xfrm>
          <a:off x="457200" y="11303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Straddles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27529"/>
              </p:ext>
            </p:extLst>
          </p:nvPr>
        </p:nvGraphicFramePr>
        <p:xfrm>
          <a:off x="457200" y="1193800"/>
          <a:ext cx="8020050" cy="472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 your questions to</a:t>
            </a:r>
          </a:p>
          <a:p>
            <a:pPr marL="0" indent="0" algn="ctr">
              <a:buNone/>
            </a:pPr>
            <a:r>
              <a:rPr lang="en-US" sz="3600" b="1" dirty="0" smtClean="0"/>
              <a:t>dan@optionthinker.com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37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Long Straddles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Buy ATM calls and puts</a:t>
            </a:r>
          </a:p>
          <a:p>
            <a:r>
              <a:rPr lang="en-US" dirty="0" smtClean="0"/>
              <a:t>Potentially become either short stock or long stock</a:t>
            </a:r>
          </a:p>
          <a:p>
            <a:r>
              <a:rPr lang="en-US" dirty="0" smtClean="0"/>
              <a:t>Risk is limited to the premium paid</a:t>
            </a:r>
          </a:p>
          <a:p>
            <a:r>
              <a:rPr lang="en-US" dirty="0" smtClean="0"/>
              <a:t>Possible profit is unlimited to the upside and continuously increasing to the downside until stock hits zero</a:t>
            </a:r>
          </a:p>
          <a:p>
            <a:r>
              <a:rPr lang="en-US" dirty="0" smtClean="0"/>
              <a:t>Time value that is embedded in both the call and put premium is constantly decaying</a:t>
            </a:r>
          </a:p>
          <a:p>
            <a:r>
              <a:rPr lang="en-US" dirty="0" smtClean="0"/>
              <a:t>In times of uncertainty the time value can actually increase with the passage time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Long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Potentially become long stock (future or ETF)</a:t>
            </a:r>
          </a:p>
          <a:p>
            <a:r>
              <a:rPr lang="en-US" sz="2400" dirty="0" smtClean="0"/>
              <a:t>Risk is limited to the premium paid</a:t>
            </a:r>
          </a:p>
          <a:p>
            <a:r>
              <a:rPr lang="en-US" sz="2400" dirty="0" smtClean="0"/>
              <a:t>Possible profit is unlimited</a:t>
            </a:r>
          </a:p>
          <a:p>
            <a:r>
              <a:rPr lang="en-US" sz="2400" dirty="0" smtClean="0"/>
              <a:t>Time value embedded in option premium is constantly decaying</a:t>
            </a:r>
          </a:p>
          <a:p>
            <a:r>
              <a:rPr lang="en-US" sz="2400" dirty="0" smtClean="0"/>
              <a:t>In times of uncertainty the time value can actually increase with the passage time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601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10 PEP Apr95 call @ 3.50</a:t>
            </a:r>
          </a:p>
          <a:p>
            <a:r>
              <a:rPr lang="en-US" dirty="0" smtClean="0"/>
              <a:t>Breakeven point 98.50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 1"/>
          <p:cNvGraphicFramePr/>
          <p:nvPr/>
        </p:nvGraphicFramePr>
        <p:xfrm>
          <a:off x="1828800" y="3107690"/>
          <a:ext cx="5486400" cy="259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315446"/>
              </p:ext>
            </p:extLst>
          </p:nvPr>
        </p:nvGraphicFramePr>
        <p:xfrm>
          <a:off x="457200" y="1016001"/>
          <a:ext cx="7972425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6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Potentially become short stock (future or ETF)</a:t>
            </a:r>
          </a:p>
          <a:p>
            <a:r>
              <a:rPr lang="en-US" dirty="0" smtClean="0"/>
              <a:t>Risk is limited to the premium paid</a:t>
            </a:r>
          </a:p>
          <a:p>
            <a:r>
              <a:rPr lang="en-US" dirty="0" smtClean="0"/>
              <a:t>Possible profit increases until the underlying hits zero</a:t>
            </a:r>
          </a:p>
          <a:p>
            <a:r>
              <a:rPr lang="en-US" dirty="0" smtClean="0"/>
              <a:t>Time value in option premium is constantly decaying</a:t>
            </a:r>
          </a:p>
          <a:p>
            <a:r>
              <a:rPr lang="en-US" dirty="0" smtClean="0"/>
              <a:t>In times of uncertainty the time value can actually increase with the passage time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/>
          <a:lstStyle/>
          <a:p>
            <a:r>
              <a:rPr lang="en-US" dirty="0" smtClean="0"/>
              <a:t>Long 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10 Pep Apr 95 puts @ 4.10</a:t>
            </a:r>
          </a:p>
          <a:p>
            <a:r>
              <a:rPr lang="en-US" dirty="0" smtClean="0"/>
              <a:t>DBEP 90.90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dirty="0" smtClean="0"/>
              <a:t>Long 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 5"/>
          <p:cNvGraphicFramePr>
            <a:graphicFrameLocks noGrp="1"/>
          </p:cNvGraphicFramePr>
          <p:nvPr>
            <p:ph idx="1"/>
          </p:nvPr>
        </p:nvGraphicFramePr>
        <p:xfrm>
          <a:off x="457200" y="126364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Straddles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Buy ATM calls and puts</a:t>
            </a:r>
          </a:p>
          <a:p>
            <a:r>
              <a:rPr lang="en-US" dirty="0" smtClean="0"/>
              <a:t>Potentially become either short stock or long stock</a:t>
            </a:r>
          </a:p>
          <a:p>
            <a:r>
              <a:rPr lang="en-US" dirty="0" smtClean="0"/>
              <a:t>Risk is limited to the premium paid</a:t>
            </a:r>
          </a:p>
          <a:p>
            <a:r>
              <a:rPr lang="en-US" dirty="0" smtClean="0"/>
              <a:t>Possible profit is unlimited to the upside and continuously increasing to the downside until stock hits zero</a:t>
            </a:r>
          </a:p>
          <a:p>
            <a:r>
              <a:rPr lang="en-US" dirty="0" smtClean="0"/>
              <a:t>Time value that is embedded in both the call and put premium is constantly decaying</a:t>
            </a:r>
          </a:p>
          <a:p>
            <a:r>
              <a:rPr lang="en-US" dirty="0" smtClean="0"/>
              <a:t>In times of uncertainty the time value can actually increase with the passage time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7187</TotalTime>
  <Words>345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Long Straddles</vt:lpstr>
      <vt:lpstr>Long Straddles</vt:lpstr>
      <vt:lpstr>Long Calls</vt:lpstr>
      <vt:lpstr>Long Calls</vt:lpstr>
      <vt:lpstr>Long Calls</vt:lpstr>
      <vt:lpstr>Long Puts</vt:lpstr>
      <vt:lpstr>Long Puts</vt:lpstr>
      <vt:lpstr>Long Puts</vt:lpstr>
      <vt:lpstr>Long Straddles</vt:lpstr>
      <vt:lpstr>Long Straddles</vt:lpstr>
      <vt:lpstr>Long Straddles</vt:lpstr>
      <vt:lpstr>Long Straddles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VERICAL SPREADS</dc:title>
  <dc:creator>Lesly Keegan</dc:creator>
  <cp:lastModifiedBy>Dan Keegan</cp:lastModifiedBy>
  <cp:revision>125</cp:revision>
  <dcterms:created xsi:type="dcterms:W3CDTF">2015-04-01T16:10:15Z</dcterms:created>
  <dcterms:modified xsi:type="dcterms:W3CDTF">2015-12-30T15:09:11Z</dcterms:modified>
</cp:coreProperties>
</file>