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9"/>
  </p:notesMasterIdLst>
  <p:sldIdLst>
    <p:sldId id="256" r:id="rId2"/>
    <p:sldId id="260" r:id="rId3"/>
    <p:sldId id="261" r:id="rId4"/>
    <p:sldId id="363" r:id="rId5"/>
    <p:sldId id="364" r:id="rId6"/>
    <p:sldId id="366" r:id="rId7"/>
    <p:sldId id="379" r:id="rId8"/>
    <p:sldId id="367" r:id="rId9"/>
    <p:sldId id="368" r:id="rId10"/>
    <p:sldId id="369" r:id="rId11"/>
    <p:sldId id="370" r:id="rId12"/>
    <p:sldId id="371" r:id="rId13"/>
    <p:sldId id="372" r:id="rId14"/>
    <p:sldId id="380" r:id="rId15"/>
    <p:sldId id="373" r:id="rId16"/>
    <p:sldId id="374" r:id="rId17"/>
    <p:sldId id="375" r:id="rId18"/>
    <p:sldId id="376" r:id="rId19"/>
    <p:sldId id="381" r:id="rId20"/>
    <p:sldId id="377" r:id="rId21"/>
    <p:sldId id="378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21" r:id="rId47"/>
    <p:sldId id="422" r:id="rId48"/>
    <p:sldId id="424" r:id="rId49"/>
    <p:sldId id="423" r:id="rId50"/>
    <p:sldId id="425" r:id="rId51"/>
    <p:sldId id="426" r:id="rId52"/>
    <p:sldId id="406" r:id="rId53"/>
    <p:sldId id="409" r:id="rId54"/>
    <p:sldId id="407" r:id="rId55"/>
    <p:sldId id="410" r:id="rId56"/>
    <p:sldId id="411" r:id="rId57"/>
    <p:sldId id="42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9245C-3607-43DE-964B-9C1AB0867B3D}" type="datetimeFigureOut">
              <a:rPr lang="en-US" smtClean="0"/>
              <a:t>12/13/2015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0537-2370-4AB4-A6B4-A59E0CA25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45457" y="4932608"/>
            <a:ext cx="11515985" cy="168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3" y="2209800"/>
            <a:ext cx="10464800" cy="1089026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670" y="4932608"/>
            <a:ext cx="11294771" cy="168713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9243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99243" y="922820"/>
            <a:ext cx="214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24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24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9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9" y="378306"/>
            <a:ext cx="789389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3" y="627321"/>
            <a:ext cx="10972800" cy="5847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03" y="1505776"/>
            <a:ext cx="10972800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704827" y="6336538"/>
            <a:ext cx="558085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4BCE43-62BC-4CF9-A7A0-74561C2EC06F}" type="slidenum">
              <a:rPr lang="en-US" sz="1600" smtClean="0"/>
              <a:pPr/>
              <a:t>‹#›</a:t>
            </a:fld>
            <a:endParaRPr lang="en-US" sz="16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34059" y="502835"/>
            <a:ext cx="9992217" cy="1240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500121" y="515241"/>
            <a:ext cx="12840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34059" y="6251784"/>
            <a:ext cx="977994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0314003" y="6296390"/>
            <a:ext cx="16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18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18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5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42" y="5850438"/>
            <a:ext cx="654002" cy="4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3" y="627321"/>
            <a:ext cx="10972800" cy="5847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505776"/>
            <a:ext cx="4462817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094222" y="1508048"/>
            <a:ext cx="4264429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4059" y="502835"/>
            <a:ext cx="9992217" cy="1240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0500121" y="515241"/>
            <a:ext cx="12840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704827" y="6336538"/>
            <a:ext cx="558085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4BCE43-62BC-4CF9-A7A0-74561C2EC06F}" type="slidenum">
              <a:rPr lang="en-US" sz="1600" smtClean="0"/>
              <a:pPr/>
              <a:t>‹#›</a:t>
            </a:fld>
            <a:endParaRPr lang="en-US" sz="160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4059" y="6251784"/>
            <a:ext cx="977994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0314003" y="6296390"/>
            <a:ext cx="16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18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18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9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42" y="5850438"/>
            <a:ext cx="654002" cy="4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0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3" y="627321"/>
            <a:ext cx="10972800" cy="5847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" y="1505776"/>
            <a:ext cx="5375488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094222" y="1508048"/>
            <a:ext cx="5499981" cy="4608421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4059" y="502835"/>
            <a:ext cx="9992217" cy="1240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0500121" y="515241"/>
            <a:ext cx="128404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704827" y="6336538"/>
            <a:ext cx="558085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4BCE43-62BC-4CF9-A7A0-74561C2EC06F}" type="slidenum">
              <a:rPr lang="en-US" sz="1600" smtClean="0"/>
              <a:pPr/>
              <a:t>‹#›</a:t>
            </a:fld>
            <a:endParaRPr lang="en-US" sz="1600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4059" y="6251784"/>
            <a:ext cx="977994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0310487" y="6306377"/>
            <a:ext cx="16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18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18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9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226" y="5860425"/>
            <a:ext cx="654002" cy="4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90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704827" y="6336538"/>
            <a:ext cx="558085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4BCE43-62BC-4CF9-A7A0-74561C2EC06F}" type="slidenum">
              <a:rPr lang="en-US" sz="1600" smtClean="0"/>
              <a:pPr/>
              <a:t>‹#›</a:t>
            </a:fld>
            <a:endParaRPr lang="en-US" sz="16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4059" y="6251784"/>
            <a:ext cx="977994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0314003" y="6296390"/>
            <a:ext cx="167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Option</a:t>
            </a:r>
            <a:r>
              <a:rPr lang="en-US" sz="1800" dirty="0" smtClean="0">
                <a:solidFill>
                  <a:schemeClr val="tx2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Thinker</a:t>
            </a:r>
            <a:endParaRPr lang="en-US" sz="1800" dirty="0">
              <a:solidFill>
                <a:schemeClr val="tx2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14" name="Picture 2" descr="P:\Marketing Team Backup\InDesign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42" y="5850438"/>
            <a:ext cx="654002" cy="4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36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9" r:id="rId3"/>
    <p:sldLayoutId id="2147483710" r:id="rId4"/>
    <p:sldLayoutId id="214748370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Dan Keegan</a:t>
            </a:r>
          </a:p>
          <a:p>
            <a:r>
              <a:rPr lang="en-US" sz="1600" dirty="0" smtClean="0"/>
              <a:t>Phone: </a:t>
            </a:r>
            <a:r>
              <a:rPr lang="en-US" sz="1600" b="0" dirty="0" smtClean="0"/>
              <a:t>312-882-1116</a:t>
            </a:r>
          </a:p>
          <a:p>
            <a:r>
              <a:rPr lang="en-US" sz="1600" dirty="0" smtClean="0"/>
              <a:t>Email: </a:t>
            </a:r>
            <a:r>
              <a:rPr lang="en-US" sz="1600" b="0" dirty="0" smtClean="0"/>
              <a:t>dan@optionthinker.com</a:t>
            </a:r>
            <a:endParaRPr lang="en-US" sz="1600" dirty="0"/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406511" y="3561900"/>
            <a:ext cx="8158162" cy="5191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January 2016</a:t>
            </a:r>
          </a:p>
        </p:txBody>
      </p:sp>
    </p:spTree>
    <p:extLst>
      <p:ext uri="{BB962C8B-B14F-4D97-AF65-F5344CB8AC3E}">
        <p14:creationId xmlns:p14="http://schemas.microsoft.com/office/powerpoint/2010/main" val="6983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Strike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Buy 10 IBM Jan 140-145 call spreads @1.95</a:t>
            </a:r>
          </a:p>
          <a:p>
            <a:r>
              <a:rPr lang="en-US" dirty="0" smtClean="0"/>
              <a:t>Max value 5.00 @145</a:t>
            </a:r>
          </a:p>
          <a:p>
            <a:r>
              <a:rPr lang="en-US" dirty="0" smtClean="0"/>
              <a:t>Max profit 3.05 ($3,050) @145 or higher</a:t>
            </a:r>
          </a:p>
          <a:p>
            <a:r>
              <a:rPr lang="en-US" dirty="0" smtClean="0"/>
              <a:t>Max loss 1.95 ($1,950) @140 or lower</a:t>
            </a:r>
          </a:p>
          <a:p>
            <a:r>
              <a:rPr lang="en-US" dirty="0" smtClean="0"/>
              <a:t>Breakeven point @141.95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67" y="1890533"/>
            <a:ext cx="3962400" cy="3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Strike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Buy 10 IBM Jan 140-145 call spreads @1.95</a:t>
            </a:r>
          </a:p>
          <a:p>
            <a:r>
              <a:rPr lang="en-US" dirty="0" smtClean="0"/>
              <a:t>Sell additional 10 Jan 145 calls @1.02</a:t>
            </a:r>
          </a:p>
          <a:p>
            <a:r>
              <a:rPr lang="en-US" dirty="0" smtClean="0"/>
              <a:t>1X2 spread 0.93 debit</a:t>
            </a:r>
          </a:p>
          <a:p>
            <a:r>
              <a:rPr lang="en-US" dirty="0" smtClean="0"/>
              <a:t>Max upside loss unlimited</a:t>
            </a:r>
          </a:p>
          <a:p>
            <a:r>
              <a:rPr lang="en-US" dirty="0" smtClean="0"/>
              <a:t>Max downside loss 0.93 ($930) @140 or lower</a:t>
            </a:r>
          </a:p>
          <a:p>
            <a:r>
              <a:rPr lang="en-US" dirty="0" smtClean="0"/>
              <a:t>Max profit 4.07 ($4,070) @145</a:t>
            </a:r>
          </a:p>
          <a:p>
            <a:r>
              <a:rPr lang="en-US" dirty="0"/>
              <a:t>D</a:t>
            </a:r>
            <a:r>
              <a:rPr lang="en-US" dirty="0" smtClean="0"/>
              <a:t>BEP 140.93</a:t>
            </a:r>
          </a:p>
          <a:p>
            <a:r>
              <a:rPr lang="en-US" dirty="0" smtClean="0"/>
              <a:t>UBEP 149.07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33" y="1456268"/>
            <a:ext cx="3793067" cy="34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Strike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Buy 10 IBM Jan 140-145 call spreads @1.95</a:t>
            </a:r>
          </a:p>
          <a:p>
            <a:r>
              <a:rPr lang="en-US" dirty="0" smtClean="0"/>
              <a:t>Sell 10 IBM Jan 150-145 call spreads @0.75</a:t>
            </a:r>
          </a:p>
          <a:p>
            <a:r>
              <a:rPr lang="en-US" dirty="0" smtClean="0"/>
              <a:t>Buy 10 IBM Jan 140-145-150 butterflies @1.20</a:t>
            </a:r>
          </a:p>
          <a:p>
            <a:r>
              <a:rPr lang="en-US" dirty="0" smtClean="0"/>
              <a:t>Max value 5.00 @145</a:t>
            </a:r>
          </a:p>
          <a:p>
            <a:r>
              <a:rPr lang="en-US" dirty="0" smtClean="0"/>
              <a:t>Max profit 3.80 ($3,800) @145</a:t>
            </a:r>
          </a:p>
          <a:p>
            <a:r>
              <a:rPr lang="en-US" dirty="0" smtClean="0"/>
              <a:t>Max loss 1.20 @150 or above &amp; 140 or below</a:t>
            </a:r>
          </a:p>
          <a:p>
            <a:r>
              <a:rPr lang="en-US" dirty="0" smtClean="0"/>
              <a:t>Max loss $1,200 </a:t>
            </a:r>
          </a:p>
          <a:p>
            <a:r>
              <a:rPr lang="en-US" dirty="0" smtClean="0"/>
              <a:t>DBEP 141.20</a:t>
            </a:r>
          </a:p>
          <a:p>
            <a:r>
              <a:rPr lang="en-US" dirty="0" smtClean="0"/>
              <a:t>UBEP 148.80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33" y="1659467"/>
            <a:ext cx="3860800" cy="35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Strike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Buy 10 IBM Jan 140-145 call spreads @1.95</a:t>
            </a:r>
          </a:p>
          <a:p>
            <a:r>
              <a:rPr lang="en-US" dirty="0" smtClean="0"/>
              <a:t>Sell 10 IBM Jan 155-145 call spreads @0.90</a:t>
            </a:r>
          </a:p>
          <a:p>
            <a:r>
              <a:rPr lang="en-US" dirty="0" smtClean="0"/>
              <a:t>Buy 10 IBM Jan 140-145-155 butterflies @1.05</a:t>
            </a:r>
          </a:p>
          <a:p>
            <a:r>
              <a:rPr lang="en-US" dirty="0" smtClean="0"/>
              <a:t>Max profit 3.95 ($3,950) @145</a:t>
            </a:r>
          </a:p>
          <a:p>
            <a:r>
              <a:rPr lang="en-US" dirty="0" smtClean="0"/>
              <a:t>Max downside loss 1.05 ($1,050) @140 or lower</a:t>
            </a:r>
          </a:p>
          <a:p>
            <a:r>
              <a:rPr lang="en-US" dirty="0" smtClean="0"/>
              <a:t>Max upside loss 5.15 ($5,150) </a:t>
            </a:r>
          </a:p>
          <a:p>
            <a:r>
              <a:rPr lang="en-US" dirty="0"/>
              <a:t>D</a:t>
            </a:r>
            <a:r>
              <a:rPr lang="en-US" dirty="0" smtClean="0"/>
              <a:t>BEP 141.05</a:t>
            </a:r>
          </a:p>
          <a:p>
            <a:r>
              <a:rPr lang="en-US" dirty="0" smtClean="0"/>
              <a:t>UBEP 149.80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1" y="1212112"/>
            <a:ext cx="3382962" cy="34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Sell ATM Straddle</a:t>
            </a:r>
          </a:p>
          <a:p>
            <a:r>
              <a:rPr lang="en-US" dirty="0" smtClean="0"/>
              <a:t>Upside loss unlimited</a:t>
            </a:r>
          </a:p>
          <a:p>
            <a:r>
              <a:rPr lang="en-US" dirty="0" smtClean="0"/>
              <a:t>Downside loss continuous until UV hits zero</a:t>
            </a:r>
          </a:p>
          <a:p>
            <a:r>
              <a:rPr lang="en-US" dirty="0" smtClean="0"/>
              <a:t>Buy strangle to hedge short straddle</a:t>
            </a:r>
          </a:p>
          <a:p>
            <a:r>
              <a:rPr lang="en-US" dirty="0" smtClean="0"/>
              <a:t>Combination results in being short an ATM call vertical in conjunction with being short an ATM put vertical </a:t>
            </a:r>
          </a:p>
        </p:txBody>
      </p:sp>
    </p:spTree>
    <p:extLst>
      <p:ext uri="{BB962C8B-B14F-4D97-AF65-F5344CB8AC3E}">
        <p14:creationId xmlns:p14="http://schemas.microsoft.com/office/powerpoint/2010/main" val="19164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Sell  10 AAPL Jan 118 straddles @4.92</a:t>
            </a:r>
          </a:p>
          <a:p>
            <a:r>
              <a:rPr lang="en-US" dirty="0" smtClean="0"/>
              <a:t>Max upside loss unlimited</a:t>
            </a:r>
          </a:p>
          <a:p>
            <a:r>
              <a:rPr lang="en-US" dirty="0" smtClean="0"/>
              <a:t>Max downside loss 113.08 @zero</a:t>
            </a:r>
          </a:p>
          <a:p>
            <a:r>
              <a:rPr lang="en-US" dirty="0" smtClean="0"/>
              <a:t>Max profit 4.92 @118</a:t>
            </a:r>
          </a:p>
          <a:p>
            <a:r>
              <a:rPr lang="en-US" dirty="0" smtClean="0"/>
              <a:t>UBEP 122.92</a:t>
            </a:r>
          </a:p>
          <a:p>
            <a:r>
              <a:rPr lang="en-US" dirty="0" smtClean="0"/>
              <a:t>DBEP 113.08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8" y="1371601"/>
            <a:ext cx="4233332" cy="34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Buy 10 AAPL Jan 112 put - Jan 124 call strangles @1.28</a:t>
            </a:r>
          </a:p>
          <a:p>
            <a:r>
              <a:rPr lang="en-US" dirty="0" smtClean="0"/>
              <a:t>Max upside profit unlimited</a:t>
            </a:r>
          </a:p>
          <a:p>
            <a:r>
              <a:rPr lang="en-US" dirty="0" smtClean="0"/>
              <a:t>Max downside profit 110.72 @zero</a:t>
            </a:r>
          </a:p>
          <a:p>
            <a:r>
              <a:rPr lang="en-US" dirty="0" smtClean="0"/>
              <a:t>Max loss 1.28 @112-124</a:t>
            </a:r>
          </a:p>
          <a:p>
            <a:r>
              <a:rPr lang="en-US" dirty="0" smtClean="0"/>
              <a:t>UBEP 125.28</a:t>
            </a:r>
          </a:p>
          <a:p>
            <a:r>
              <a:rPr lang="en-US" dirty="0" smtClean="0"/>
              <a:t>DBEP 110.72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8" y="1796902"/>
            <a:ext cx="4318000" cy="35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Buy 10 AAPL Jan 112 put - Jan 124 call strangles @1.28</a:t>
            </a:r>
          </a:p>
          <a:p>
            <a:r>
              <a:rPr lang="en-US" dirty="0" smtClean="0"/>
              <a:t>Sell 10 AAPL Jan 118 straddles @4.92</a:t>
            </a:r>
          </a:p>
          <a:p>
            <a:r>
              <a:rPr lang="en-US" dirty="0" smtClean="0"/>
              <a:t>Iron Butterfly @3.64</a:t>
            </a:r>
          </a:p>
          <a:p>
            <a:r>
              <a:rPr lang="en-US" dirty="0" smtClean="0"/>
              <a:t>Max profit 3.64 @118</a:t>
            </a:r>
          </a:p>
          <a:p>
            <a:r>
              <a:rPr lang="en-US" dirty="0" smtClean="0"/>
              <a:t>Max loss 2.36 ($2,360) 124 &amp; above or 112 &amp; below </a:t>
            </a:r>
          </a:p>
          <a:p>
            <a:r>
              <a:rPr lang="en-US" dirty="0" smtClean="0"/>
              <a:t>UBEP @121.64</a:t>
            </a:r>
          </a:p>
          <a:p>
            <a:r>
              <a:rPr lang="en-US" dirty="0" smtClean="0"/>
              <a:t>DBEP @114.36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399" y="2090919"/>
            <a:ext cx="3810000" cy="32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Condors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Sell strangle </a:t>
            </a:r>
          </a:p>
          <a:p>
            <a:r>
              <a:rPr lang="en-US" dirty="0" smtClean="0"/>
              <a:t>Unlimited upside loss </a:t>
            </a:r>
          </a:p>
          <a:p>
            <a:r>
              <a:rPr lang="en-US" dirty="0" smtClean="0"/>
              <a:t>Continuous downside loss until UV hits zero</a:t>
            </a:r>
          </a:p>
          <a:p>
            <a:r>
              <a:rPr lang="en-US" dirty="0" smtClean="0"/>
              <a:t>Buy strangle with further out options</a:t>
            </a:r>
          </a:p>
          <a:p>
            <a:r>
              <a:rPr lang="en-US" dirty="0" smtClean="0"/>
              <a:t>Position results in selling equidistant OTM call &amp; put verticals</a:t>
            </a:r>
          </a:p>
        </p:txBody>
      </p:sp>
    </p:spTree>
    <p:extLst>
      <p:ext uri="{BB962C8B-B14F-4D97-AF65-F5344CB8AC3E}">
        <p14:creationId xmlns:p14="http://schemas.microsoft.com/office/powerpoint/2010/main" val="32947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Condors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Sell 10 AAPL Mar 95-100 put spreads @0.45</a:t>
            </a:r>
          </a:p>
          <a:p>
            <a:r>
              <a:rPr lang="en-US" dirty="0" smtClean="0"/>
              <a:t>Max value 5.00 @95</a:t>
            </a:r>
          </a:p>
          <a:p>
            <a:r>
              <a:rPr lang="en-US" dirty="0" smtClean="0"/>
              <a:t>Max loss 4.55 ($4,550) @95 or lower</a:t>
            </a:r>
          </a:p>
          <a:p>
            <a:r>
              <a:rPr lang="en-US" dirty="0" smtClean="0"/>
              <a:t>Min value zero @100 or higher</a:t>
            </a:r>
          </a:p>
          <a:p>
            <a:r>
              <a:rPr lang="en-US" dirty="0" smtClean="0"/>
              <a:t>Max profit 0.45 ($450) @100 or higher</a:t>
            </a:r>
          </a:p>
          <a:p>
            <a:r>
              <a:rPr lang="en-US" dirty="0" smtClean="0"/>
              <a:t>Breakeven @99.55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1796903"/>
            <a:ext cx="4738255" cy="33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Vertical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Uneven Butterfly Spreads</a:t>
            </a:r>
          </a:p>
          <a:p>
            <a:r>
              <a:rPr lang="en-US" dirty="0" smtClean="0"/>
              <a:t>Skip Strike Butterfly Spreads</a:t>
            </a:r>
          </a:p>
          <a:p>
            <a:r>
              <a:rPr lang="en-US" dirty="0" smtClean="0"/>
              <a:t>Iron Butterflies</a:t>
            </a:r>
          </a:p>
          <a:p>
            <a:r>
              <a:rPr lang="en-US" dirty="0" smtClean="0"/>
              <a:t>Iron Condors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Condors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Sell 10 AAPL Mar 140-135 call spreads @0.46</a:t>
            </a:r>
          </a:p>
          <a:p>
            <a:r>
              <a:rPr lang="en-US" dirty="0" smtClean="0"/>
              <a:t>Max value 5.00 @140</a:t>
            </a:r>
          </a:p>
          <a:p>
            <a:r>
              <a:rPr lang="en-US" dirty="0" smtClean="0"/>
              <a:t>Max loss 4.54 ($4,540) @140 or higher</a:t>
            </a:r>
          </a:p>
          <a:p>
            <a:r>
              <a:rPr lang="en-US" dirty="0" smtClean="0"/>
              <a:t>Min value zero @135 or lower</a:t>
            </a:r>
          </a:p>
          <a:p>
            <a:r>
              <a:rPr lang="en-US" dirty="0" smtClean="0"/>
              <a:t>Max profit 0.46 ($460) @135 or lower</a:t>
            </a:r>
          </a:p>
          <a:p>
            <a:r>
              <a:rPr lang="en-US" dirty="0" smtClean="0"/>
              <a:t>Breakeven @135.46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16" y="1579418"/>
            <a:ext cx="3940232" cy="3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 Condors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Sell 10 AAPL Mar 140-135 call spreads @0.46</a:t>
            </a:r>
          </a:p>
          <a:p>
            <a:r>
              <a:rPr lang="en-US" dirty="0" smtClean="0"/>
              <a:t>Sell 10 AAPL Mar 95-100 put spreads @0.45</a:t>
            </a:r>
          </a:p>
          <a:p>
            <a:r>
              <a:rPr lang="en-US" dirty="0" smtClean="0"/>
              <a:t>Iron Condor @0.91</a:t>
            </a:r>
          </a:p>
          <a:p>
            <a:r>
              <a:rPr lang="en-US" dirty="0" smtClean="0"/>
              <a:t>Max loss 4.09 ($4,090) @95 or below &amp; 140 or above </a:t>
            </a:r>
          </a:p>
          <a:p>
            <a:r>
              <a:rPr lang="en-US" dirty="0" smtClean="0"/>
              <a:t>Max profit 0.91 ($910) @100-135</a:t>
            </a:r>
          </a:p>
          <a:p>
            <a:r>
              <a:rPr lang="en-US" dirty="0" smtClean="0"/>
              <a:t>UBEP @135.91</a:t>
            </a:r>
          </a:p>
          <a:p>
            <a:r>
              <a:rPr lang="en-US" dirty="0" smtClean="0"/>
              <a:t>DBEP @99.09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87" y="1567119"/>
            <a:ext cx="4123113" cy="34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1) When you sell </a:t>
            </a:r>
            <a:r>
              <a:rPr lang="en-US" dirty="0" smtClean="0"/>
              <a:t>10 FB </a:t>
            </a:r>
            <a:r>
              <a:rPr lang="en-US" dirty="0" smtClean="0"/>
              <a:t>Feb 120 calls @1.30 &amp; sell </a:t>
            </a:r>
            <a:r>
              <a:rPr lang="en-US" dirty="0" smtClean="0"/>
              <a:t>10 FB </a:t>
            </a:r>
            <a:r>
              <a:rPr lang="en-US" dirty="0" smtClean="0"/>
              <a:t>Feb 85 puts @1.25 you have created a?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short strangle @0.05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short straddle @2.55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short strangle @2.55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short straddle @0.05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2) What is the max upside loss in Question #1?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2.55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0.05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3) What is the max downside loss in Question #1?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117.45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122.45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82.45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77.45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4) What is the max profit in Question #1?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82.45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122.45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2.55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77.45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5) What is the DBEP in Question #1?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82.45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127.55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2.55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77.45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6) What is the UBEP in Question #1?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127.55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122.55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77.45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7) When you buy </a:t>
            </a:r>
            <a:r>
              <a:rPr lang="en-US" dirty="0" smtClean="0"/>
              <a:t>10 FB </a:t>
            </a:r>
            <a:r>
              <a:rPr lang="en-US" dirty="0" smtClean="0"/>
              <a:t>Feb 125 calls @0.80 &amp; buy </a:t>
            </a:r>
            <a:r>
              <a:rPr lang="en-US" dirty="0" smtClean="0"/>
              <a:t>10 FB </a:t>
            </a:r>
            <a:r>
              <a:rPr lang="en-US" dirty="0" smtClean="0"/>
              <a:t>Feb 80 puts @0.78 you have created a?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long strangle @0.02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long straddle @1.58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long strangle @1.58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long straddle @0.02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8) What is the max loss in Question #7?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 0.02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3.42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1.58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0.58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Uneven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one vertical call spread with a 3.00 strike price differential 20X</a:t>
            </a:r>
          </a:p>
          <a:p>
            <a:r>
              <a:rPr lang="en-US" dirty="0" smtClean="0"/>
              <a:t>Layer the bull spread with a bear spread with a 6.00 strike price differential10X where the short call is the same as the bull spread short call</a:t>
            </a:r>
          </a:p>
        </p:txBody>
      </p:sp>
    </p:spTree>
    <p:extLst>
      <p:ext uri="{BB962C8B-B14F-4D97-AF65-F5344CB8AC3E}">
        <p14:creationId xmlns:p14="http://schemas.microsoft.com/office/powerpoint/2010/main" val="26223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9) What is the max upside profit in Question #7?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 0.02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79.03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125.97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10) What is the max downside profit in Question #7?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 0.02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79.03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125.97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78.42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11) What is the UBEP in Question #7?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 126.58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79.03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125.97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12) What is the DBEP in Question #7?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 78.42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79.03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125.97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13) What is called when you combine your short strangle with your long strangle?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iron skillet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iron butterfly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iron condor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iron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14) What is the net premium for the combined trades?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4.03 debit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0.97 credit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4.03 credit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0.97 debit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15) What is the max upside loss in Question 13?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4.03 </a:t>
            </a:r>
          </a:p>
          <a:p>
            <a:pPr marL="742950" indent="-742950">
              <a:buAutoNum type="alphaLcParenR"/>
            </a:pPr>
            <a:r>
              <a:rPr lang="en-US" dirty="0" smtClean="0"/>
              <a:t>3.42 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1.58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16) What is the max downside loss in Question 13?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4.03 </a:t>
            </a:r>
          </a:p>
          <a:p>
            <a:pPr marL="742950" indent="-742950">
              <a:buAutoNum type="alphaLcParenR"/>
            </a:pPr>
            <a:r>
              <a:rPr lang="en-US" dirty="0" smtClean="0"/>
              <a:t>3.42 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1.58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17) What is the DBEP in Question 13?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80.97 </a:t>
            </a:r>
          </a:p>
          <a:p>
            <a:pPr marL="742950" indent="-742950">
              <a:buAutoNum type="alphaLcParenR"/>
            </a:pPr>
            <a:r>
              <a:rPr lang="en-US" dirty="0" smtClean="0"/>
              <a:t>84.03 </a:t>
            </a:r>
          </a:p>
          <a:p>
            <a:pPr marL="742950" indent="-742950">
              <a:buAutoNum type="alphaLcParenR"/>
            </a:pPr>
            <a:r>
              <a:rPr lang="en-US" dirty="0" smtClean="0"/>
              <a:t>124.03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120.97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18) What is the UBEP in Question 13?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80.97 </a:t>
            </a:r>
          </a:p>
          <a:p>
            <a:pPr marL="742950" indent="-742950">
              <a:buAutoNum type="alphaLcParenR"/>
            </a:pPr>
            <a:r>
              <a:rPr lang="en-US" dirty="0" smtClean="0"/>
              <a:t>84.03 </a:t>
            </a:r>
          </a:p>
          <a:p>
            <a:pPr marL="742950" indent="-742950">
              <a:buAutoNum type="alphaLcParenR"/>
            </a:pPr>
            <a:r>
              <a:rPr lang="en-US" dirty="0" smtClean="0"/>
              <a:t>124.03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120.97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Uneven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065509"/>
            <a:ext cx="10972800" cy="4608421"/>
          </a:xfrm>
        </p:spPr>
        <p:txBody>
          <a:bodyPr/>
          <a:lstStyle/>
          <a:p>
            <a:r>
              <a:rPr lang="en-US" dirty="0" smtClean="0"/>
              <a:t>Buy 20 SPY Jan 208-211 call spreads @1.66</a:t>
            </a:r>
          </a:p>
          <a:p>
            <a:r>
              <a:rPr lang="en-US" dirty="0" smtClean="0"/>
              <a:t>Max value 3.00 @211</a:t>
            </a:r>
          </a:p>
          <a:p>
            <a:r>
              <a:rPr lang="en-US" dirty="0" smtClean="0"/>
              <a:t>Max profit 1.34 @211 ($2,680)</a:t>
            </a:r>
          </a:p>
          <a:p>
            <a:r>
              <a:rPr lang="en-US" dirty="0" smtClean="0"/>
              <a:t>Min value zero @208 or lower</a:t>
            </a:r>
          </a:p>
          <a:p>
            <a:r>
              <a:rPr lang="en-US" dirty="0" smtClean="0"/>
              <a:t>Max loss 1.66 @208 ($3,320)</a:t>
            </a:r>
          </a:p>
          <a:p>
            <a:r>
              <a:rPr lang="en-US" dirty="0" smtClean="0"/>
              <a:t>Breakeven point @209.66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7" y="1602210"/>
            <a:ext cx="4385733" cy="36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19) What is it called when you short </a:t>
            </a:r>
            <a:r>
              <a:rPr lang="en-US" dirty="0" smtClean="0"/>
              <a:t>10 FB </a:t>
            </a:r>
            <a:r>
              <a:rPr lang="en-US" dirty="0" smtClean="0"/>
              <a:t>Jan 103 calls and </a:t>
            </a:r>
            <a:r>
              <a:rPr lang="en-US" dirty="0" smtClean="0"/>
              <a:t>10 Jan </a:t>
            </a:r>
            <a:r>
              <a:rPr lang="en-US" dirty="0" smtClean="0"/>
              <a:t>103 puts 10X @7.20 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short strangle </a:t>
            </a:r>
          </a:p>
          <a:p>
            <a:pPr marL="742950" indent="-742950">
              <a:buAutoNum type="alphaLcParenR"/>
            </a:pPr>
            <a:r>
              <a:rPr lang="en-US" dirty="0" smtClean="0"/>
              <a:t>long strangle</a:t>
            </a:r>
          </a:p>
          <a:p>
            <a:pPr marL="742950" indent="-742950">
              <a:buAutoNum type="alphaLcParenR"/>
            </a:pPr>
            <a:r>
              <a:rPr lang="en-US" dirty="0" smtClean="0"/>
              <a:t>short straddle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long straddle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20) What is the max profit for the trade in question 19?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7.20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110.20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95.80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21) What is the max upside loss for the trade in question 19?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7.20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110.20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95.80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22) What is the max downside loss for the trade in question 19?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7.20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110.20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95.80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23) What is the UBEP for the trade in question 19?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7.20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110.20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95.80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24) What is the DBEP for the trade in question 19?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7.20</a:t>
            </a:r>
            <a:endParaRPr lang="en-US" dirty="0" smtClean="0"/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110.20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95.80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25) </a:t>
            </a:r>
            <a:r>
              <a:rPr lang="en-US" dirty="0" smtClean="0"/>
              <a:t>What is it called when you </a:t>
            </a:r>
            <a:r>
              <a:rPr lang="en-US" dirty="0" smtClean="0"/>
              <a:t>buy 10 FB </a:t>
            </a:r>
            <a:r>
              <a:rPr lang="en-US" dirty="0" smtClean="0"/>
              <a:t>Jan </a:t>
            </a:r>
            <a:r>
              <a:rPr lang="en-US" dirty="0" smtClean="0"/>
              <a:t>109 </a:t>
            </a:r>
            <a:r>
              <a:rPr lang="en-US" dirty="0" smtClean="0"/>
              <a:t>calls </a:t>
            </a:r>
            <a:r>
              <a:rPr lang="en-US" dirty="0" smtClean="0"/>
              <a:t>and buy 10 </a:t>
            </a:r>
            <a:r>
              <a:rPr lang="en-US" dirty="0" smtClean="0"/>
              <a:t>Jan </a:t>
            </a:r>
            <a:r>
              <a:rPr lang="en-US" dirty="0" smtClean="0"/>
              <a:t>97 </a:t>
            </a:r>
            <a:r>
              <a:rPr lang="en-US" dirty="0" smtClean="0"/>
              <a:t>puts 10X </a:t>
            </a:r>
            <a:r>
              <a:rPr lang="en-US" dirty="0" smtClean="0"/>
              <a:t>@2.82 </a:t>
            </a:r>
            <a:r>
              <a:rPr lang="en-US" dirty="0" smtClean="0"/>
              <a:t>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short strangle </a:t>
            </a:r>
          </a:p>
          <a:p>
            <a:pPr marL="742950" indent="-742950">
              <a:buAutoNum type="alphaLcParenR"/>
            </a:pPr>
            <a:r>
              <a:rPr lang="en-US" dirty="0" smtClean="0"/>
              <a:t>long strangle</a:t>
            </a:r>
          </a:p>
          <a:p>
            <a:pPr marL="742950" indent="-742950">
              <a:buAutoNum type="alphaLcParenR"/>
            </a:pPr>
            <a:r>
              <a:rPr lang="en-US" dirty="0" smtClean="0"/>
              <a:t>short straddle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long straddle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26) </a:t>
            </a:r>
            <a:r>
              <a:rPr lang="en-US" dirty="0" smtClean="0"/>
              <a:t>What is the max </a:t>
            </a:r>
            <a:r>
              <a:rPr lang="en-US" dirty="0" smtClean="0"/>
              <a:t>upside profit </a:t>
            </a:r>
            <a:r>
              <a:rPr lang="en-US" dirty="0" smtClean="0"/>
              <a:t>for the trade in question </a:t>
            </a:r>
            <a:r>
              <a:rPr lang="en-US" dirty="0" smtClean="0"/>
              <a:t>25?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2.82</a:t>
            </a:r>
            <a:endParaRPr lang="en-US" dirty="0" smtClean="0"/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110.20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95.80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27) </a:t>
            </a:r>
            <a:r>
              <a:rPr lang="en-US" dirty="0" smtClean="0"/>
              <a:t>What is the max </a:t>
            </a:r>
            <a:r>
              <a:rPr lang="en-US" dirty="0" smtClean="0"/>
              <a:t>downside profit </a:t>
            </a:r>
            <a:r>
              <a:rPr lang="en-US" dirty="0" smtClean="0"/>
              <a:t>for the trade in question </a:t>
            </a:r>
            <a:r>
              <a:rPr lang="en-US" dirty="0" smtClean="0"/>
              <a:t>25?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7.20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110.20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94.18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28) </a:t>
            </a:r>
            <a:r>
              <a:rPr lang="en-US" dirty="0" smtClean="0"/>
              <a:t>What is the max </a:t>
            </a:r>
            <a:r>
              <a:rPr lang="en-US" dirty="0" smtClean="0"/>
              <a:t>loss </a:t>
            </a:r>
            <a:r>
              <a:rPr lang="en-US" dirty="0" smtClean="0"/>
              <a:t>for the trade in question </a:t>
            </a:r>
            <a:r>
              <a:rPr lang="en-US" dirty="0" smtClean="0"/>
              <a:t>25?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2.82</a:t>
            </a:r>
            <a:endParaRPr lang="en-US" dirty="0" smtClean="0"/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111.82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94.18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Uneven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065509"/>
            <a:ext cx="10972800" cy="4608421"/>
          </a:xfrm>
        </p:spPr>
        <p:txBody>
          <a:bodyPr/>
          <a:lstStyle/>
          <a:p>
            <a:r>
              <a:rPr lang="en-US" dirty="0" smtClean="0"/>
              <a:t>Sell 10 SPY Jan 217-211 call spreads @1.70</a:t>
            </a:r>
          </a:p>
          <a:p>
            <a:r>
              <a:rPr lang="en-US" dirty="0" smtClean="0"/>
              <a:t>Max value 6.00 @217</a:t>
            </a:r>
          </a:p>
          <a:p>
            <a:r>
              <a:rPr lang="en-US" dirty="0" smtClean="0"/>
              <a:t>Max loss 4.30 @217 ($4,300)</a:t>
            </a:r>
          </a:p>
          <a:p>
            <a:r>
              <a:rPr lang="en-US" dirty="0" smtClean="0"/>
              <a:t>Min value zero @211 or lower</a:t>
            </a:r>
          </a:p>
          <a:p>
            <a:r>
              <a:rPr lang="en-US" dirty="0" smtClean="0"/>
              <a:t>Max profit 1.70 @211 or lower ($1,700)</a:t>
            </a:r>
          </a:p>
          <a:p>
            <a:r>
              <a:rPr lang="en-US" dirty="0" smtClean="0"/>
              <a:t>Breakeven point @212.70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7" y="1531767"/>
            <a:ext cx="5295003" cy="35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29) </a:t>
            </a:r>
            <a:r>
              <a:rPr lang="en-US" dirty="0" smtClean="0"/>
              <a:t>What is the </a:t>
            </a:r>
            <a:r>
              <a:rPr lang="en-US" dirty="0" smtClean="0"/>
              <a:t>UBEP </a:t>
            </a:r>
            <a:r>
              <a:rPr lang="en-US" dirty="0" smtClean="0"/>
              <a:t>for the trade in question </a:t>
            </a:r>
            <a:r>
              <a:rPr lang="en-US" dirty="0" smtClean="0"/>
              <a:t>25?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7.20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111.82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94.18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30) </a:t>
            </a:r>
            <a:r>
              <a:rPr lang="en-US" dirty="0" smtClean="0"/>
              <a:t>What is the </a:t>
            </a:r>
            <a:r>
              <a:rPr lang="en-US" dirty="0" smtClean="0"/>
              <a:t>DBEP </a:t>
            </a:r>
            <a:r>
              <a:rPr lang="en-US" dirty="0" smtClean="0"/>
              <a:t>for the trade in question </a:t>
            </a:r>
            <a:r>
              <a:rPr lang="en-US" dirty="0" smtClean="0"/>
              <a:t>25? 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7.20</a:t>
            </a:r>
          </a:p>
          <a:p>
            <a:pPr marL="742950" indent="-742950">
              <a:buAutoNum type="alphaLcParenR"/>
            </a:pPr>
            <a:r>
              <a:rPr lang="en-US" dirty="0" smtClean="0"/>
              <a:t>unlimited</a:t>
            </a:r>
          </a:p>
          <a:p>
            <a:pPr marL="742950" indent="-742950">
              <a:buAutoNum type="alphaLcParenR"/>
            </a:pPr>
            <a:r>
              <a:rPr lang="en-US" dirty="0" smtClean="0"/>
              <a:t>110.20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94.18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31) </a:t>
            </a:r>
            <a:r>
              <a:rPr lang="en-US" dirty="0" smtClean="0"/>
              <a:t>When you buy </a:t>
            </a:r>
            <a:r>
              <a:rPr lang="en-US" dirty="0" smtClean="0"/>
              <a:t>10 FB </a:t>
            </a:r>
            <a:r>
              <a:rPr lang="en-US" dirty="0" smtClean="0"/>
              <a:t>Jan 97 </a:t>
            </a:r>
            <a:r>
              <a:rPr lang="en-US" dirty="0" smtClean="0"/>
              <a:t>put- FB Jan 109 call long strangles @</a:t>
            </a:r>
            <a:r>
              <a:rPr lang="en-US" dirty="0" smtClean="0"/>
              <a:t>2.82</a:t>
            </a:r>
            <a:r>
              <a:rPr lang="en-US" dirty="0" smtClean="0"/>
              <a:t> </a:t>
            </a:r>
            <a:r>
              <a:rPr lang="en-US" dirty="0" smtClean="0"/>
              <a:t>&amp; combine </a:t>
            </a:r>
            <a:r>
              <a:rPr lang="en-US" dirty="0" smtClean="0"/>
              <a:t>it </a:t>
            </a:r>
            <a:r>
              <a:rPr lang="en-US" dirty="0" smtClean="0"/>
              <a:t>with </a:t>
            </a:r>
            <a:r>
              <a:rPr lang="en-US" dirty="0" smtClean="0"/>
              <a:t>10 </a:t>
            </a:r>
            <a:r>
              <a:rPr lang="en-US" dirty="0" smtClean="0"/>
              <a:t>FB Jan 103 short </a:t>
            </a:r>
            <a:r>
              <a:rPr lang="en-US" dirty="0" smtClean="0"/>
              <a:t>straddles @7.20 </a:t>
            </a:r>
            <a:r>
              <a:rPr lang="en-US" dirty="0" smtClean="0"/>
              <a:t>what have you created?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/>
              <a:t>iron skillet</a:t>
            </a:r>
          </a:p>
          <a:p>
            <a:pPr marL="742950" indent="-742950">
              <a:buAutoNum type="alphaLcParenR"/>
            </a:pPr>
            <a:r>
              <a:rPr lang="en-US" dirty="0"/>
              <a:t>iron butterfly</a:t>
            </a:r>
          </a:p>
          <a:p>
            <a:pPr marL="742950" indent="-742950">
              <a:buAutoNum type="alphaLcParenR"/>
            </a:pPr>
            <a:r>
              <a:rPr lang="en-US" dirty="0"/>
              <a:t>iron condor</a:t>
            </a:r>
          </a:p>
          <a:p>
            <a:pPr marL="742950" indent="-742950">
              <a:buAutoNum type="alphaLcParenR"/>
            </a:pPr>
            <a:r>
              <a:rPr lang="en-US" dirty="0"/>
              <a:t>iron age</a:t>
            </a:r>
          </a:p>
        </p:txBody>
      </p:sp>
    </p:spTree>
    <p:extLst>
      <p:ext uri="{BB962C8B-B14F-4D97-AF65-F5344CB8AC3E}">
        <p14:creationId xmlns:p14="http://schemas.microsoft.com/office/powerpoint/2010/main" val="34868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32) </a:t>
            </a:r>
            <a:r>
              <a:rPr lang="en-US" dirty="0" smtClean="0"/>
              <a:t>What is the net premium for the position in Question </a:t>
            </a:r>
            <a:r>
              <a:rPr lang="en-US" dirty="0" smtClean="0"/>
              <a:t>#31?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4.38 debit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11.02 debit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4.38 credit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11.02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33) </a:t>
            </a:r>
            <a:r>
              <a:rPr lang="en-US" dirty="0" smtClean="0"/>
              <a:t>What is the max profit for the position in Question </a:t>
            </a:r>
            <a:r>
              <a:rPr lang="en-US" dirty="0" smtClean="0"/>
              <a:t>#31?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4.38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2.82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2.62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10.02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34) </a:t>
            </a:r>
            <a:r>
              <a:rPr lang="en-US" dirty="0" smtClean="0"/>
              <a:t>What is the max loss for the position in Question </a:t>
            </a:r>
            <a:r>
              <a:rPr lang="en-US" dirty="0" smtClean="0"/>
              <a:t>#31?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4.38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1.62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2.82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10.02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35) </a:t>
            </a:r>
            <a:r>
              <a:rPr lang="en-US" dirty="0" smtClean="0"/>
              <a:t>What is the UBEP for the position in Question </a:t>
            </a:r>
            <a:r>
              <a:rPr lang="en-US" dirty="0" smtClean="0"/>
              <a:t>#31?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107.38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109.00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98.62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97.00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36) </a:t>
            </a:r>
            <a:r>
              <a:rPr lang="en-US" dirty="0" smtClean="0"/>
              <a:t>What is the </a:t>
            </a:r>
            <a:r>
              <a:rPr lang="en-US" dirty="0" smtClean="0"/>
              <a:t>DBEP </a:t>
            </a:r>
            <a:r>
              <a:rPr lang="en-US" dirty="0" smtClean="0"/>
              <a:t>for the position in Question </a:t>
            </a:r>
            <a:r>
              <a:rPr lang="en-US" dirty="0" smtClean="0"/>
              <a:t>#31?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107.38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109.00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98.62</a:t>
            </a:r>
            <a:endParaRPr lang="en-US" dirty="0"/>
          </a:p>
          <a:p>
            <a:pPr marL="742950" indent="-742950">
              <a:buAutoNum type="alphaLcParenR"/>
            </a:pPr>
            <a:r>
              <a:rPr lang="en-US" dirty="0" smtClean="0"/>
              <a:t>97.00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Uneven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Sell10 SPY Jan 217-211 call spreads @1.70</a:t>
            </a:r>
          </a:p>
          <a:p>
            <a:r>
              <a:rPr lang="en-US" dirty="0" smtClean="0"/>
              <a:t>Buy 20 SPY Jan 208-211 call spreads @1.66</a:t>
            </a:r>
          </a:p>
          <a:p>
            <a:r>
              <a:rPr lang="en-US" dirty="0" smtClean="0"/>
              <a:t>Max profit $4,380 @211</a:t>
            </a:r>
          </a:p>
          <a:p>
            <a:r>
              <a:rPr lang="en-US" dirty="0" smtClean="0"/>
              <a:t>Min value zero @208 or lower; @217 or higher</a:t>
            </a:r>
          </a:p>
          <a:p>
            <a:r>
              <a:rPr lang="en-US" dirty="0" smtClean="0"/>
              <a:t>Max loss $1,620 208 or lower; 217 or higher </a:t>
            </a:r>
          </a:p>
          <a:p>
            <a:r>
              <a:rPr lang="en-US" dirty="0" smtClean="0"/>
              <a:t>UBEP 215.38</a:t>
            </a:r>
          </a:p>
          <a:p>
            <a:r>
              <a:rPr lang="en-US" dirty="0" smtClean="0"/>
              <a:t>DBEP 208.81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7" y="1796903"/>
            <a:ext cx="4047066" cy="34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Strike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one vertical call spread with a 3.00 strike price differential 10X</a:t>
            </a:r>
          </a:p>
          <a:p>
            <a:r>
              <a:rPr lang="en-US" dirty="0" smtClean="0"/>
              <a:t>Layer the bull spread with a bear call spread with a 6.00 strike price differential where the short call is the same as the bull spread short call</a:t>
            </a:r>
          </a:p>
        </p:txBody>
      </p:sp>
    </p:spTree>
    <p:extLst>
      <p:ext uri="{BB962C8B-B14F-4D97-AF65-F5344CB8AC3E}">
        <p14:creationId xmlns:p14="http://schemas.microsoft.com/office/powerpoint/2010/main" val="3051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Strike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Buy 10 IBM Jan 140 calls @2.97</a:t>
            </a:r>
          </a:p>
          <a:p>
            <a:r>
              <a:rPr lang="en-US" dirty="0" smtClean="0"/>
              <a:t>Max profit unlimited</a:t>
            </a:r>
          </a:p>
          <a:p>
            <a:r>
              <a:rPr lang="en-US" dirty="0" smtClean="0"/>
              <a:t>Max loss 2.97 9$2,970) @140 or lower</a:t>
            </a:r>
          </a:p>
          <a:p>
            <a:r>
              <a:rPr lang="en-US" dirty="0" smtClean="0"/>
              <a:t>Breakeven point 142.97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82133"/>
            <a:ext cx="4470399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Strike Butterfly Spreads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70" y="1212112"/>
            <a:ext cx="10972800" cy="4461818"/>
          </a:xfrm>
        </p:spPr>
        <p:txBody>
          <a:bodyPr/>
          <a:lstStyle/>
          <a:p>
            <a:r>
              <a:rPr lang="en-US" dirty="0" smtClean="0"/>
              <a:t>Sell 10 IBM Jan 145 calls @1.02</a:t>
            </a:r>
          </a:p>
          <a:p>
            <a:r>
              <a:rPr lang="en-US" dirty="0" smtClean="0"/>
              <a:t>Max loss unlimited</a:t>
            </a:r>
          </a:p>
          <a:p>
            <a:r>
              <a:rPr lang="en-US" dirty="0" smtClean="0"/>
              <a:t>Max profit 1.02 ($1,020) @140 or lower</a:t>
            </a:r>
          </a:p>
          <a:p>
            <a:r>
              <a:rPr lang="en-US" dirty="0" smtClean="0"/>
              <a:t>Breakeven point 146.02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67" y="1083733"/>
            <a:ext cx="4741333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1">
      <a:dk1>
        <a:sysClr val="windowText" lastClr="000000"/>
      </a:dk1>
      <a:lt1>
        <a:sysClr val="window" lastClr="FFFFFF"/>
      </a:lt1>
      <a:dk2>
        <a:srgbClr val="464646"/>
      </a:dk2>
      <a:lt2>
        <a:srgbClr val="33C7E5"/>
      </a:lt2>
      <a:accent1>
        <a:srgbClr val="41994B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3292</TotalTime>
  <Words>1630</Words>
  <Application>Microsoft Office PowerPoint</Application>
  <PresentationFormat>Widescreen</PresentationFormat>
  <Paragraphs>354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FrankRuehl</vt:lpstr>
      <vt:lpstr>Clarity</vt:lpstr>
      <vt:lpstr>Introduction</vt:lpstr>
      <vt:lpstr>More Vertical Spreads</vt:lpstr>
      <vt:lpstr>Uneven Butterfly Spreads</vt:lpstr>
      <vt:lpstr>Uneven Butterfly Spreads</vt:lpstr>
      <vt:lpstr>Uneven Butterfly Spreads</vt:lpstr>
      <vt:lpstr>Uneven Butterfly Spreads</vt:lpstr>
      <vt:lpstr>Skip Strike Butterfly Spreads</vt:lpstr>
      <vt:lpstr>Skip Strike Butterfly Spreads</vt:lpstr>
      <vt:lpstr>Skip Strike Butterfly Spreads</vt:lpstr>
      <vt:lpstr>Skip Strike Butterfly Spreads</vt:lpstr>
      <vt:lpstr>Skip Strike Butterfly Spreads</vt:lpstr>
      <vt:lpstr>Skip Strike Butterfly Spreads</vt:lpstr>
      <vt:lpstr>Skip Strike Butterfly Spreads</vt:lpstr>
      <vt:lpstr>Iron Butterfly Spreads</vt:lpstr>
      <vt:lpstr>Iron Butterfly Spreads</vt:lpstr>
      <vt:lpstr>Iron Butterfly Spreads</vt:lpstr>
      <vt:lpstr>Iron Butterfly Spreads</vt:lpstr>
      <vt:lpstr>Iron Condors</vt:lpstr>
      <vt:lpstr>Iron Condors</vt:lpstr>
      <vt:lpstr>Iron Condors</vt:lpstr>
      <vt:lpstr>Iron Condors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 Keegan</dc:creator>
  <cp:lastModifiedBy>Dan Keegan</cp:lastModifiedBy>
  <cp:revision>184</cp:revision>
  <dcterms:created xsi:type="dcterms:W3CDTF">2015-12-03T14:23:31Z</dcterms:created>
  <dcterms:modified xsi:type="dcterms:W3CDTF">2015-12-13T15:01:50Z</dcterms:modified>
</cp:coreProperties>
</file>