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3" r:id="rId2"/>
    <p:sldId id="325" r:id="rId3"/>
    <p:sldId id="327" r:id="rId4"/>
    <p:sldId id="339" r:id="rId5"/>
    <p:sldId id="295" r:id="rId6"/>
    <p:sldId id="337" r:id="rId7"/>
    <p:sldId id="338" r:id="rId8"/>
    <p:sldId id="33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20" autoAdjust="0"/>
  </p:normalViewPr>
  <p:slideViewPr>
    <p:cSldViewPr snapToGrid="0" snapToObjects="1">
      <p:cViewPr varScale="1">
        <p:scale>
          <a:sx n="65" d="100"/>
          <a:sy n="65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6BFD-9E00-4AA9-B60B-538FB5AF0F1A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5C2B-838F-4A1B-89A1-8ACABC9D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5C2B-838F-4A1B-89A1-8ACABC9D4A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7" y="0"/>
            <a:ext cx="717826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192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344" y="1143003"/>
            <a:ext cx="7177088" cy="785284"/>
          </a:xfrm>
        </p:spPr>
        <p:txBody>
          <a:bodyPr/>
          <a:lstStyle>
            <a:lvl1pPr marL="0" indent="0">
              <a:buNone/>
              <a:defRPr sz="33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86661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86661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344" y="1143003"/>
            <a:ext cx="7177088" cy="785284"/>
          </a:xfrm>
        </p:spPr>
        <p:txBody>
          <a:bodyPr/>
          <a:lstStyle>
            <a:lvl1pPr marL="0" indent="0">
              <a:buNone/>
              <a:defRPr sz="33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1840" y="6381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2E6D-2B8F-DE44-905E-539842D56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6335455"/>
            <a:ext cx="1824243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972177" y="6410166"/>
            <a:ext cx="280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Learn to Trade Like a Pro, from a Pro</a:t>
            </a:r>
            <a:endParaRPr lang="en-US" sz="1400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0" y="6229350"/>
            <a:ext cx="9144000" cy="628650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9" y="2"/>
            <a:ext cx="865822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Strategy of the Week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645696"/>
            <a:ext cx="8229600" cy="1526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cs typeface="Helvetica Neue" charset="0"/>
              </a:rPr>
              <a:t>Skip Strike Call Butterflies</a:t>
            </a:r>
          </a:p>
          <a:p>
            <a:r>
              <a:rPr lang="en-US" sz="3300" dirty="0" smtClean="0">
                <a:solidFill>
                  <a:schemeClr val="bg1"/>
                </a:solidFill>
                <a:latin typeface="Helvetica Neue" charset="0"/>
              </a:rPr>
              <a:t>Example Stock: </a:t>
            </a:r>
            <a:r>
              <a:rPr lang="en-US" sz="3300" dirty="0"/>
              <a:t>Macy's, Inc </a:t>
            </a:r>
            <a:r>
              <a:rPr lang="en-US" sz="3300" dirty="0" smtClean="0"/>
              <a:t>(M)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330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6"/>
            <a:ext cx="8820150" cy="5279765"/>
          </a:xfrm>
        </p:spPr>
        <p:txBody>
          <a:bodyPr>
            <a:normAutofit/>
          </a:bodyPr>
          <a:lstStyle/>
          <a:p>
            <a:r>
              <a:rPr lang="en-US" dirty="0" smtClean="0"/>
              <a:t>Bought 20 M Jul 72.50 calls @ 0.94</a:t>
            </a:r>
          </a:p>
          <a:p>
            <a:r>
              <a:rPr lang="en-US" dirty="0" smtClean="0"/>
              <a:t>Sold 20 M Jul 75.00 calls @ 0.44</a:t>
            </a:r>
          </a:p>
          <a:p>
            <a:r>
              <a:rPr lang="en-US" dirty="0" smtClean="0"/>
              <a:t>M Jul72.50-75.00 bull vertical call spread established 0.50 debit 20X</a:t>
            </a:r>
          </a:p>
          <a:p>
            <a:r>
              <a:rPr lang="en-US" dirty="0" smtClean="0"/>
              <a:t>Maximum Value 2.50 @ 75.00 or higher</a:t>
            </a:r>
          </a:p>
          <a:p>
            <a:r>
              <a:rPr lang="en-US" dirty="0" smtClean="0"/>
              <a:t>Minimum Value zero @ 72.50 or lower</a:t>
            </a:r>
          </a:p>
          <a:p>
            <a:r>
              <a:rPr lang="en-US" dirty="0" smtClean="0"/>
              <a:t>Maximum Profit 2.00 ($4,000) @ 75.00 or higher</a:t>
            </a:r>
          </a:p>
          <a:p>
            <a:r>
              <a:rPr lang="en-US" dirty="0" smtClean="0"/>
              <a:t>Maximum Loss 1.16 ($1,000) @ 72.50 or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Bull Vertical Call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2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Bull Vertical Call Spread</a:t>
            </a:r>
            <a:endParaRPr lang="en-US" dirty="0"/>
          </a:p>
        </p:txBody>
      </p:sp>
      <p:sp>
        <p:nvSpPr>
          <p:cNvPr id="2" name="AutoShape 2" descr="Image result for fb logo 20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fb logo 201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1604865"/>
            <a:ext cx="5868955" cy="3825551"/>
          </a:xfrm>
        </p:spPr>
      </p:pic>
    </p:spTree>
    <p:extLst>
      <p:ext uri="{BB962C8B-B14F-4D97-AF65-F5344CB8AC3E}">
        <p14:creationId xmlns:p14="http://schemas.microsoft.com/office/powerpoint/2010/main" val="6566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81076"/>
            <a:ext cx="9143998" cy="5242442"/>
          </a:xfrm>
        </p:spPr>
        <p:txBody>
          <a:bodyPr>
            <a:normAutofit/>
          </a:bodyPr>
          <a:lstStyle/>
          <a:p>
            <a:r>
              <a:rPr lang="en-US" dirty="0"/>
              <a:t>Sold </a:t>
            </a:r>
            <a:r>
              <a:rPr lang="en-US" dirty="0" smtClean="0"/>
              <a:t>20 </a:t>
            </a:r>
            <a:r>
              <a:rPr lang="en-US" dirty="0"/>
              <a:t>M </a:t>
            </a:r>
            <a:r>
              <a:rPr lang="en-US" dirty="0" smtClean="0"/>
              <a:t>Jul 75.00 </a:t>
            </a:r>
            <a:r>
              <a:rPr lang="en-US" dirty="0"/>
              <a:t>calls @ </a:t>
            </a:r>
            <a:r>
              <a:rPr lang="en-US" dirty="0" smtClean="0"/>
              <a:t>0.44</a:t>
            </a:r>
            <a:endParaRPr lang="en-US" dirty="0"/>
          </a:p>
          <a:p>
            <a:r>
              <a:rPr lang="en-US" dirty="0"/>
              <a:t>Bought 2</a:t>
            </a:r>
            <a:r>
              <a:rPr lang="en-US" dirty="0" smtClean="0"/>
              <a:t>0 </a:t>
            </a:r>
            <a:r>
              <a:rPr lang="en-US" dirty="0"/>
              <a:t>M </a:t>
            </a:r>
            <a:r>
              <a:rPr lang="en-US" dirty="0" smtClean="0"/>
              <a:t>Jul 80.00 </a:t>
            </a:r>
            <a:r>
              <a:rPr lang="en-US" dirty="0"/>
              <a:t>calls @ </a:t>
            </a:r>
            <a:r>
              <a:rPr lang="en-US" dirty="0" smtClean="0"/>
              <a:t>0.11</a:t>
            </a:r>
          </a:p>
          <a:p>
            <a:r>
              <a:rPr lang="en-US" dirty="0"/>
              <a:t>M </a:t>
            </a:r>
            <a:r>
              <a:rPr lang="en-US" dirty="0" smtClean="0"/>
              <a:t>Jun 75.00-80.00 bear </a:t>
            </a:r>
            <a:r>
              <a:rPr lang="en-US" dirty="0"/>
              <a:t>vertical call spread established </a:t>
            </a:r>
            <a:r>
              <a:rPr lang="en-US" dirty="0" smtClean="0"/>
              <a:t>0.33credit</a:t>
            </a:r>
          </a:p>
          <a:p>
            <a:r>
              <a:rPr lang="en-US" dirty="0"/>
              <a:t>Maximum Value 5.00 @ </a:t>
            </a:r>
            <a:r>
              <a:rPr lang="en-US" dirty="0" smtClean="0"/>
              <a:t>80.00 </a:t>
            </a:r>
            <a:r>
              <a:rPr lang="en-US" dirty="0"/>
              <a:t>or </a:t>
            </a:r>
            <a:r>
              <a:rPr lang="en-US" dirty="0" smtClean="0"/>
              <a:t>higher</a:t>
            </a:r>
          </a:p>
          <a:p>
            <a:r>
              <a:rPr lang="en-US" dirty="0"/>
              <a:t>Minimum Value zero @ </a:t>
            </a:r>
            <a:r>
              <a:rPr lang="en-US" dirty="0" smtClean="0"/>
              <a:t>75.00 </a:t>
            </a:r>
            <a:r>
              <a:rPr lang="en-US" dirty="0"/>
              <a:t>or </a:t>
            </a:r>
            <a:r>
              <a:rPr lang="en-US" dirty="0" smtClean="0"/>
              <a:t>lower</a:t>
            </a:r>
          </a:p>
          <a:p>
            <a:r>
              <a:rPr lang="en-US" dirty="0"/>
              <a:t>Maximum Profit </a:t>
            </a:r>
            <a:r>
              <a:rPr lang="en-US" dirty="0" smtClean="0"/>
              <a:t>0.33 ($660) </a:t>
            </a:r>
            <a:r>
              <a:rPr lang="en-US" dirty="0"/>
              <a:t>@ </a:t>
            </a:r>
            <a:r>
              <a:rPr lang="en-US" dirty="0" smtClean="0"/>
              <a:t>75.00 </a:t>
            </a:r>
            <a:r>
              <a:rPr lang="en-US" dirty="0"/>
              <a:t>or </a:t>
            </a:r>
            <a:r>
              <a:rPr lang="en-US" dirty="0" smtClean="0"/>
              <a:t>lower</a:t>
            </a:r>
          </a:p>
          <a:p>
            <a:r>
              <a:rPr lang="en-US" dirty="0" smtClean="0"/>
              <a:t>Maximum Loss 4.03 ($9,340) @ 80.00 or higher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Bear Vertical Call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Bear Vertical Call Spread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18" y="1607779"/>
            <a:ext cx="5890563" cy="38879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143999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Skip Strike </a:t>
            </a:r>
            <a:r>
              <a:rPr lang="en-US" dirty="0"/>
              <a:t>Call Butterfly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6" y="1266825"/>
            <a:ext cx="8591550" cy="48215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 </a:t>
            </a:r>
            <a:r>
              <a:rPr lang="en-US" sz="2400" dirty="0" smtClean="0"/>
              <a:t>Jul72.50-75.00 </a:t>
            </a:r>
            <a:r>
              <a:rPr lang="en-US" sz="2400" dirty="0"/>
              <a:t>bull vertical call spread established </a:t>
            </a:r>
            <a:r>
              <a:rPr lang="en-US" sz="2400" dirty="0" smtClean="0"/>
              <a:t>0.50 debit 20X</a:t>
            </a:r>
          </a:p>
          <a:p>
            <a:r>
              <a:rPr lang="en-US" sz="2400" dirty="0"/>
              <a:t>M Jun </a:t>
            </a:r>
            <a:r>
              <a:rPr lang="en-US" sz="2400" dirty="0" smtClean="0"/>
              <a:t>80.00-75.00 </a:t>
            </a:r>
            <a:r>
              <a:rPr lang="en-US" sz="2400" dirty="0"/>
              <a:t>bear vertical call spread established </a:t>
            </a:r>
            <a:r>
              <a:rPr lang="en-US" sz="2400" dirty="0" smtClean="0"/>
              <a:t>0.33 credit 20X</a:t>
            </a:r>
          </a:p>
          <a:p>
            <a:r>
              <a:rPr lang="en-US" sz="2400" dirty="0" smtClean="0"/>
              <a:t>Maximum Profit $4,660 @ 75.00</a:t>
            </a:r>
          </a:p>
          <a:p>
            <a:r>
              <a:rPr lang="en-US" sz="2400" dirty="0" smtClean="0"/>
              <a:t>Maximum Upside Loss $5,340 @ 80.00 or higher</a:t>
            </a:r>
          </a:p>
          <a:p>
            <a:r>
              <a:rPr lang="en-US" sz="2400" dirty="0" smtClean="0"/>
              <a:t>Maximum Downside Loss $340 @ 72.50 or lower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898" y="5327909"/>
            <a:ext cx="8239125" cy="760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400" b="1" u="sn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348" y="2"/>
            <a:ext cx="9010652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Skip Strike Call Butterfly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899" y="5296684"/>
            <a:ext cx="8239125" cy="760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400" b="1" u="sn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"/>
          <a:stretch/>
        </p:blipFill>
        <p:spPr>
          <a:xfrm>
            <a:off x="1735494" y="1644316"/>
            <a:ext cx="5645019" cy="3776769"/>
          </a:xfrm>
        </p:spPr>
      </p:pic>
    </p:spTree>
    <p:extLst>
      <p:ext uri="{BB962C8B-B14F-4D97-AF65-F5344CB8AC3E}">
        <p14:creationId xmlns:p14="http://schemas.microsoft.com/office/powerpoint/2010/main" val="18827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54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Email your questions to</a:t>
            </a:r>
          </a:p>
          <a:p>
            <a:pPr marL="0" indent="0" algn="ctr">
              <a:buNone/>
            </a:pPr>
            <a:r>
              <a:rPr lang="en-US" sz="3600" b="1" dirty="0" smtClean="0"/>
              <a:t>dan@optionthinker.com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9" y="2"/>
            <a:ext cx="865822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7012</TotalTime>
  <Words>220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VERICAL SPREADS</dc:title>
  <dc:creator>Lesly Keegan</dc:creator>
  <cp:lastModifiedBy>Dan Keegan</cp:lastModifiedBy>
  <cp:revision>219</cp:revision>
  <cp:lastPrinted>2014-12-30T16:45:28Z</cp:lastPrinted>
  <dcterms:created xsi:type="dcterms:W3CDTF">2015-05-20T14:14:49Z</dcterms:created>
  <dcterms:modified xsi:type="dcterms:W3CDTF">2015-12-30T15:15:25Z</dcterms:modified>
</cp:coreProperties>
</file>